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wcog.org/file.aspx?&amp;A=1AAuS26tuk0qvTVF52Q7%2BD87l582VWw4yNkHhrI8JrM%3D" TargetMode="External"/><Relationship Id="rId3" Type="http://schemas.openxmlformats.org/officeDocument/2006/relationships/hyperlink" Target="https://www.mwcog.org/file.aspx?&amp;A=1AAuS26tuk0qvTVF52Q7%2BD87l582VWw4yNkHhrI8JrM%3D" TargetMode="External"/><Relationship Id="rId4" Type="http://schemas.openxmlformats.org/officeDocument/2006/relationships/hyperlink" Target="https://www.npr.org/local/305/2020/01/24/799292338/d-c-has-some-of-the-longest-commutes-in-the-country-what-help-is-available" TargetMode="External"/><Relationship Id="rId5" Type="http://schemas.openxmlformats.org/officeDocument/2006/relationships/hyperlink" Target="https://www.npr.org/local/305/2020/01/24/799292338/d-c-has-some-of-the-longest-commutes-in-the-country-what-help-is-available" TargetMode="External"/><Relationship Id="rId6" Type="http://schemas.openxmlformats.org/officeDocument/2006/relationships/hyperlink" Target="https://www.automotivetouchup.com/touch-up-paint/cities-most-likely-to-get-in-automobile-accident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f86d81fb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f86d81fb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48f67c0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48f67c0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Capital Region Transportation Planning Board. (2019, September 17). </a:t>
            </a:r>
            <a:r>
              <a:rPr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 STATE OF THE COMMUTE SURVEY Technical Survey Report.</a:t>
            </a:r>
            <a:r>
              <a:rPr i="1" lang="en" sz="1500">
                <a:solidFill>
                  <a:srgbClr val="0563C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https://www.mwcog.org/file.aspx?&amp;A=1AAuS26tuk0qvTVF52Q7%2BD87l582VWw4yNkHhrI8JrM%3D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Berkon, E. (2020, January 24). D.C. has some of the longest commutes in the COUNTRY. what help is available? Retrieved April 03, 2021, from</a:t>
            </a:r>
            <a:r>
              <a:rPr lang="en" sz="1500">
                <a:solidFill>
                  <a:srgbClr val="0563C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https://www.npr.org/local/305/2020/01/24/799292338/d-c-has-some-of-the-longest-commutes-in-the-country-what-help-is-available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50 Cities Where You're Most Likely to Get in an Automobile Accident. (n.d.). </a:t>
            </a:r>
            <a:r>
              <a:rPr lang="en" sz="15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https://www.automotivetouchup.com/touch-up-paint/cities-most-likely-to-get-in-automobile-accident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29d6c37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29d6c3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29d6c37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29d6c37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48f67c0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48f67c0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48f67c0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48f67c0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48f67c0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48f67c0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451426"/>
            <a:ext cx="40386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648200" y="1451426"/>
            <a:ext cx="40386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199" y="1397255"/>
            <a:ext cx="4040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57199" y="1989969"/>
            <a:ext cx="4040100" cy="2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3" name="Google Shape;83;p18"/>
          <p:cNvSpPr txBox="1"/>
          <p:nvPr>
            <p:ph idx="3" type="body"/>
          </p:nvPr>
        </p:nvSpPr>
        <p:spPr>
          <a:xfrm>
            <a:off x="4645025" y="1397255"/>
            <a:ext cx="4041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4" type="body"/>
          </p:nvPr>
        </p:nvSpPr>
        <p:spPr>
          <a:xfrm>
            <a:off x="4645025" y="1989969"/>
            <a:ext cx="4041900" cy="2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57200" y="679122"/>
            <a:ext cx="3008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575050" y="679122"/>
            <a:ext cx="51117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57201" y="1609519"/>
            <a:ext cx="30084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1792288" y="3858517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/>
          <p:nvPr>
            <p:ph idx="2" type="pic"/>
          </p:nvPr>
        </p:nvSpPr>
        <p:spPr>
          <a:xfrm>
            <a:off x="1792288" y="717648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1792288" y="4283570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D-flag-background-ppt.png"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BC-primary-logo-CMYK-on-black.png"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287" y="86177"/>
            <a:ext cx="1749254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ner-element.png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Washington D.C. Traffic Accident Dashboard</a:t>
            </a:r>
            <a:endParaRPr/>
          </a:p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Sam Clark and Joanne Choi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8/18/2022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186100" y="1529575"/>
            <a:ext cx="4114800" cy="298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600"/>
              <a:t>Problem</a:t>
            </a:r>
            <a:endParaRPr b="1" sz="2600"/>
          </a:p>
          <a:p>
            <a:pPr indent="-31940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" sz="2600"/>
              <a:t>Washington DC has the 2nd highest vehicle </a:t>
            </a:r>
            <a:r>
              <a:rPr lang="en" sz="2600"/>
              <a:t>collision</a:t>
            </a:r>
            <a:r>
              <a:rPr lang="en" sz="2600"/>
              <a:t> rate in the U.S.</a:t>
            </a:r>
            <a:endParaRPr sz="2600"/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1940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" sz="2600"/>
              <a:t>Compared to the average commute time of 27 minutes, DC commuters spend an average of 43 minutes </a:t>
            </a:r>
            <a:endParaRPr sz="2600"/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600"/>
              <a:t>Solution</a:t>
            </a:r>
            <a:endParaRPr b="1" sz="2600"/>
          </a:p>
          <a:p>
            <a:pPr indent="-31940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" sz="2600"/>
              <a:t>We </a:t>
            </a:r>
            <a:r>
              <a:rPr lang="en" sz="2600"/>
              <a:t>developed</a:t>
            </a:r>
            <a:r>
              <a:rPr lang="en" sz="2600"/>
              <a:t> an interactive dashboard that contains machine learning components that can help </a:t>
            </a:r>
            <a:r>
              <a:rPr lang="en" sz="2600"/>
              <a:t>inform</a:t>
            </a:r>
            <a:r>
              <a:rPr lang="en" sz="2600"/>
              <a:t> D.C. commuters on the risk of commuting on a given day</a:t>
            </a:r>
            <a:endParaRPr sz="2600"/>
          </a:p>
        </p:txBody>
      </p:sp>
      <p:sp>
        <p:nvSpPr>
          <p:cNvPr id="116" name="Google Shape;116;p24"/>
          <p:cNvSpPr txBox="1"/>
          <p:nvPr/>
        </p:nvSpPr>
        <p:spPr>
          <a:xfrm>
            <a:off x="5322800" y="3993796"/>
            <a:ext cx="29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2019 Allstate America’s Best Driver Report</a:t>
            </a:r>
            <a:r>
              <a:rPr baseline="30000"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3000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703275"/>
            <a:ext cx="4114800" cy="237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30003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"/>
              <a:t>Regression</a:t>
            </a:r>
            <a:r>
              <a:rPr lang="en"/>
              <a:t> model predicting the number of car accidents likely to occur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"/>
              <a:t>~82% accuracy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"/>
              <a:t>Classification</a:t>
            </a:r>
            <a:r>
              <a:rPr lang="en"/>
              <a:t> model predicting the level of </a:t>
            </a:r>
            <a:r>
              <a:rPr lang="en"/>
              <a:t>severity</a:t>
            </a:r>
            <a:r>
              <a:rPr lang="en"/>
              <a:t> for a given accident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"/>
              <a:t>~97% accuracy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"/>
              <a:t>~95% recall for each class</a:t>
            </a:r>
            <a:endParaRPr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"/>
              <a:t>~97% precision for each class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"/>
              <a:t>XGBoost </a:t>
            </a:r>
            <a:r>
              <a:rPr lang="en"/>
              <a:t>performed the best for both regression and classification models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ctrTitle"/>
          </p:nvPr>
        </p:nvSpPr>
        <p:spPr>
          <a:xfrm>
            <a:off x="741900" y="2102099"/>
            <a:ext cx="7660200" cy="93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</a:t>
            </a:r>
            <a:r>
              <a:rPr lang="en"/>
              <a:t>Improvements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9146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"/>
              <a:t>Regression Model: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"/>
              <a:t>Investigate model stacking to improve performance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"/>
              <a:t>Add more data </a:t>
            </a:r>
            <a:r>
              <a:rPr lang="en"/>
              <a:t>including</a:t>
            </a:r>
            <a:r>
              <a:rPr lang="en"/>
              <a:t> traffic volume 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"/>
              <a:t>Classification Model: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"/>
              <a:t>Concerns for overfitting 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"/>
              <a:t>“No Injuries” class missing from data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"/>
              <a:t>Oversampling method (SMOTE)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"/>
              <a:t>Include additional accident data from MD and VA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"/>
              <a:t>Continuously integrating accident data to keep the models up to date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500"/>
              <a:buChar char="•"/>
            </a:pPr>
            <a:r>
              <a:rPr lang="en" sz="2500">
                <a:highlight>
                  <a:schemeClr val="lt1"/>
                </a:highlight>
              </a:rPr>
              <a:t>Most number of car accidents occur in:</a:t>
            </a:r>
            <a:endParaRPr sz="2500">
              <a:highlight>
                <a:schemeClr val="lt1"/>
              </a:highlight>
            </a:endParaRPr>
          </a:p>
          <a:p>
            <a:pPr indent="-3873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" sz="2500">
                <a:highlight>
                  <a:schemeClr val="lt1"/>
                </a:highlight>
              </a:rPr>
              <a:t>May </a:t>
            </a:r>
            <a:endParaRPr sz="2500">
              <a:highlight>
                <a:schemeClr val="lt1"/>
              </a:highlight>
            </a:endParaRPr>
          </a:p>
          <a:p>
            <a:pPr indent="-3873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" sz="2500">
                <a:highlight>
                  <a:schemeClr val="lt1"/>
                </a:highlight>
              </a:rPr>
              <a:t>Wednesday</a:t>
            </a:r>
            <a:endParaRPr sz="2500">
              <a:highlight>
                <a:schemeClr val="lt1"/>
              </a:highlight>
            </a:endParaRPr>
          </a:p>
          <a:p>
            <a:pPr indent="-3873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" sz="2500">
                <a:highlight>
                  <a:schemeClr val="lt1"/>
                </a:highlight>
              </a:rPr>
              <a:t>5AM</a:t>
            </a:r>
            <a:br>
              <a:rPr lang="en" sz="2500">
                <a:highlight>
                  <a:schemeClr val="lt1"/>
                </a:highlight>
              </a:rPr>
            </a:br>
            <a:endParaRPr sz="2500">
              <a:highlight>
                <a:schemeClr val="lt1"/>
              </a:highlight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>
                <a:highlight>
                  <a:schemeClr val="lt1"/>
                </a:highlight>
              </a:rPr>
              <a:t>Car accidents are highly correlated with precipitation</a:t>
            </a:r>
            <a:endParaRPr sz="2500">
              <a:solidFill>
                <a:srgbClr val="05053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ctrTitle"/>
          </p:nvPr>
        </p:nvSpPr>
        <p:spPr>
          <a:xfrm>
            <a:off x="767350" y="448544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925" y="1449125"/>
            <a:ext cx="6732649" cy="345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