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8" r:id="rId1"/>
  </p:sldMasterIdLst>
  <p:notesMasterIdLst>
    <p:notesMasterId r:id="rId75"/>
  </p:notesMasterIdLst>
  <p:sldIdLst>
    <p:sldId id="256" r:id="rId2"/>
    <p:sldId id="326" r:id="rId3"/>
    <p:sldId id="329" r:id="rId4"/>
    <p:sldId id="382" r:id="rId5"/>
    <p:sldId id="375" r:id="rId6"/>
    <p:sldId id="385" r:id="rId7"/>
    <p:sldId id="342" r:id="rId8"/>
    <p:sldId id="383" r:id="rId9"/>
    <p:sldId id="386" r:id="rId10"/>
    <p:sldId id="388" r:id="rId11"/>
    <p:sldId id="390" r:id="rId12"/>
    <p:sldId id="391" r:id="rId13"/>
    <p:sldId id="392" r:id="rId14"/>
    <p:sldId id="393" r:id="rId15"/>
    <p:sldId id="387" r:id="rId16"/>
    <p:sldId id="384" r:id="rId17"/>
    <p:sldId id="327" r:id="rId18"/>
    <p:sldId id="330" r:id="rId19"/>
    <p:sldId id="328" r:id="rId20"/>
    <p:sldId id="374" r:id="rId21"/>
    <p:sldId id="331" r:id="rId22"/>
    <p:sldId id="377" r:id="rId23"/>
    <p:sldId id="378" r:id="rId24"/>
    <p:sldId id="379" r:id="rId25"/>
    <p:sldId id="380" r:id="rId26"/>
    <p:sldId id="381" r:id="rId27"/>
    <p:sldId id="376" r:id="rId28"/>
    <p:sldId id="398" r:id="rId29"/>
    <p:sldId id="397" r:id="rId30"/>
    <p:sldId id="399" r:id="rId31"/>
    <p:sldId id="400" r:id="rId32"/>
    <p:sldId id="373" r:id="rId33"/>
    <p:sldId id="394" r:id="rId34"/>
    <p:sldId id="401" r:id="rId35"/>
    <p:sldId id="402" r:id="rId36"/>
    <p:sldId id="406" r:id="rId37"/>
    <p:sldId id="404" r:id="rId38"/>
    <p:sldId id="403" r:id="rId39"/>
    <p:sldId id="395" r:id="rId40"/>
    <p:sldId id="407" r:id="rId41"/>
    <p:sldId id="405" r:id="rId42"/>
    <p:sldId id="351" r:id="rId43"/>
    <p:sldId id="352" r:id="rId44"/>
    <p:sldId id="353" r:id="rId45"/>
    <p:sldId id="354" r:id="rId46"/>
    <p:sldId id="409" r:id="rId47"/>
    <p:sldId id="355" r:id="rId48"/>
    <p:sldId id="356" r:id="rId49"/>
    <p:sldId id="357" r:id="rId50"/>
    <p:sldId id="358" r:id="rId51"/>
    <p:sldId id="408" r:id="rId52"/>
    <p:sldId id="361" r:id="rId53"/>
    <p:sldId id="362" r:id="rId54"/>
    <p:sldId id="363" r:id="rId55"/>
    <p:sldId id="364" r:id="rId56"/>
    <p:sldId id="396" r:id="rId57"/>
    <p:sldId id="410" r:id="rId58"/>
    <p:sldId id="413" r:id="rId59"/>
    <p:sldId id="415" r:id="rId60"/>
    <p:sldId id="414" r:id="rId61"/>
    <p:sldId id="416" r:id="rId62"/>
    <p:sldId id="418" r:id="rId63"/>
    <p:sldId id="411" r:id="rId64"/>
    <p:sldId id="417" r:id="rId65"/>
    <p:sldId id="419" r:id="rId66"/>
    <p:sldId id="412" r:id="rId67"/>
    <p:sldId id="420" r:id="rId68"/>
    <p:sldId id="422" r:id="rId69"/>
    <p:sldId id="423" r:id="rId70"/>
    <p:sldId id="421" r:id="rId71"/>
    <p:sldId id="372" r:id="rId72"/>
    <p:sldId id="369" r:id="rId73"/>
    <p:sldId id="424"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6"/>
    <p:restoredTop sz="83659"/>
  </p:normalViewPr>
  <p:slideViewPr>
    <p:cSldViewPr snapToGrid="0" snapToObjects="1">
      <p:cViewPr varScale="1">
        <p:scale>
          <a:sx n="75" d="100"/>
          <a:sy n="75" d="100"/>
        </p:scale>
        <p:origin x="73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notesMaster" Target="notesMasters/notesMaster1.xml"/><Relationship Id="rId76" Type="http://schemas.openxmlformats.org/officeDocument/2006/relationships/presProps" Target="presProps.xml"/><Relationship Id="rId77" Type="http://schemas.openxmlformats.org/officeDocument/2006/relationships/viewProps" Target="viewProps.xml"/><Relationship Id="rId78" Type="http://schemas.openxmlformats.org/officeDocument/2006/relationships/theme" Target="theme/theme1.xml"/><Relationship Id="rId79"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896AE0-B62B-A94F-9A1B-F12DBAD1BB6D}" type="datetimeFigureOut">
              <a:rPr lang="en-US" smtClean="0"/>
              <a:t>10/15/18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33C70C-4725-714F-A435-F222EA650CAD}" type="slidenum">
              <a:rPr lang="en-US" smtClean="0"/>
              <a:t>‹#›</a:t>
            </a:fld>
            <a:endParaRPr lang="en-US"/>
          </a:p>
        </p:txBody>
      </p:sp>
    </p:spTree>
    <p:extLst>
      <p:ext uri="{BB962C8B-B14F-4D97-AF65-F5344CB8AC3E}">
        <p14:creationId xmlns:p14="http://schemas.microsoft.com/office/powerpoint/2010/main" val="1330961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1</a:t>
            </a:fld>
            <a:endParaRPr lang="en-US"/>
          </a:p>
        </p:txBody>
      </p:sp>
    </p:spTree>
    <p:extLst>
      <p:ext uri="{BB962C8B-B14F-4D97-AF65-F5344CB8AC3E}">
        <p14:creationId xmlns:p14="http://schemas.microsoft.com/office/powerpoint/2010/main" val="2011744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20</a:t>
            </a:fld>
            <a:endParaRPr lang="en-US"/>
          </a:p>
        </p:txBody>
      </p:sp>
    </p:spTree>
    <p:extLst>
      <p:ext uri="{BB962C8B-B14F-4D97-AF65-F5344CB8AC3E}">
        <p14:creationId xmlns:p14="http://schemas.microsoft.com/office/powerpoint/2010/main" val="1896882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an example of call by reference</a:t>
            </a:r>
            <a:r>
              <a:rPr lang="en-US" baseline="0" dirty="0" smtClean="0"/>
              <a:t>, which is the swap function here.</a:t>
            </a:r>
          </a:p>
          <a:p>
            <a:endParaRPr lang="en-US" baseline="0" dirty="0" smtClean="0"/>
          </a:p>
          <a:p>
            <a:r>
              <a:rPr lang="en-US" baseline="0" dirty="0" smtClean="0"/>
              <a:t>So we start with the main function.</a:t>
            </a:r>
          </a:p>
        </p:txBody>
      </p:sp>
      <p:sp>
        <p:nvSpPr>
          <p:cNvPr id="4" name="Slide Number Placeholder 3"/>
          <p:cNvSpPr>
            <a:spLocks noGrp="1"/>
          </p:cNvSpPr>
          <p:nvPr>
            <p:ph type="sldNum" sz="quarter" idx="10"/>
          </p:nvPr>
        </p:nvSpPr>
        <p:spPr/>
        <p:txBody>
          <a:bodyPr/>
          <a:lstStyle/>
          <a:p>
            <a:fld id="{8E33C70C-4725-714F-A435-F222EA650CAD}" type="slidenum">
              <a:rPr lang="en-US" smtClean="0"/>
              <a:t>21</a:t>
            </a:fld>
            <a:endParaRPr lang="en-US"/>
          </a:p>
        </p:txBody>
      </p:sp>
    </p:spTree>
    <p:extLst>
      <p:ext uri="{BB962C8B-B14F-4D97-AF65-F5344CB8AC3E}">
        <p14:creationId xmlns:p14="http://schemas.microsoft.com/office/powerpoint/2010/main" val="482732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call the swap function with the address of a and the address of b. Why is this call by reference? This is call by reference because you are now passing the value of the address (pointers) to the function swap instead of the values of a and b directly. Now let’s look at the swap function.</a:t>
            </a:r>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22</a:t>
            </a:fld>
            <a:endParaRPr lang="en-US"/>
          </a:p>
        </p:txBody>
      </p:sp>
    </p:spTree>
    <p:extLst>
      <p:ext uri="{BB962C8B-B14F-4D97-AF65-F5344CB8AC3E}">
        <p14:creationId xmlns:p14="http://schemas.microsoft.com/office/powerpoint/2010/main" val="1888979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temp is </a:t>
            </a:r>
            <a:r>
              <a:rPr lang="en-US" dirty="0" err="1" smtClean="0"/>
              <a:t>initialised</a:t>
            </a:r>
            <a:r>
              <a:rPr lang="en-US" dirty="0" smtClean="0"/>
              <a:t> to the value at</a:t>
            </a:r>
            <a:r>
              <a:rPr lang="en-US" baseline="0" dirty="0" smtClean="0"/>
              <a:t> the location that a is pointing to, so temp becomes 10.</a:t>
            </a:r>
          </a:p>
          <a:p>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23</a:t>
            </a:fld>
            <a:endParaRPr lang="en-US"/>
          </a:p>
        </p:txBody>
      </p:sp>
    </p:spTree>
    <p:extLst>
      <p:ext uri="{BB962C8B-B14F-4D97-AF65-F5344CB8AC3E}">
        <p14:creationId xmlns:p14="http://schemas.microsoft.com/office/powerpoint/2010/main" val="1452695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we use the dereference</a:t>
            </a:r>
            <a:r>
              <a:rPr lang="en-US" baseline="0" dirty="0" smtClean="0"/>
              <a:t> operator to change the value at the location which a is pointing to the value of the location that a is pointing to.</a:t>
            </a:r>
          </a:p>
          <a:p>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24</a:t>
            </a:fld>
            <a:endParaRPr lang="en-US"/>
          </a:p>
        </p:txBody>
      </p:sp>
    </p:spTree>
    <p:extLst>
      <p:ext uri="{BB962C8B-B14F-4D97-AF65-F5344CB8AC3E}">
        <p14:creationId xmlns:p14="http://schemas.microsoft.com/office/powerpoint/2010/main" val="1612888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Lastly, we use the dereference</a:t>
            </a:r>
            <a:r>
              <a:rPr lang="en-US" baseline="0" dirty="0" smtClean="0"/>
              <a:t> operator to change the value at the location which b is pointing to the value of temp, so b becomes 10.</a:t>
            </a:r>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25</a:t>
            </a:fld>
            <a:endParaRPr lang="en-US"/>
          </a:p>
        </p:txBody>
      </p:sp>
    </p:spTree>
    <p:extLst>
      <p:ext uri="{BB962C8B-B14F-4D97-AF65-F5344CB8AC3E}">
        <p14:creationId xmlns:p14="http://schemas.microsoft.com/office/powerpoint/2010/main" val="1394527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the stack frame for the swap function is gone, and we are left with this. The values for a and b have been changed.</a:t>
            </a:r>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26</a:t>
            </a:fld>
            <a:endParaRPr lang="en-US"/>
          </a:p>
        </p:txBody>
      </p:sp>
    </p:spTree>
    <p:extLst>
      <p:ext uri="{BB962C8B-B14F-4D97-AF65-F5344CB8AC3E}">
        <p14:creationId xmlns:p14="http://schemas.microsoft.com/office/powerpoint/2010/main" val="14074610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31</a:t>
            </a:fld>
            <a:endParaRPr lang="en-US"/>
          </a:p>
        </p:txBody>
      </p:sp>
    </p:spTree>
    <p:extLst>
      <p:ext uri="{BB962C8B-B14F-4D97-AF65-F5344CB8AC3E}">
        <p14:creationId xmlns:p14="http://schemas.microsoft.com/office/powerpoint/2010/main" val="1745280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Still confused?</a:t>
            </a:r>
            <a:r>
              <a:rPr lang="en-US" baseline="0" dirty="0" smtClean="0"/>
              <a:t> Let’s look at an example.</a:t>
            </a:r>
          </a:p>
        </p:txBody>
      </p:sp>
      <p:sp>
        <p:nvSpPr>
          <p:cNvPr id="4" name="Slide Number Placeholder 3"/>
          <p:cNvSpPr>
            <a:spLocks noGrp="1"/>
          </p:cNvSpPr>
          <p:nvPr>
            <p:ph type="sldNum" sz="quarter" idx="10"/>
          </p:nvPr>
        </p:nvSpPr>
        <p:spPr/>
        <p:txBody>
          <a:bodyPr/>
          <a:lstStyle/>
          <a:p>
            <a:fld id="{8E33C70C-4725-714F-A435-F222EA650CAD}" type="slidenum">
              <a:rPr lang="en-US" smtClean="0"/>
              <a:t>33</a:t>
            </a:fld>
            <a:endParaRPr lang="en-US"/>
          </a:p>
        </p:txBody>
      </p:sp>
    </p:spTree>
    <p:extLst>
      <p:ext uri="{BB962C8B-B14F-4D97-AF65-F5344CB8AC3E}">
        <p14:creationId xmlns:p14="http://schemas.microsoft.com/office/powerpoint/2010/main" val="997510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Do you think this will print same? (Yes).</a:t>
            </a:r>
          </a:p>
        </p:txBody>
      </p:sp>
      <p:sp>
        <p:nvSpPr>
          <p:cNvPr id="4" name="Slide Number Placeholder 3"/>
          <p:cNvSpPr>
            <a:spLocks noGrp="1"/>
          </p:cNvSpPr>
          <p:nvPr>
            <p:ph type="sldNum" sz="quarter" idx="10"/>
          </p:nvPr>
        </p:nvSpPr>
        <p:spPr/>
        <p:txBody>
          <a:bodyPr/>
          <a:lstStyle/>
          <a:p>
            <a:fld id="{8E33C70C-4725-714F-A435-F222EA650CAD}" type="slidenum">
              <a:rPr lang="en-US" smtClean="0"/>
              <a:t>34</a:t>
            </a:fld>
            <a:endParaRPr lang="en-US"/>
          </a:p>
        </p:txBody>
      </p:sp>
    </p:spTree>
    <p:extLst>
      <p:ext uri="{BB962C8B-B14F-4D97-AF65-F5344CB8AC3E}">
        <p14:creationId xmlns:p14="http://schemas.microsoft.com/office/powerpoint/2010/main" val="723405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E33C70C-4725-714F-A435-F222EA650CAD}" type="slidenum">
              <a:rPr lang="en-US" smtClean="0"/>
              <a:t>2</a:t>
            </a:fld>
            <a:endParaRPr lang="en-US"/>
          </a:p>
        </p:txBody>
      </p:sp>
    </p:spTree>
    <p:extLst>
      <p:ext uri="{BB962C8B-B14F-4D97-AF65-F5344CB8AC3E}">
        <p14:creationId xmlns:p14="http://schemas.microsoft.com/office/powerpoint/2010/main" val="8871081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E33C70C-4725-714F-A435-F222EA650CAD}" type="slidenum">
              <a:rPr lang="en-US" smtClean="0"/>
              <a:t>35</a:t>
            </a:fld>
            <a:endParaRPr lang="en-US"/>
          </a:p>
        </p:txBody>
      </p:sp>
    </p:spTree>
    <p:extLst>
      <p:ext uri="{BB962C8B-B14F-4D97-AF65-F5344CB8AC3E}">
        <p14:creationId xmlns:p14="http://schemas.microsoft.com/office/powerpoint/2010/main" val="7560161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E33C70C-4725-714F-A435-F222EA650CAD}" type="slidenum">
              <a:rPr lang="en-US" smtClean="0"/>
              <a:t>36</a:t>
            </a:fld>
            <a:endParaRPr lang="en-US"/>
          </a:p>
        </p:txBody>
      </p:sp>
    </p:spTree>
    <p:extLst>
      <p:ext uri="{BB962C8B-B14F-4D97-AF65-F5344CB8AC3E}">
        <p14:creationId xmlns:p14="http://schemas.microsoft.com/office/powerpoint/2010/main" val="1404186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means that if we dereference p, we will get an array, so we can do indexing like (*p)[2] to get 1. But if you try that with a, you get an error. This is because *a does not give you an array, but the first element in the array.</a:t>
            </a:r>
          </a:p>
        </p:txBody>
      </p:sp>
      <p:sp>
        <p:nvSpPr>
          <p:cNvPr id="4" name="Slide Number Placeholder 3"/>
          <p:cNvSpPr>
            <a:spLocks noGrp="1"/>
          </p:cNvSpPr>
          <p:nvPr>
            <p:ph type="sldNum" sz="quarter" idx="10"/>
          </p:nvPr>
        </p:nvSpPr>
        <p:spPr/>
        <p:txBody>
          <a:bodyPr/>
          <a:lstStyle/>
          <a:p>
            <a:fld id="{8E33C70C-4725-714F-A435-F222EA650CAD}" type="slidenum">
              <a:rPr lang="en-US" smtClean="0"/>
              <a:t>38</a:t>
            </a:fld>
            <a:endParaRPr lang="en-US"/>
          </a:p>
        </p:txBody>
      </p:sp>
    </p:spTree>
    <p:extLst>
      <p:ext uri="{BB962C8B-B14F-4D97-AF65-F5344CB8AC3E}">
        <p14:creationId xmlns:p14="http://schemas.microsoft.com/office/powerpoint/2010/main" val="10556155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mins)</a:t>
            </a:r>
          </a:p>
          <a:p>
            <a:r>
              <a:rPr lang="en-US" dirty="0" smtClean="0"/>
              <a:t>This</a:t>
            </a:r>
            <a:r>
              <a:rPr lang="en-US" baseline="0" dirty="0" smtClean="0"/>
              <a:t> is an example of call by reference.</a:t>
            </a:r>
            <a:endParaRPr lang="en-US" dirty="0" smtClean="0"/>
          </a:p>
        </p:txBody>
      </p:sp>
      <p:sp>
        <p:nvSpPr>
          <p:cNvPr id="4" name="Slide Number Placeholder 3"/>
          <p:cNvSpPr>
            <a:spLocks noGrp="1"/>
          </p:cNvSpPr>
          <p:nvPr>
            <p:ph type="sldNum" sz="quarter" idx="10"/>
          </p:nvPr>
        </p:nvSpPr>
        <p:spPr/>
        <p:txBody>
          <a:bodyPr/>
          <a:lstStyle/>
          <a:p>
            <a:fld id="{8E33C70C-4725-714F-A435-F222EA650CAD}" type="slidenum">
              <a:rPr lang="en-US" smtClean="0"/>
              <a:t>39</a:t>
            </a:fld>
            <a:endParaRPr lang="en-US"/>
          </a:p>
        </p:txBody>
      </p:sp>
    </p:spTree>
    <p:extLst>
      <p:ext uri="{BB962C8B-B14F-4D97-AF65-F5344CB8AC3E}">
        <p14:creationId xmlns:p14="http://schemas.microsoft.com/office/powerpoint/2010/main" val="145545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mins)</a:t>
            </a:r>
          </a:p>
          <a:p>
            <a:r>
              <a:rPr lang="en-US" dirty="0" smtClean="0"/>
              <a:t>This</a:t>
            </a:r>
            <a:r>
              <a:rPr lang="en-US" baseline="0" dirty="0" smtClean="0"/>
              <a:t> is an example of call by reference.</a:t>
            </a:r>
            <a:endParaRPr lang="en-US" dirty="0" smtClean="0"/>
          </a:p>
        </p:txBody>
      </p:sp>
      <p:sp>
        <p:nvSpPr>
          <p:cNvPr id="4" name="Slide Number Placeholder 3"/>
          <p:cNvSpPr>
            <a:spLocks noGrp="1"/>
          </p:cNvSpPr>
          <p:nvPr>
            <p:ph type="sldNum" sz="quarter" idx="10"/>
          </p:nvPr>
        </p:nvSpPr>
        <p:spPr/>
        <p:txBody>
          <a:bodyPr/>
          <a:lstStyle/>
          <a:p>
            <a:fld id="{8E33C70C-4725-714F-A435-F222EA650CAD}" type="slidenum">
              <a:rPr lang="en-US" smtClean="0"/>
              <a:t>40</a:t>
            </a:fld>
            <a:endParaRPr lang="en-US"/>
          </a:p>
        </p:txBody>
      </p:sp>
    </p:spTree>
    <p:extLst>
      <p:ext uri="{BB962C8B-B14F-4D97-AF65-F5344CB8AC3E}">
        <p14:creationId xmlns:p14="http://schemas.microsoft.com/office/powerpoint/2010/main" val="580887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(15 mins)</a:t>
            </a:r>
          </a:p>
          <a:p>
            <a:r>
              <a:rPr lang="en-US" dirty="0" smtClean="0"/>
              <a:t>What do you think will happen here?</a:t>
            </a:r>
          </a:p>
          <a:p>
            <a:r>
              <a:rPr lang="en-US" dirty="0" smtClean="0"/>
              <a:t>Try drawing</a:t>
            </a:r>
            <a:r>
              <a:rPr lang="en-US" baseline="0" dirty="0" smtClean="0"/>
              <a:t> the stack. (nothing changes, -3.0, 7.0)</a:t>
            </a:r>
          </a:p>
          <a:p>
            <a:r>
              <a:rPr lang="en-US" baseline="0" dirty="0" smtClean="0"/>
              <a:t>Let’s see why.</a:t>
            </a:r>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41</a:t>
            </a:fld>
            <a:endParaRPr lang="en-US"/>
          </a:p>
        </p:txBody>
      </p:sp>
    </p:spTree>
    <p:extLst>
      <p:ext uri="{BB962C8B-B14F-4D97-AF65-F5344CB8AC3E}">
        <p14:creationId xmlns:p14="http://schemas.microsoft.com/office/powerpoint/2010/main" val="1234823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try something more. </a:t>
            </a:r>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46</a:t>
            </a:fld>
            <a:endParaRPr lang="en-US"/>
          </a:p>
        </p:txBody>
      </p:sp>
    </p:spTree>
    <p:extLst>
      <p:ext uri="{BB962C8B-B14F-4D97-AF65-F5344CB8AC3E}">
        <p14:creationId xmlns:p14="http://schemas.microsoft.com/office/powerpoint/2010/main" val="2536427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a:t>
            </a:r>
            <a:r>
              <a:rPr lang="en-US" baseline="0" dirty="0" smtClean="0"/>
              <a:t> mins)</a:t>
            </a:r>
          </a:p>
          <a:p>
            <a:r>
              <a:rPr lang="en-US" baseline="0" dirty="0" smtClean="0"/>
              <a:t>Did anyone try this question?</a:t>
            </a:r>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63</a:t>
            </a:fld>
            <a:endParaRPr lang="en-US"/>
          </a:p>
        </p:txBody>
      </p:sp>
    </p:spTree>
    <p:extLst>
      <p:ext uri="{BB962C8B-B14F-4D97-AF65-F5344CB8AC3E}">
        <p14:creationId xmlns:p14="http://schemas.microsoft.com/office/powerpoint/2010/main" val="1215983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 mins)</a:t>
            </a:r>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65</a:t>
            </a:fld>
            <a:endParaRPr lang="en-US"/>
          </a:p>
        </p:txBody>
      </p:sp>
    </p:spTree>
    <p:extLst>
      <p:ext uri="{BB962C8B-B14F-4D97-AF65-F5344CB8AC3E}">
        <p14:creationId xmlns:p14="http://schemas.microsoft.com/office/powerpoint/2010/main" val="506304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Any ideas? Apparently this is</a:t>
            </a:r>
            <a:r>
              <a:rPr lang="en-US" baseline="0" dirty="0" smtClean="0"/>
              <a:t> similar to one of your assignment questions ( I haven’t started on assignment 5 yet).</a:t>
            </a:r>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69</a:t>
            </a:fld>
            <a:endParaRPr lang="en-US"/>
          </a:p>
        </p:txBody>
      </p:sp>
    </p:spTree>
    <p:extLst>
      <p:ext uri="{BB962C8B-B14F-4D97-AF65-F5344CB8AC3E}">
        <p14:creationId xmlns:p14="http://schemas.microsoft.com/office/powerpoint/2010/main" val="120575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a:t>
            </a:r>
            <a:r>
              <a:rPr lang="mr-IN" dirty="0" smtClean="0"/>
              <a:t>–</a:t>
            </a:r>
            <a:r>
              <a:rPr lang="en-US" dirty="0" smtClean="0"/>
              <a:t> 15mins)</a:t>
            </a:r>
          </a:p>
          <a:p>
            <a:endParaRPr lang="en-US" dirty="0" smtClean="0"/>
          </a:p>
          <a:p>
            <a:r>
              <a:rPr lang="en-US" dirty="0" smtClean="0"/>
              <a:t>What is the general strategy here? What</a:t>
            </a:r>
            <a:r>
              <a:rPr lang="en-US" baseline="0" dirty="0" smtClean="0"/>
              <a:t> should you do? (Iterate through the string and increment a counter until you reach the null character).</a:t>
            </a:r>
          </a:p>
        </p:txBody>
      </p:sp>
      <p:sp>
        <p:nvSpPr>
          <p:cNvPr id="4" name="Slide Number Placeholder 3"/>
          <p:cNvSpPr>
            <a:spLocks noGrp="1"/>
          </p:cNvSpPr>
          <p:nvPr>
            <p:ph type="sldNum" sz="quarter" idx="10"/>
          </p:nvPr>
        </p:nvSpPr>
        <p:spPr/>
        <p:txBody>
          <a:bodyPr/>
          <a:lstStyle/>
          <a:p>
            <a:fld id="{8E33C70C-4725-714F-A435-F222EA650CAD}" type="slidenum">
              <a:rPr lang="en-US" smtClean="0"/>
              <a:t>4</a:t>
            </a:fld>
            <a:endParaRPr lang="en-US"/>
          </a:p>
        </p:txBody>
      </p:sp>
    </p:spTree>
    <p:extLst>
      <p:ext uri="{BB962C8B-B14F-4D97-AF65-F5344CB8AC3E}">
        <p14:creationId xmlns:p14="http://schemas.microsoft.com/office/powerpoint/2010/main" val="29032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possible method. Remember</a:t>
            </a:r>
            <a:r>
              <a:rPr lang="en-US" baseline="0" dirty="0" smtClean="0"/>
              <a:t> that a string is essentially an array of characters, so we can iterate through it. Note that this is not the only possible solution.</a:t>
            </a:r>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5</a:t>
            </a:fld>
            <a:endParaRPr lang="en-US"/>
          </a:p>
        </p:txBody>
      </p:sp>
    </p:spTree>
    <p:extLst>
      <p:ext uri="{BB962C8B-B14F-4D97-AF65-F5344CB8AC3E}">
        <p14:creationId xmlns:p14="http://schemas.microsoft.com/office/powerpoint/2010/main" val="2064057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a:t>
            </a:r>
            <a:r>
              <a:rPr lang="mr-IN" dirty="0" smtClean="0"/>
              <a:t>–</a:t>
            </a:r>
            <a:r>
              <a:rPr lang="en-US" dirty="0" smtClean="0"/>
              <a:t> 15mins)</a:t>
            </a:r>
          </a:p>
          <a:p>
            <a:endParaRPr lang="en-US" dirty="0" smtClean="0"/>
          </a:p>
          <a:p>
            <a:r>
              <a:rPr lang="en-US" dirty="0" smtClean="0"/>
              <a:t>What is the general strategy here? What</a:t>
            </a:r>
            <a:r>
              <a:rPr lang="en-US" baseline="0" dirty="0" smtClean="0"/>
              <a:t> should you do? (again, just iterate through both strings and compare at the </a:t>
            </a:r>
            <a:r>
              <a:rPr lang="en-US" baseline="0" smtClean="0"/>
              <a:t>same time. </a:t>
            </a:r>
            <a:endParaRPr lang="en-US" baseline="0" dirty="0" smtClean="0"/>
          </a:p>
        </p:txBody>
      </p:sp>
      <p:sp>
        <p:nvSpPr>
          <p:cNvPr id="4" name="Slide Number Placeholder 3"/>
          <p:cNvSpPr>
            <a:spLocks noGrp="1"/>
          </p:cNvSpPr>
          <p:nvPr>
            <p:ph type="sldNum" sz="quarter" idx="10"/>
          </p:nvPr>
        </p:nvSpPr>
        <p:spPr/>
        <p:txBody>
          <a:bodyPr/>
          <a:lstStyle/>
          <a:p>
            <a:fld id="{8E33C70C-4725-714F-A435-F222EA650CAD}" type="slidenum">
              <a:rPr lang="en-US" smtClean="0"/>
              <a:t>6</a:t>
            </a:fld>
            <a:endParaRPr lang="en-US"/>
          </a:p>
        </p:txBody>
      </p:sp>
    </p:spTree>
    <p:extLst>
      <p:ext uri="{BB962C8B-B14F-4D97-AF65-F5344CB8AC3E}">
        <p14:creationId xmlns:p14="http://schemas.microsoft.com/office/powerpoint/2010/main" val="4788594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a:t>
            </a:r>
            <a:r>
              <a:rPr lang="mr-IN" dirty="0" smtClean="0"/>
              <a:t>–</a:t>
            </a:r>
            <a:r>
              <a:rPr lang="en-US" dirty="0" smtClean="0"/>
              <a:t> 15mins)</a:t>
            </a:r>
          </a:p>
          <a:p>
            <a:endParaRPr lang="en-US" baseline="0" dirty="0" smtClean="0"/>
          </a:p>
          <a:p>
            <a:r>
              <a:rPr lang="en-US" baseline="0" dirty="0" smtClean="0"/>
              <a:t>They are not equal because str1 is just a pointer to the first character in the first string, and str2 is a pointer to the first character in the second string. They are different strings stored at different addresses</a:t>
            </a:r>
            <a:r>
              <a:rPr lang="mr-IN" baseline="0" dirty="0" smtClean="0"/>
              <a:t>…</a:t>
            </a:r>
            <a:r>
              <a:rPr lang="en-US" baseline="0" dirty="0" smtClean="0"/>
              <a:t>).</a:t>
            </a:r>
          </a:p>
        </p:txBody>
      </p:sp>
      <p:sp>
        <p:nvSpPr>
          <p:cNvPr id="4" name="Slide Number Placeholder 3"/>
          <p:cNvSpPr>
            <a:spLocks noGrp="1"/>
          </p:cNvSpPr>
          <p:nvPr>
            <p:ph type="sldNum" sz="quarter" idx="10"/>
          </p:nvPr>
        </p:nvSpPr>
        <p:spPr/>
        <p:txBody>
          <a:bodyPr/>
          <a:lstStyle/>
          <a:p>
            <a:fld id="{8E33C70C-4725-714F-A435-F222EA650CAD}" type="slidenum">
              <a:rPr lang="en-US" smtClean="0"/>
              <a:t>8</a:t>
            </a:fld>
            <a:endParaRPr lang="en-US"/>
          </a:p>
        </p:txBody>
      </p:sp>
    </p:spTree>
    <p:extLst>
      <p:ext uri="{BB962C8B-B14F-4D97-AF65-F5344CB8AC3E}">
        <p14:creationId xmlns:p14="http://schemas.microsoft.com/office/powerpoint/2010/main" val="845052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 </a:t>
            </a:r>
            <a:r>
              <a:rPr lang="mr-IN" dirty="0" smtClean="0"/>
              <a:t>–</a:t>
            </a:r>
            <a:r>
              <a:rPr lang="en-US" dirty="0" smtClean="0"/>
              <a:t> 15mins)</a:t>
            </a:r>
          </a:p>
          <a:p>
            <a:endParaRPr lang="en-US" dirty="0" smtClean="0"/>
          </a:p>
          <a:p>
            <a:r>
              <a:rPr lang="en-US" dirty="0" smtClean="0"/>
              <a:t>What is the general strategy here? What</a:t>
            </a:r>
            <a:r>
              <a:rPr lang="en-US" baseline="0" dirty="0" smtClean="0"/>
              <a:t> should you do?</a:t>
            </a:r>
          </a:p>
        </p:txBody>
      </p:sp>
      <p:sp>
        <p:nvSpPr>
          <p:cNvPr id="4" name="Slide Number Placeholder 3"/>
          <p:cNvSpPr>
            <a:spLocks noGrp="1"/>
          </p:cNvSpPr>
          <p:nvPr>
            <p:ph type="sldNum" sz="quarter" idx="10"/>
          </p:nvPr>
        </p:nvSpPr>
        <p:spPr/>
        <p:txBody>
          <a:bodyPr/>
          <a:lstStyle/>
          <a:p>
            <a:fld id="{8E33C70C-4725-714F-A435-F222EA650CAD}" type="slidenum">
              <a:rPr lang="en-US" smtClean="0"/>
              <a:t>9</a:t>
            </a:fld>
            <a:endParaRPr lang="en-US"/>
          </a:p>
        </p:txBody>
      </p:sp>
    </p:spTree>
    <p:extLst>
      <p:ext uri="{BB962C8B-B14F-4D97-AF65-F5344CB8AC3E}">
        <p14:creationId xmlns:p14="http://schemas.microsoft.com/office/powerpoint/2010/main" val="662852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means that the value of variables are passed</a:t>
            </a:r>
            <a:r>
              <a:rPr lang="en-US" baseline="0" dirty="0" smtClean="0"/>
              <a:t> into a function</a:t>
            </a:r>
            <a:r>
              <a:rPr lang="en-US" dirty="0" smtClean="0"/>
              <a:t>.</a:t>
            </a:r>
          </a:p>
          <a:p>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17</a:t>
            </a:fld>
            <a:endParaRPr lang="en-US"/>
          </a:p>
        </p:txBody>
      </p:sp>
    </p:spTree>
    <p:extLst>
      <p:ext uri="{BB962C8B-B14F-4D97-AF65-F5344CB8AC3E}">
        <p14:creationId xmlns:p14="http://schemas.microsoft.com/office/powerpoint/2010/main" val="1122260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It means that the value of pointers are copied onto the call stack.</a:t>
            </a:r>
          </a:p>
          <a:p>
            <a:endParaRPr lang="en-US" dirty="0"/>
          </a:p>
        </p:txBody>
      </p:sp>
      <p:sp>
        <p:nvSpPr>
          <p:cNvPr id="4" name="Slide Number Placeholder 3"/>
          <p:cNvSpPr>
            <a:spLocks noGrp="1"/>
          </p:cNvSpPr>
          <p:nvPr>
            <p:ph type="sldNum" sz="quarter" idx="10"/>
          </p:nvPr>
        </p:nvSpPr>
        <p:spPr/>
        <p:txBody>
          <a:bodyPr/>
          <a:lstStyle/>
          <a:p>
            <a:fld id="{8E33C70C-4725-714F-A435-F222EA650CAD}" type="slidenum">
              <a:rPr lang="en-US" smtClean="0"/>
              <a:t>19</a:t>
            </a:fld>
            <a:endParaRPr lang="en-US"/>
          </a:p>
        </p:txBody>
      </p:sp>
    </p:spTree>
    <p:extLst>
      <p:ext uri="{BB962C8B-B14F-4D97-AF65-F5344CB8AC3E}">
        <p14:creationId xmlns:p14="http://schemas.microsoft.com/office/powerpoint/2010/main" val="183004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C7F65E36-8EA5-8A4A-8500-5FA2BAAE7B0B}" type="datetimeFigureOut">
              <a:rPr lang="en-US" smtClean="0"/>
              <a:t>10/15/18</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12879AE5-4784-1349-90A9-33444C7F4D33}" type="slidenum">
              <a:rPr lang="en-US" smtClean="0"/>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F65E36-8EA5-8A4A-8500-5FA2BAAE7B0B}"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9AE5-4784-1349-90A9-33444C7F4D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F65E36-8EA5-8A4A-8500-5FA2BAAE7B0B}"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9AE5-4784-1349-90A9-33444C7F4D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p:txBody>
          <a:bodyPr>
            <a:normAutofit/>
          </a:bodyPr>
          <a:lstStyle>
            <a:lvl1pPr>
              <a:defRPr sz="2800"/>
            </a:lvl1pPr>
            <a:lvl2pPr>
              <a:defRPr sz="2800"/>
            </a:lvl2pPr>
            <a:lvl3pPr>
              <a:defRPr sz="2400"/>
            </a:lvl3pPr>
            <a:lvl4pPr>
              <a:defRPr sz="2400"/>
            </a:lvl4pPr>
            <a:lvl5pPr>
              <a:defRPr sz="2000"/>
            </a:lvl5p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7F65E36-8EA5-8A4A-8500-5FA2BAAE7B0B}" type="datetimeFigureOut">
              <a:rPr lang="en-US" smtClean="0"/>
              <a:t>10/15/18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879AE5-4784-1349-90A9-33444C7F4D3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C7F65E36-8EA5-8A4A-8500-5FA2BAAE7B0B}" type="datetimeFigureOut">
              <a:rPr lang="en-US" smtClean="0"/>
              <a:t>10/15/18</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12879AE5-4784-1349-90A9-33444C7F4D33}" type="slidenum">
              <a:rPr lang="en-US" smtClean="0"/>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title="Crop Mark"/>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F65E36-8EA5-8A4A-8500-5FA2BAAE7B0B}" type="datetimeFigureOut">
              <a:rPr lang="en-US" smtClean="0"/>
              <a:t>10/15/18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879AE5-4784-1349-90A9-33444C7F4D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F65E36-8EA5-8A4A-8500-5FA2BAAE7B0B}" type="datetimeFigureOut">
              <a:rPr lang="en-US" smtClean="0"/>
              <a:t>10/15/18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879AE5-4784-1349-90A9-33444C7F4D3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F65E36-8EA5-8A4A-8500-5FA2BAAE7B0B}" type="datetimeFigureOut">
              <a:rPr lang="en-US" smtClean="0"/>
              <a:t>10/15/18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879AE5-4784-1349-90A9-33444C7F4D33}"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65E36-8EA5-8A4A-8500-5FA2BAAE7B0B}" type="datetimeFigureOut">
              <a:rPr lang="en-US" smtClean="0"/>
              <a:t>10/15/18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879AE5-4784-1349-90A9-33444C7F4D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7F65E36-8EA5-8A4A-8500-5FA2BAAE7B0B}" type="datetimeFigureOut">
              <a:rPr lang="en-US" smtClean="0"/>
              <a:t>10/15/18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2879AE5-4784-1349-90A9-33444C7F4D33}"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C7F65E36-8EA5-8A4A-8500-5FA2BAAE7B0B}" type="datetimeFigureOut">
              <a:rPr lang="en-US" smtClean="0"/>
              <a:t>10/15/18</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12879AE5-4784-1349-90A9-33444C7F4D33}" type="slidenum">
              <a:rPr lang="en-US" smtClean="0"/>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Divider Bar"/>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C7F65E36-8EA5-8A4A-8500-5FA2BAAE7B0B}" type="datetimeFigureOut">
              <a:rPr lang="en-US" smtClean="0"/>
              <a:pPr/>
              <a:t>10/15/18</a:t>
            </a:fld>
            <a:endParaRPr lang="en-US" dirty="0"/>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12879AE5-4784-1349-90A9-33444C7F4D33}" type="slidenum">
              <a:rPr lang="en-US" smtClean="0"/>
              <a:pPr/>
              <a:t>‹#›</a:t>
            </a:fld>
            <a:endParaRPr lang="en-US" dirty="0"/>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title="Side bar"/>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0753910"/>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iming>
    <p:tnLst>
      <p:par>
        <p:cTn id="1" dur="indefinite" restart="never" nodeType="tmRoot"/>
      </p:par>
    </p:tnLst>
  </p:timing>
  <p:txStyles>
    <p:title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tif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CCBB8E-332C-1F4A-81AD-0AA532738E95}"/>
              </a:ext>
            </a:extLst>
          </p:cNvPr>
          <p:cNvSpPr>
            <a:spLocks noGrp="1"/>
          </p:cNvSpPr>
          <p:nvPr>
            <p:ph type="ctrTitle"/>
          </p:nvPr>
        </p:nvSpPr>
        <p:spPr/>
        <p:txBody>
          <a:bodyPr/>
          <a:lstStyle/>
          <a:p>
            <a:r>
              <a:rPr lang="en-US" dirty="0"/>
              <a:t>Tutorial </a:t>
            </a:r>
            <a:r>
              <a:rPr lang="en-US" dirty="0" smtClean="0"/>
              <a:t>7</a:t>
            </a:r>
            <a:r>
              <a:rPr lang="en-US" dirty="0"/>
              <a:t/>
            </a:r>
            <a:br>
              <a:rPr lang="en-US" dirty="0"/>
            </a:br>
            <a:r>
              <a:rPr lang="en-US" dirty="0"/>
              <a:t>Group </a:t>
            </a:r>
            <a:r>
              <a:rPr lang="en-US" dirty="0" smtClean="0"/>
              <a:t>C10</a:t>
            </a:r>
            <a:endParaRPr lang="en-US" dirty="0"/>
          </a:p>
        </p:txBody>
      </p:sp>
      <p:sp>
        <p:nvSpPr>
          <p:cNvPr id="3" name="Subtitle 2">
            <a:extLst>
              <a:ext uri="{FF2B5EF4-FFF2-40B4-BE49-F238E27FC236}">
                <a16:creationId xmlns:a16="http://schemas.microsoft.com/office/drawing/2014/main" xmlns="" id="{B52FBE00-2B2B-284C-920E-A31D63D7680A}"/>
              </a:ext>
            </a:extLst>
          </p:cNvPr>
          <p:cNvSpPr>
            <a:spLocks noGrp="1"/>
          </p:cNvSpPr>
          <p:nvPr>
            <p:ph type="subTitle" idx="1"/>
          </p:nvPr>
        </p:nvSpPr>
        <p:spPr/>
        <p:txBody>
          <a:bodyPr>
            <a:normAutofit/>
          </a:bodyPr>
          <a:lstStyle/>
          <a:p>
            <a:r>
              <a:rPr lang="en-US" sz="2500" dirty="0" smtClean="0"/>
              <a:t>15</a:t>
            </a:r>
            <a:r>
              <a:rPr lang="en-US" sz="2500" baseline="30000" dirty="0" smtClean="0"/>
              <a:t>th</a:t>
            </a:r>
            <a:r>
              <a:rPr lang="en-US" sz="2500" dirty="0" smtClean="0"/>
              <a:t> October 2018</a:t>
            </a:r>
          </a:p>
          <a:p>
            <a:r>
              <a:rPr lang="en-US" sz="2500" dirty="0" smtClean="0">
                <a:solidFill>
                  <a:schemeClr val="accent1"/>
                </a:solidFill>
              </a:rPr>
              <a:t>Joanne Ong</a:t>
            </a:r>
            <a:endParaRPr lang="en-US" sz="2500" dirty="0">
              <a:solidFill>
                <a:schemeClr val="accent1"/>
              </a:solidFill>
            </a:endParaRPr>
          </a:p>
        </p:txBody>
      </p:sp>
      <p:sp>
        <p:nvSpPr>
          <p:cNvPr id="5" name="TextBox 4"/>
          <p:cNvSpPr txBox="1"/>
          <p:nvPr/>
        </p:nvSpPr>
        <p:spPr>
          <a:xfrm>
            <a:off x="9952892" y="467750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65413371"/>
      </p:ext>
    </p:extLst>
  </p:cSld>
  <p:clrMapOvr>
    <a:masterClrMapping/>
  </p:clrMapOvr>
  <mc:AlternateContent xmlns:mc="http://schemas.openxmlformats.org/markup-compatibility/2006" xmlns:p14="http://schemas.microsoft.com/office/powerpoint/2010/main">
    <mc:Choice Requires="p14">
      <p:transition spd="slow" p14:dur="2000" advTm="1071"/>
    </mc:Choice>
    <mc:Fallback xmlns="">
      <p:transition spd="slow" advTm="107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(c)</a:t>
            </a:r>
            <a:endParaRPr lang="en-US" dirty="0"/>
          </a:p>
        </p:txBody>
      </p:sp>
      <p:sp>
        <p:nvSpPr>
          <p:cNvPr id="3" name="TextBox 2"/>
          <p:cNvSpPr txBox="1"/>
          <p:nvPr/>
        </p:nvSpPr>
        <p:spPr>
          <a:xfrm>
            <a:off x="2110802" y="2230019"/>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haystack</a:t>
            </a:r>
            <a:endParaRPr lang="en-US" sz="6000" dirty="0">
              <a:latin typeface="Monaco" charset="0"/>
              <a:ea typeface="Monaco" charset="0"/>
              <a:cs typeface="Monaco" charset="0"/>
            </a:endParaRPr>
          </a:p>
        </p:txBody>
      </p:sp>
      <p:sp>
        <p:nvSpPr>
          <p:cNvPr id="4" name="TextBox 3"/>
          <p:cNvSpPr txBox="1"/>
          <p:nvPr/>
        </p:nvSpPr>
        <p:spPr>
          <a:xfrm>
            <a:off x="2110802" y="3869961"/>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stack</a:t>
            </a:r>
            <a:endParaRPr lang="en-US" sz="6000" dirty="0">
              <a:latin typeface="Monaco" charset="0"/>
              <a:ea typeface="Monaco" charset="0"/>
              <a:cs typeface="Monaco" charset="0"/>
            </a:endParaRPr>
          </a:p>
        </p:txBody>
      </p:sp>
    </p:spTree>
    <p:extLst>
      <p:ext uri="{BB962C8B-B14F-4D97-AF65-F5344CB8AC3E}">
        <p14:creationId xmlns:p14="http://schemas.microsoft.com/office/powerpoint/2010/main" val="1042134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(c)</a:t>
            </a:r>
            <a:endParaRPr lang="en-US" dirty="0"/>
          </a:p>
        </p:txBody>
      </p:sp>
      <p:sp>
        <p:nvSpPr>
          <p:cNvPr id="3" name="TextBox 2"/>
          <p:cNvSpPr txBox="1"/>
          <p:nvPr/>
        </p:nvSpPr>
        <p:spPr>
          <a:xfrm>
            <a:off x="2110802" y="2230019"/>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haystack</a:t>
            </a:r>
            <a:endParaRPr lang="en-US" sz="6000" dirty="0">
              <a:latin typeface="Monaco" charset="0"/>
              <a:ea typeface="Monaco" charset="0"/>
              <a:cs typeface="Monaco" charset="0"/>
            </a:endParaRPr>
          </a:p>
        </p:txBody>
      </p:sp>
      <p:sp>
        <p:nvSpPr>
          <p:cNvPr id="4" name="TextBox 3"/>
          <p:cNvSpPr txBox="1"/>
          <p:nvPr/>
        </p:nvSpPr>
        <p:spPr>
          <a:xfrm>
            <a:off x="2110802" y="3869961"/>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stack</a:t>
            </a:r>
            <a:endParaRPr lang="en-US" sz="6000" dirty="0">
              <a:latin typeface="Monaco" charset="0"/>
              <a:ea typeface="Monaco" charset="0"/>
              <a:cs typeface="Monaco" charset="0"/>
            </a:endParaRPr>
          </a:p>
        </p:txBody>
      </p:sp>
      <p:sp>
        <p:nvSpPr>
          <p:cNvPr id="5" name="Rounded Rectangle 4"/>
          <p:cNvSpPr/>
          <p:nvPr/>
        </p:nvSpPr>
        <p:spPr>
          <a:xfrm>
            <a:off x="2110802" y="2230019"/>
            <a:ext cx="2386247" cy="10156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4590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0802" y="2230019"/>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haystack</a:t>
            </a:r>
            <a:endParaRPr lang="en-US" sz="6000" dirty="0">
              <a:latin typeface="Monaco" charset="0"/>
              <a:ea typeface="Monaco" charset="0"/>
              <a:cs typeface="Monaco" charset="0"/>
            </a:endParaRPr>
          </a:p>
        </p:txBody>
      </p:sp>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(c)</a:t>
            </a:r>
            <a:endParaRPr lang="en-US" dirty="0"/>
          </a:p>
        </p:txBody>
      </p:sp>
      <p:sp>
        <p:nvSpPr>
          <p:cNvPr id="4" name="TextBox 3"/>
          <p:cNvSpPr txBox="1"/>
          <p:nvPr/>
        </p:nvSpPr>
        <p:spPr>
          <a:xfrm>
            <a:off x="2110802" y="3869961"/>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stack</a:t>
            </a:r>
            <a:endParaRPr lang="en-US" sz="6000" dirty="0">
              <a:latin typeface="Monaco" charset="0"/>
              <a:ea typeface="Monaco" charset="0"/>
              <a:cs typeface="Monaco" charset="0"/>
            </a:endParaRPr>
          </a:p>
        </p:txBody>
      </p:sp>
      <p:sp>
        <p:nvSpPr>
          <p:cNvPr id="5" name="Rounded Rectangle 4"/>
          <p:cNvSpPr/>
          <p:nvPr/>
        </p:nvSpPr>
        <p:spPr>
          <a:xfrm>
            <a:off x="2620468" y="2230019"/>
            <a:ext cx="2386247" cy="10156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830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0802" y="2230019"/>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haystack</a:t>
            </a:r>
            <a:endParaRPr lang="en-US" sz="6000" dirty="0">
              <a:latin typeface="Monaco" charset="0"/>
              <a:ea typeface="Monaco" charset="0"/>
              <a:cs typeface="Monaco" charset="0"/>
            </a:endParaRPr>
          </a:p>
        </p:txBody>
      </p:sp>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(c)</a:t>
            </a:r>
            <a:endParaRPr lang="en-US" dirty="0"/>
          </a:p>
        </p:txBody>
      </p:sp>
      <p:sp>
        <p:nvSpPr>
          <p:cNvPr id="4" name="TextBox 3"/>
          <p:cNvSpPr txBox="1"/>
          <p:nvPr/>
        </p:nvSpPr>
        <p:spPr>
          <a:xfrm>
            <a:off x="2110802" y="3869961"/>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stack</a:t>
            </a:r>
            <a:endParaRPr lang="en-US" sz="6000" dirty="0">
              <a:latin typeface="Monaco" charset="0"/>
              <a:ea typeface="Monaco" charset="0"/>
              <a:cs typeface="Monaco" charset="0"/>
            </a:endParaRPr>
          </a:p>
        </p:txBody>
      </p:sp>
      <p:sp>
        <p:nvSpPr>
          <p:cNvPr id="5" name="Rounded Rectangle 4"/>
          <p:cNvSpPr/>
          <p:nvPr/>
        </p:nvSpPr>
        <p:spPr>
          <a:xfrm>
            <a:off x="3070173" y="2230019"/>
            <a:ext cx="2386247" cy="10156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23517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10802" y="2230019"/>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haystack</a:t>
            </a:r>
            <a:endParaRPr lang="en-US" sz="6000" dirty="0">
              <a:latin typeface="Monaco" charset="0"/>
              <a:ea typeface="Monaco" charset="0"/>
              <a:cs typeface="Monaco" charset="0"/>
            </a:endParaRPr>
          </a:p>
        </p:txBody>
      </p:sp>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(c)</a:t>
            </a:r>
            <a:endParaRPr lang="en-US" dirty="0"/>
          </a:p>
        </p:txBody>
      </p:sp>
      <p:sp>
        <p:nvSpPr>
          <p:cNvPr id="4" name="TextBox 3"/>
          <p:cNvSpPr txBox="1"/>
          <p:nvPr/>
        </p:nvSpPr>
        <p:spPr>
          <a:xfrm>
            <a:off x="2110802" y="3869961"/>
            <a:ext cx="5036695" cy="1015663"/>
          </a:xfrm>
          <a:prstGeom prst="rect">
            <a:avLst/>
          </a:prstGeom>
          <a:noFill/>
        </p:spPr>
        <p:txBody>
          <a:bodyPr wrap="square" rtlCol="0">
            <a:spAutoFit/>
          </a:bodyPr>
          <a:lstStyle/>
          <a:p>
            <a:r>
              <a:rPr lang="en-US" sz="6000" dirty="0" smtClean="0">
                <a:latin typeface="Monaco" charset="0"/>
                <a:ea typeface="Monaco" charset="0"/>
                <a:cs typeface="Monaco" charset="0"/>
              </a:rPr>
              <a:t>stack</a:t>
            </a:r>
            <a:endParaRPr lang="en-US" sz="6000" dirty="0">
              <a:latin typeface="Monaco" charset="0"/>
              <a:ea typeface="Monaco" charset="0"/>
              <a:cs typeface="Monaco" charset="0"/>
            </a:endParaRPr>
          </a:p>
        </p:txBody>
      </p:sp>
      <p:sp>
        <p:nvSpPr>
          <p:cNvPr id="5" name="Rounded Rectangle 4"/>
          <p:cNvSpPr/>
          <p:nvPr/>
        </p:nvSpPr>
        <p:spPr>
          <a:xfrm>
            <a:off x="3549859" y="2230019"/>
            <a:ext cx="2386247" cy="10156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2825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636FD69-714F-0C40-AF00-0D0E3565922F}"/>
              </a:ext>
            </a:extLst>
          </p:cNvPr>
          <p:cNvSpPr txBox="1"/>
          <p:nvPr/>
        </p:nvSpPr>
        <p:spPr>
          <a:xfrm>
            <a:off x="1028700" y="1682725"/>
            <a:ext cx="7353295" cy="4247317"/>
          </a:xfrm>
          <a:prstGeom prst="rect">
            <a:avLst/>
          </a:prstGeom>
          <a:noFill/>
        </p:spPr>
        <p:txBody>
          <a:bodyPr wrap="none" rtlCol="0">
            <a:spAutoFit/>
          </a:bodyPr>
          <a:lstStyle/>
          <a:p>
            <a:pPr>
              <a:lnSpc>
                <a:spcPct val="150000"/>
              </a:lnSpc>
            </a:pPr>
            <a:r>
              <a:rPr lang="en-SG" dirty="0">
                <a:solidFill>
                  <a:srgbClr val="3E61A2"/>
                </a:solidFill>
                <a:latin typeface="Monaco" pitchFamily="2" charset="77"/>
              </a:rPr>
              <a:t>bool</a:t>
            </a:r>
            <a:r>
              <a:rPr lang="en-SG" dirty="0">
                <a:latin typeface="Monaco" pitchFamily="2" charset="77"/>
              </a:rPr>
              <a:t> </a:t>
            </a:r>
            <a:r>
              <a:rPr lang="en-SG" dirty="0" err="1">
                <a:solidFill>
                  <a:srgbClr val="C2185B"/>
                </a:solidFill>
                <a:latin typeface="Monaco" pitchFamily="2" charset="77"/>
              </a:rPr>
              <a:t>has_needle_here</a:t>
            </a:r>
            <a:r>
              <a:rPr lang="en-SG" dirty="0">
                <a:latin typeface="Monaco" pitchFamily="2" charset="77"/>
              </a:rPr>
              <a:t>(</a:t>
            </a:r>
            <a:r>
              <a:rPr lang="en-SG" dirty="0">
                <a:solidFill>
                  <a:srgbClr val="3E61A2"/>
                </a:solidFill>
                <a:latin typeface="Monaco" pitchFamily="2" charset="77"/>
              </a:rPr>
              <a:t>char</a:t>
            </a:r>
            <a:r>
              <a:rPr lang="en-SG" dirty="0">
                <a:latin typeface="Monaco" pitchFamily="2" charset="77"/>
              </a:rPr>
              <a:t> *needle, </a:t>
            </a:r>
            <a:r>
              <a:rPr lang="en-SG" dirty="0">
                <a:solidFill>
                  <a:srgbClr val="3E61A2"/>
                </a:solidFill>
                <a:latin typeface="Monaco" pitchFamily="2" charset="77"/>
              </a:rPr>
              <a:t>char</a:t>
            </a:r>
            <a:r>
              <a:rPr lang="en-SG" dirty="0">
                <a:latin typeface="Monaco" pitchFamily="2" charset="77"/>
              </a:rPr>
              <a:t> *haystack) {</a:t>
            </a:r>
          </a:p>
          <a:p>
            <a:pPr>
              <a:lnSpc>
                <a:spcPct val="150000"/>
              </a:lnSpc>
            </a:pPr>
            <a:r>
              <a:rPr lang="en-SG" dirty="0">
                <a:latin typeface="Monaco" pitchFamily="2" charset="77"/>
              </a:rPr>
              <a:t>  </a:t>
            </a:r>
            <a:r>
              <a:rPr lang="en-SG" dirty="0">
                <a:solidFill>
                  <a:srgbClr val="3B78E7"/>
                </a:solidFill>
                <a:latin typeface="Monaco" pitchFamily="2" charset="77"/>
              </a:rPr>
              <a:t>while</a:t>
            </a:r>
            <a:r>
              <a:rPr lang="en-SG" dirty="0">
                <a:latin typeface="Monaco" pitchFamily="2" charset="77"/>
              </a:rPr>
              <a:t> (*needle != </a:t>
            </a:r>
            <a:r>
              <a:rPr lang="en-SG" dirty="0">
                <a:solidFill>
                  <a:srgbClr val="0D904F"/>
                </a:solidFill>
                <a:latin typeface="Monaco" pitchFamily="2" charset="77"/>
              </a:rPr>
              <a:t>'\0'</a:t>
            </a:r>
            <a:r>
              <a:rPr lang="en-SG" dirty="0" smtClean="0">
                <a:latin typeface="Monaco" pitchFamily="2" charset="77"/>
              </a:rPr>
              <a:t>) </a:t>
            </a:r>
            <a:r>
              <a:rPr lang="en-SG" dirty="0">
                <a:latin typeface="Monaco" pitchFamily="2" charset="77"/>
              </a:rPr>
              <a:t>{</a:t>
            </a:r>
          </a:p>
          <a:p>
            <a:pPr>
              <a:lnSpc>
                <a:spcPct val="150000"/>
              </a:lnSpc>
            </a:pPr>
            <a:r>
              <a:rPr lang="en-SG" dirty="0">
                <a:latin typeface="Monaco" pitchFamily="2" charset="77"/>
              </a:rPr>
              <a:t>    </a:t>
            </a:r>
            <a:r>
              <a:rPr lang="en-SG" dirty="0">
                <a:solidFill>
                  <a:srgbClr val="3B78E7"/>
                </a:solidFill>
                <a:latin typeface="Monaco" pitchFamily="2" charset="77"/>
              </a:rPr>
              <a:t>if</a:t>
            </a:r>
            <a:r>
              <a:rPr lang="en-SG" dirty="0">
                <a:latin typeface="Monaco" pitchFamily="2" charset="77"/>
              </a:rPr>
              <a:t> (*needle != *haystack) {</a:t>
            </a:r>
          </a:p>
          <a:p>
            <a:pPr>
              <a:lnSpc>
                <a:spcPct val="150000"/>
              </a:lnSpc>
            </a:pPr>
            <a:r>
              <a:rPr lang="en-SG" dirty="0">
                <a:latin typeface="Monaco" pitchFamily="2" charset="77"/>
              </a:rPr>
              <a:t>       </a:t>
            </a:r>
            <a:r>
              <a:rPr lang="en-SG" dirty="0">
                <a:solidFill>
                  <a:srgbClr val="3B78E7"/>
                </a:solidFill>
                <a:latin typeface="Monaco" pitchFamily="2" charset="77"/>
              </a:rPr>
              <a:t>return</a:t>
            </a:r>
            <a:r>
              <a:rPr lang="en-SG" dirty="0">
                <a:latin typeface="Monaco" pitchFamily="2" charset="77"/>
              </a:rPr>
              <a:t> </a:t>
            </a:r>
            <a:r>
              <a:rPr lang="en-SG" dirty="0">
                <a:solidFill>
                  <a:srgbClr val="C2185B"/>
                </a:solidFill>
                <a:latin typeface="Monaco" pitchFamily="2" charset="77"/>
              </a:rPr>
              <a:t>false</a:t>
            </a:r>
            <a:r>
              <a:rPr lang="en-SG" dirty="0">
                <a:latin typeface="Monaco" pitchFamily="2" charset="77"/>
              </a:rPr>
              <a:t>; </a:t>
            </a:r>
          </a:p>
          <a:p>
            <a:pPr>
              <a:lnSpc>
                <a:spcPct val="150000"/>
              </a:lnSpc>
            </a:pPr>
            <a:r>
              <a:rPr lang="en-SG" dirty="0">
                <a:latin typeface="Monaco" pitchFamily="2" charset="77"/>
              </a:rPr>
              <a:t>    } </a:t>
            </a:r>
          </a:p>
          <a:p>
            <a:pPr>
              <a:lnSpc>
                <a:spcPct val="150000"/>
              </a:lnSpc>
            </a:pPr>
            <a:r>
              <a:rPr lang="en-SG" dirty="0">
                <a:latin typeface="Monaco" pitchFamily="2" charset="77"/>
              </a:rPr>
              <a:t>    needle += </a:t>
            </a:r>
            <a:r>
              <a:rPr lang="en-SG" dirty="0">
                <a:solidFill>
                  <a:srgbClr val="E74C3C"/>
                </a:solidFill>
                <a:latin typeface="Monaco" pitchFamily="2" charset="77"/>
              </a:rPr>
              <a:t>1</a:t>
            </a:r>
            <a:r>
              <a:rPr lang="en-SG" dirty="0">
                <a:latin typeface="Monaco" pitchFamily="2" charset="77"/>
              </a:rPr>
              <a:t>;</a:t>
            </a:r>
          </a:p>
          <a:p>
            <a:pPr>
              <a:lnSpc>
                <a:spcPct val="150000"/>
              </a:lnSpc>
            </a:pPr>
            <a:r>
              <a:rPr lang="en-SG" dirty="0">
                <a:latin typeface="Monaco" pitchFamily="2" charset="77"/>
              </a:rPr>
              <a:t>    haystack += </a:t>
            </a:r>
            <a:r>
              <a:rPr lang="en-SG" dirty="0">
                <a:solidFill>
                  <a:srgbClr val="E74C3C"/>
                </a:solidFill>
                <a:latin typeface="Monaco" pitchFamily="2" charset="77"/>
              </a:rPr>
              <a:t>1</a:t>
            </a:r>
            <a:r>
              <a:rPr lang="en-SG" dirty="0">
                <a:latin typeface="Monaco" pitchFamily="2" charset="77"/>
              </a:rPr>
              <a:t>; </a:t>
            </a:r>
          </a:p>
          <a:p>
            <a:pPr>
              <a:lnSpc>
                <a:spcPct val="150000"/>
              </a:lnSpc>
            </a:pPr>
            <a:r>
              <a:rPr lang="en-SG" dirty="0">
                <a:latin typeface="Monaco" pitchFamily="2" charset="77"/>
              </a:rPr>
              <a:t>  } </a:t>
            </a:r>
          </a:p>
          <a:p>
            <a:pPr>
              <a:lnSpc>
                <a:spcPct val="150000"/>
              </a:lnSpc>
            </a:pPr>
            <a:r>
              <a:rPr lang="en-SG" dirty="0">
                <a:solidFill>
                  <a:srgbClr val="3B78E7"/>
                </a:solidFill>
                <a:latin typeface="Monaco" pitchFamily="2" charset="77"/>
              </a:rPr>
              <a:t>  return</a:t>
            </a:r>
            <a:r>
              <a:rPr lang="en-SG" dirty="0">
                <a:latin typeface="Monaco" pitchFamily="2" charset="77"/>
              </a:rPr>
              <a:t> </a:t>
            </a:r>
            <a:r>
              <a:rPr lang="en-SG" dirty="0">
                <a:solidFill>
                  <a:srgbClr val="C2185B"/>
                </a:solidFill>
                <a:latin typeface="Monaco" pitchFamily="2" charset="77"/>
              </a:rPr>
              <a:t>true</a:t>
            </a:r>
            <a:r>
              <a:rPr lang="en-SG" dirty="0">
                <a:latin typeface="Monaco" pitchFamily="2" charset="77"/>
              </a:rPr>
              <a:t>;</a:t>
            </a:r>
          </a:p>
          <a:p>
            <a:pPr>
              <a:lnSpc>
                <a:spcPct val="150000"/>
              </a:lnSpc>
            </a:pPr>
            <a:r>
              <a:rPr lang="en-SG" dirty="0">
                <a:latin typeface="Monaco" pitchFamily="2" charset="77"/>
              </a:rPr>
              <a:t>}</a:t>
            </a:r>
            <a:endParaRPr lang="en-US" dirty="0">
              <a:latin typeface="Monaco" pitchFamily="2" charset="77"/>
            </a:endParaRPr>
          </a:p>
        </p:txBody>
      </p:sp>
      <p:sp>
        <p:nvSpPr>
          <p:cNvPr id="3"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(c)</a:t>
            </a:r>
            <a:endParaRPr lang="en-US" dirty="0"/>
          </a:p>
        </p:txBody>
      </p:sp>
    </p:spTree>
    <p:extLst>
      <p:ext uri="{BB962C8B-B14F-4D97-AF65-F5344CB8AC3E}">
        <p14:creationId xmlns:p14="http://schemas.microsoft.com/office/powerpoint/2010/main" val="1561450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3636FD69-714F-0C40-AF00-0D0E3565922F}"/>
              </a:ext>
            </a:extLst>
          </p:cNvPr>
          <p:cNvSpPr txBox="1"/>
          <p:nvPr/>
        </p:nvSpPr>
        <p:spPr>
          <a:xfrm>
            <a:off x="1028699" y="1543667"/>
            <a:ext cx="7320821" cy="5262979"/>
          </a:xfrm>
          <a:prstGeom prst="rect">
            <a:avLst/>
          </a:prstGeom>
          <a:noFill/>
        </p:spPr>
        <p:txBody>
          <a:bodyPr wrap="square" rtlCol="0">
            <a:spAutoFit/>
          </a:bodyPr>
          <a:lstStyle/>
          <a:p>
            <a:pPr>
              <a:lnSpc>
                <a:spcPct val="150000"/>
              </a:lnSpc>
            </a:pPr>
            <a:r>
              <a:rPr lang="en-SG" sz="1600" dirty="0" smtClean="0">
                <a:solidFill>
                  <a:srgbClr val="3E61A2"/>
                </a:solidFill>
                <a:latin typeface="Monaco" pitchFamily="2" charset="77"/>
              </a:rPr>
              <a:t>char</a:t>
            </a:r>
            <a:r>
              <a:rPr lang="en-SG" sz="1600" dirty="0" smtClean="0">
                <a:latin typeface="Monaco" pitchFamily="2" charset="77"/>
              </a:rPr>
              <a:t>* </a:t>
            </a:r>
            <a:r>
              <a:rPr lang="en-SG" sz="1600" dirty="0" err="1" smtClean="0">
                <a:solidFill>
                  <a:srgbClr val="C2185B"/>
                </a:solidFill>
                <a:latin typeface="Monaco" pitchFamily="2" charset="77"/>
              </a:rPr>
              <a:t>string_in_string</a:t>
            </a:r>
            <a:r>
              <a:rPr lang="en-SG" sz="1600" dirty="0" smtClean="0">
                <a:latin typeface="Monaco" pitchFamily="2" charset="77"/>
              </a:rPr>
              <a:t>(</a:t>
            </a:r>
            <a:r>
              <a:rPr lang="en-SG" sz="1600" dirty="0" smtClean="0">
                <a:solidFill>
                  <a:srgbClr val="3E61A2"/>
                </a:solidFill>
                <a:latin typeface="Monaco" pitchFamily="2" charset="77"/>
              </a:rPr>
              <a:t>char</a:t>
            </a:r>
            <a:r>
              <a:rPr lang="en-SG" sz="1600" dirty="0" smtClean="0">
                <a:latin typeface="Monaco" pitchFamily="2" charset="77"/>
              </a:rPr>
              <a:t> *needle, </a:t>
            </a:r>
            <a:r>
              <a:rPr lang="en-SG" sz="1600" dirty="0" smtClean="0">
                <a:solidFill>
                  <a:srgbClr val="3E61A2"/>
                </a:solidFill>
                <a:latin typeface="Monaco" pitchFamily="2" charset="77"/>
              </a:rPr>
              <a:t>char</a:t>
            </a:r>
            <a:r>
              <a:rPr lang="en-SG" sz="1600" dirty="0" smtClean="0">
                <a:latin typeface="Monaco" pitchFamily="2" charset="77"/>
              </a:rPr>
              <a:t> *haystack) {</a:t>
            </a:r>
          </a:p>
          <a:p>
            <a:pPr>
              <a:lnSpc>
                <a:spcPct val="150000"/>
              </a:lnSpc>
            </a:pPr>
            <a:r>
              <a:rPr lang="en-SG" sz="1600" dirty="0" smtClean="0">
                <a:solidFill>
                  <a:srgbClr val="3B78E7"/>
                </a:solidFill>
                <a:latin typeface="Monaco" pitchFamily="2" charset="77"/>
              </a:rPr>
              <a:t>  if</a:t>
            </a:r>
            <a:r>
              <a:rPr lang="en-SG" sz="1600" dirty="0" smtClean="0">
                <a:latin typeface="Monaco" pitchFamily="2" charset="77"/>
              </a:rPr>
              <a:t> </a:t>
            </a:r>
            <a:r>
              <a:rPr lang="en-SG" sz="1600" dirty="0">
                <a:latin typeface="Monaco" pitchFamily="2" charset="77"/>
              </a:rPr>
              <a:t>(*needle </a:t>
            </a:r>
            <a:r>
              <a:rPr lang="en-SG" sz="1600" dirty="0" smtClean="0">
                <a:latin typeface="Monaco" pitchFamily="2" charset="77"/>
              </a:rPr>
              <a:t>== </a:t>
            </a:r>
            <a:r>
              <a:rPr lang="en-SG" sz="1600" dirty="0">
                <a:solidFill>
                  <a:srgbClr val="0D904F"/>
                </a:solidFill>
                <a:latin typeface="Monaco" pitchFamily="2" charset="77"/>
              </a:rPr>
              <a:t>'\0'</a:t>
            </a:r>
            <a:r>
              <a:rPr lang="en-SG" sz="1600" dirty="0" smtClean="0">
                <a:latin typeface="Monaco" pitchFamily="2" charset="77"/>
              </a:rPr>
              <a:t>) </a:t>
            </a:r>
            <a:r>
              <a:rPr lang="en-SG" sz="1600" dirty="0">
                <a:latin typeface="Monaco" pitchFamily="2" charset="77"/>
              </a:rPr>
              <a:t>{</a:t>
            </a:r>
          </a:p>
          <a:p>
            <a:pPr>
              <a:lnSpc>
                <a:spcPct val="150000"/>
              </a:lnSpc>
            </a:pPr>
            <a:r>
              <a:rPr lang="en-SG" sz="1600" dirty="0">
                <a:latin typeface="Monaco" pitchFamily="2" charset="77"/>
              </a:rPr>
              <a:t>       </a:t>
            </a:r>
            <a:r>
              <a:rPr lang="en-SG" sz="1600" dirty="0">
                <a:solidFill>
                  <a:srgbClr val="3B78E7"/>
                </a:solidFill>
                <a:latin typeface="Monaco" pitchFamily="2" charset="77"/>
              </a:rPr>
              <a:t>return</a:t>
            </a:r>
            <a:r>
              <a:rPr lang="en-SG" sz="1600" dirty="0">
                <a:latin typeface="Monaco" pitchFamily="2" charset="77"/>
              </a:rPr>
              <a:t> </a:t>
            </a:r>
            <a:r>
              <a:rPr lang="en-SG" sz="1600" dirty="0" smtClean="0">
                <a:solidFill>
                  <a:srgbClr val="C2185B"/>
                </a:solidFill>
                <a:latin typeface="Monaco" pitchFamily="2" charset="77"/>
              </a:rPr>
              <a:t>haystack</a:t>
            </a:r>
            <a:r>
              <a:rPr lang="en-SG" sz="1600" dirty="0" smtClean="0">
                <a:latin typeface="Monaco" pitchFamily="2" charset="77"/>
              </a:rPr>
              <a:t>; </a:t>
            </a:r>
            <a:endParaRPr lang="en-SG" sz="1600" dirty="0">
              <a:latin typeface="Monaco" pitchFamily="2" charset="77"/>
            </a:endParaRPr>
          </a:p>
          <a:p>
            <a:pPr>
              <a:lnSpc>
                <a:spcPct val="150000"/>
              </a:lnSpc>
            </a:pPr>
            <a:r>
              <a:rPr lang="en-SG" sz="1600" dirty="0">
                <a:latin typeface="Monaco" pitchFamily="2" charset="77"/>
              </a:rPr>
              <a:t>    } </a:t>
            </a:r>
            <a:endParaRPr lang="en-SG" sz="1600" dirty="0" smtClean="0">
              <a:latin typeface="Monaco" pitchFamily="2" charset="77"/>
            </a:endParaRPr>
          </a:p>
          <a:p>
            <a:pPr>
              <a:lnSpc>
                <a:spcPct val="150000"/>
              </a:lnSpc>
            </a:pPr>
            <a:r>
              <a:rPr lang="en-SG" sz="1600" dirty="0" smtClean="0">
                <a:solidFill>
                  <a:srgbClr val="3E61A2"/>
                </a:solidFill>
                <a:latin typeface="Monaco" pitchFamily="2" charset="77"/>
              </a:rPr>
              <a:t>  char</a:t>
            </a:r>
            <a:r>
              <a:rPr lang="en-SG" sz="1600" dirty="0" smtClean="0">
                <a:latin typeface="Monaco" pitchFamily="2" charset="77"/>
              </a:rPr>
              <a:t> *</a:t>
            </a:r>
            <a:r>
              <a:rPr lang="en-SG" sz="1600" dirty="0" err="1" smtClean="0">
                <a:latin typeface="Monaco" pitchFamily="2" charset="77"/>
              </a:rPr>
              <a:t>curr_haystack</a:t>
            </a:r>
            <a:r>
              <a:rPr lang="en-SG" sz="1600" dirty="0" smtClean="0">
                <a:latin typeface="Monaco" pitchFamily="2" charset="77"/>
              </a:rPr>
              <a:t> = haystack; </a:t>
            </a:r>
          </a:p>
          <a:p>
            <a:pPr>
              <a:lnSpc>
                <a:spcPct val="150000"/>
              </a:lnSpc>
            </a:pPr>
            <a:r>
              <a:rPr lang="en-SG" sz="1600" dirty="0" smtClean="0">
                <a:solidFill>
                  <a:srgbClr val="3E61A2"/>
                </a:solidFill>
                <a:latin typeface="Monaco" pitchFamily="2" charset="77"/>
              </a:rPr>
              <a:t>  char</a:t>
            </a:r>
            <a:r>
              <a:rPr lang="en-SG" sz="1600" dirty="0" smtClean="0">
                <a:latin typeface="Monaco" pitchFamily="2" charset="77"/>
              </a:rPr>
              <a:t> *</a:t>
            </a:r>
            <a:r>
              <a:rPr lang="en-SG" sz="1600" dirty="0" err="1" smtClean="0">
                <a:latin typeface="Monaco" pitchFamily="2" charset="77"/>
              </a:rPr>
              <a:t>end_haystack</a:t>
            </a:r>
            <a:r>
              <a:rPr lang="en-SG" sz="1600" dirty="0" smtClean="0">
                <a:latin typeface="Monaco" pitchFamily="2" charset="77"/>
              </a:rPr>
              <a:t> = haystack + </a:t>
            </a:r>
            <a:r>
              <a:rPr lang="en-SG" sz="1600" dirty="0" err="1" smtClean="0">
                <a:latin typeface="Monaco" pitchFamily="2" charset="77"/>
              </a:rPr>
              <a:t>string_length</a:t>
            </a:r>
            <a:r>
              <a:rPr lang="en-SG" sz="1600" dirty="0" smtClean="0">
                <a:latin typeface="Monaco" pitchFamily="2" charset="77"/>
              </a:rPr>
              <a:t>(haystack)</a:t>
            </a:r>
          </a:p>
          <a:p>
            <a:pPr>
              <a:lnSpc>
                <a:spcPct val="150000"/>
              </a:lnSpc>
            </a:pPr>
            <a:r>
              <a:rPr lang="en-SG" sz="1600" dirty="0" smtClean="0">
                <a:latin typeface="Monaco" pitchFamily="2" charset="77"/>
              </a:rPr>
              <a:t>     - </a:t>
            </a:r>
            <a:r>
              <a:rPr lang="en-SG" sz="1600" dirty="0" err="1" smtClean="0">
                <a:latin typeface="Monaco" pitchFamily="2" charset="77"/>
              </a:rPr>
              <a:t>string_length</a:t>
            </a:r>
            <a:r>
              <a:rPr lang="en-SG" sz="1600" dirty="0" smtClean="0">
                <a:latin typeface="Monaco" pitchFamily="2" charset="77"/>
              </a:rPr>
              <a:t>(needle);</a:t>
            </a:r>
          </a:p>
          <a:p>
            <a:pPr>
              <a:lnSpc>
                <a:spcPct val="150000"/>
              </a:lnSpc>
            </a:pPr>
            <a:r>
              <a:rPr lang="en-SG" sz="1600" dirty="0" smtClean="0">
                <a:solidFill>
                  <a:srgbClr val="3B78E7"/>
                </a:solidFill>
                <a:latin typeface="Monaco" pitchFamily="2" charset="77"/>
              </a:rPr>
              <a:t>  while</a:t>
            </a:r>
            <a:r>
              <a:rPr lang="en-SG" sz="1600" dirty="0" smtClean="0">
                <a:latin typeface="Monaco" pitchFamily="2" charset="77"/>
              </a:rPr>
              <a:t> (</a:t>
            </a:r>
            <a:r>
              <a:rPr lang="en-SG" sz="1600" dirty="0" err="1" smtClean="0">
                <a:latin typeface="Monaco" pitchFamily="2" charset="77"/>
              </a:rPr>
              <a:t>curr_haystack</a:t>
            </a:r>
            <a:r>
              <a:rPr lang="en-SG" sz="1600" dirty="0" smtClean="0">
                <a:latin typeface="Monaco" pitchFamily="2" charset="77"/>
              </a:rPr>
              <a:t> &lt;= </a:t>
            </a:r>
            <a:r>
              <a:rPr lang="en-SG" sz="1600" dirty="0" err="1" smtClean="0">
                <a:latin typeface="Monaco" pitchFamily="2" charset="77"/>
              </a:rPr>
              <a:t>end_haystack</a:t>
            </a:r>
            <a:r>
              <a:rPr lang="en-SG" sz="1600" dirty="0" smtClean="0">
                <a:latin typeface="Monaco" pitchFamily="2" charset="77"/>
              </a:rPr>
              <a:t>) { </a:t>
            </a:r>
          </a:p>
          <a:p>
            <a:pPr>
              <a:lnSpc>
                <a:spcPct val="150000"/>
              </a:lnSpc>
            </a:pPr>
            <a:r>
              <a:rPr lang="en-SG" sz="1600" dirty="0" smtClean="0">
                <a:solidFill>
                  <a:srgbClr val="3B78E7"/>
                </a:solidFill>
                <a:latin typeface="Monaco" pitchFamily="2" charset="77"/>
              </a:rPr>
              <a:t>    if</a:t>
            </a:r>
            <a:r>
              <a:rPr lang="en-SG" sz="1600" dirty="0" smtClean="0">
                <a:latin typeface="Monaco" pitchFamily="2" charset="77"/>
              </a:rPr>
              <a:t> (</a:t>
            </a:r>
            <a:r>
              <a:rPr lang="en-SG" sz="1600" dirty="0" err="1" smtClean="0">
                <a:latin typeface="Monaco" pitchFamily="2" charset="77"/>
              </a:rPr>
              <a:t>has_needle_here</a:t>
            </a:r>
            <a:r>
              <a:rPr lang="en-SG" sz="1600" dirty="0" smtClean="0">
                <a:latin typeface="Monaco" pitchFamily="2" charset="77"/>
              </a:rPr>
              <a:t>(needle, </a:t>
            </a:r>
            <a:r>
              <a:rPr lang="en-SG" sz="1600" dirty="0" err="1" smtClean="0">
                <a:latin typeface="Monaco" pitchFamily="2" charset="77"/>
              </a:rPr>
              <a:t>curr_haystack</a:t>
            </a:r>
            <a:r>
              <a:rPr lang="en-SG" sz="1600" dirty="0" smtClean="0">
                <a:latin typeface="Monaco" pitchFamily="2" charset="77"/>
              </a:rPr>
              <a:t>) { </a:t>
            </a:r>
          </a:p>
          <a:p>
            <a:pPr>
              <a:lnSpc>
                <a:spcPct val="150000"/>
              </a:lnSpc>
            </a:pPr>
            <a:r>
              <a:rPr lang="en-SG" sz="1600" dirty="0" smtClean="0">
                <a:solidFill>
                  <a:srgbClr val="3B78E7"/>
                </a:solidFill>
                <a:latin typeface="Monaco" pitchFamily="2" charset="77"/>
              </a:rPr>
              <a:t>      return</a:t>
            </a:r>
            <a:r>
              <a:rPr lang="en-SG" sz="1600" dirty="0" smtClean="0">
                <a:latin typeface="Monaco" pitchFamily="2" charset="77"/>
              </a:rPr>
              <a:t> </a:t>
            </a:r>
            <a:r>
              <a:rPr lang="en-SG" sz="1600" dirty="0" err="1" smtClean="0">
                <a:latin typeface="Monaco" pitchFamily="2" charset="77"/>
              </a:rPr>
              <a:t>curr_haystack</a:t>
            </a:r>
            <a:r>
              <a:rPr lang="en-SG" sz="1600" dirty="0" smtClean="0">
                <a:latin typeface="Monaco" pitchFamily="2" charset="77"/>
              </a:rPr>
              <a:t>;</a:t>
            </a:r>
          </a:p>
          <a:p>
            <a:pPr>
              <a:lnSpc>
                <a:spcPct val="150000"/>
              </a:lnSpc>
            </a:pPr>
            <a:r>
              <a:rPr lang="en-SG" sz="1600" dirty="0" smtClean="0">
                <a:latin typeface="Monaco" pitchFamily="2" charset="77"/>
              </a:rPr>
              <a:t>    }</a:t>
            </a:r>
          </a:p>
          <a:p>
            <a:pPr>
              <a:lnSpc>
                <a:spcPct val="150000"/>
              </a:lnSpc>
            </a:pPr>
            <a:r>
              <a:rPr lang="en-SG" sz="1600" dirty="0" smtClean="0">
                <a:latin typeface="Monaco" pitchFamily="2" charset="77"/>
              </a:rPr>
              <a:t>  } </a:t>
            </a:r>
          </a:p>
          <a:p>
            <a:pPr>
              <a:lnSpc>
                <a:spcPct val="150000"/>
              </a:lnSpc>
            </a:pPr>
            <a:r>
              <a:rPr lang="en-SG" sz="1600" dirty="0" smtClean="0">
                <a:solidFill>
                  <a:srgbClr val="3B78E7"/>
                </a:solidFill>
                <a:latin typeface="Monaco" pitchFamily="2" charset="77"/>
              </a:rPr>
              <a:t>  return</a:t>
            </a:r>
            <a:r>
              <a:rPr lang="en-SG" sz="1600" dirty="0" smtClean="0">
                <a:latin typeface="Monaco" pitchFamily="2" charset="77"/>
              </a:rPr>
              <a:t> </a:t>
            </a:r>
            <a:r>
              <a:rPr lang="en-SG" sz="1600" dirty="0" smtClean="0">
                <a:solidFill>
                  <a:srgbClr val="C2185B"/>
                </a:solidFill>
                <a:latin typeface="Monaco" pitchFamily="2" charset="77"/>
              </a:rPr>
              <a:t>NULL</a:t>
            </a:r>
            <a:r>
              <a:rPr lang="en-SG" sz="1600" dirty="0" smtClean="0">
                <a:latin typeface="Monaco" pitchFamily="2" charset="77"/>
              </a:rPr>
              <a:t>; </a:t>
            </a:r>
          </a:p>
          <a:p>
            <a:pPr>
              <a:lnSpc>
                <a:spcPct val="150000"/>
              </a:lnSpc>
            </a:pPr>
            <a:r>
              <a:rPr lang="en-SG" sz="1600" dirty="0" smtClean="0">
                <a:latin typeface="Monaco" pitchFamily="2" charset="77"/>
              </a:rPr>
              <a:t>}</a:t>
            </a:r>
            <a:endParaRPr lang="en-US" sz="1600" dirty="0">
              <a:latin typeface="Monaco" pitchFamily="2" charset="77"/>
            </a:endParaRPr>
          </a:p>
        </p:txBody>
      </p:sp>
      <p:sp>
        <p:nvSpPr>
          <p:cNvPr id="3"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(c)</a:t>
            </a:r>
            <a:endParaRPr lang="en-US" dirty="0"/>
          </a:p>
        </p:txBody>
      </p:sp>
    </p:spTree>
    <p:extLst>
      <p:ext uri="{BB962C8B-B14F-4D97-AF65-F5344CB8AC3E}">
        <p14:creationId xmlns:p14="http://schemas.microsoft.com/office/powerpoint/2010/main" val="4958005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br>
              <a:rPr lang="en-US" dirty="0" smtClean="0"/>
            </a:br>
            <a:r>
              <a:rPr lang="en-US" sz="3000" dirty="0" smtClean="0"/>
              <a:t>Call by value</a:t>
            </a:r>
            <a:endParaRPr lang="en-US" dirty="0"/>
          </a:p>
        </p:txBody>
      </p:sp>
      <p:sp>
        <p:nvSpPr>
          <p:cNvPr id="3" name="Content Placeholder 3"/>
          <p:cNvSpPr txBox="1">
            <a:spLocks/>
          </p:cNvSpPr>
          <p:nvPr/>
        </p:nvSpPr>
        <p:spPr>
          <a:xfrm>
            <a:off x="1028700" y="5056491"/>
            <a:ext cx="7200900" cy="1164425"/>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What does call by value mean?</a:t>
            </a:r>
            <a:endParaRPr lang="en-US" dirty="0"/>
          </a:p>
        </p:txBody>
      </p:sp>
      <p:sp>
        <p:nvSpPr>
          <p:cNvPr id="4" name="Rectangle 3"/>
          <p:cNvSpPr/>
          <p:nvPr/>
        </p:nvSpPr>
        <p:spPr>
          <a:xfrm>
            <a:off x="3313195" y="2859817"/>
            <a:ext cx="5548027" cy="1200329"/>
          </a:xfrm>
          <a:prstGeom prst="rect">
            <a:avLst/>
          </a:prstGeom>
        </p:spPr>
        <p:txBody>
          <a:bodyPr wrap="square">
            <a:spAutoFit/>
          </a:bodyPr>
          <a:lstStyle/>
          <a:p>
            <a:r>
              <a:rPr lang="mr-IN" sz="3600" dirty="0" err="1">
                <a:solidFill>
                  <a:srgbClr val="3E61A2"/>
                </a:solidFill>
                <a:latin typeface="Monaco" charset="0"/>
                <a:ea typeface="Monaco" charset="0"/>
                <a:cs typeface="Monaco" charset="0"/>
              </a:rPr>
              <a:t>long</a:t>
            </a:r>
            <a:r>
              <a:rPr lang="mr-IN" sz="3600" dirty="0">
                <a:latin typeface="Monaco" charset="0"/>
                <a:ea typeface="Monaco" charset="0"/>
                <a:cs typeface="Monaco" charset="0"/>
              </a:rPr>
              <a:t> </a:t>
            </a:r>
            <a:r>
              <a:rPr lang="mr-IN" sz="3600" dirty="0" err="1">
                <a:latin typeface="Monaco" charset="0"/>
                <a:ea typeface="Monaco" charset="0"/>
                <a:cs typeface="Monaco" charset="0"/>
              </a:rPr>
              <a:t>x</a:t>
            </a:r>
            <a:r>
              <a:rPr lang="mr-IN" sz="3600" dirty="0">
                <a:latin typeface="Monaco" charset="0"/>
                <a:ea typeface="Monaco" charset="0"/>
                <a:cs typeface="Monaco" charset="0"/>
              </a:rPr>
              <a:t> = </a:t>
            </a:r>
            <a:r>
              <a:rPr lang="mr-IN" sz="3600" dirty="0">
                <a:solidFill>
                  <a:srgbClr val="E74C3C"/>
                </a:solidFill>
                <a:latin typeface="Monaco" charset="0"/>
                <a:ea typeface="Monaco" charset="0"/>
                <a:cs typeface="Monaco" charset="0"/>
              </a:rPr>
              <a:t>1</a:t>
            </a:r>
            <a:r>
              <a:rPr lang="mr-IN" sz="3600" dirty="0">
                <a:latin typeface="Monaco" charset="0"/>
                <a:ea typeface="Monaco" charset="0"/>
                <a:cs typeface="Monaco" charset="0"/>
              </a:rPr>
              <a:t>; </a:t>
            </a:r>
            <a:endParaRPr lang="en-US" sz="3600" dirty="0" smtClean="0">
              <a:latin typeface="Monaco" charset="0"/>
              <a:ea typeface="Monaco" charset="0"/>
              <a:cs typeface="Monaco" charset="0"/>
            </a:endParaRPr>
          </a:p>
          <a:p>
            <a:r>
              <a:rPr lang="mr-IN" sz="3600" dirty="0" err="1" smtClean="0">
                <a:latin typeface="Monaco" charset="0"/>
                <a:ea typeface="Monaco" charset="0"/>
                <a:cs typeface="Monaco" charset="0"/>
              </a:rPr>
              <a:t>foo</a:t>
            </a:r>
            <a:r>
              <a:rPr lang="mr-IN" sz="3600" dirty="0" smtClean="0">
                <a:latin typeface="Monaco" charset="0"/>
                <a:ea typeface="Monaco" charset="0"/>
                <a:cs typeface="Monaco" charset="0"/>
              </a:rPr>
              <a:t>(</a:t>
            </a:r>
            <a:r>
              <a:rPr lang="mr-IN" sz="3600" dirty="0" err="1" smtClean="0">
                <a:latin typeface="Monaco" charset="0"/>
                <a:ea typeface="Monaco" charset="0"/>
                <a:cs typeface="Monaco" charset="0"/>
              </a:rPr>
              <a:t>x</a:t>
            </a:r>
            <a:r>
              <a:rPr lang="mr-IN" sz="3600" dirty="0" smtClean="0">
                <a:latin typeface="Monaco" charset="0"/>
                <a:ea typeface="Monaco" charset="0"/>
                <a:cs typeface="Monaco" charset="0"/>
              </a:rPr>
              <a:t>);</a:t>
            </a:r>
            <a:endParaRPr lang="en-US" sz="3600" dirty="0" smtClean="0">
              <a:latin typeface="Monaco" charset="0"/>
              <a:ea typeface="Monaco" charset="0"/>
              <a:cs typeface="Monaco" charset="0"/>
            </a:endParaRPr>
          </a:p>
        </p:txBody>
      </p:sp>
      <p:sp>
        <p:nvSpPr>
          <p:cNvPr id="11" name="Rectangle 10"/>
          <p:cNvSpPr/>
          <p:nvPr/>
        </p:nvSpPr>
        <p:spPr>
          <a:xfrm>
            <a:off x="3313195" y="2184816"/>
            <a:ext cx="4315264" cy="461665"/>
          </a:xfrm>
          <a:prstGeom prst="rect">
            <a:avLst/>
          </a:prstGeom>
        </p:spPr>
        <p:txBody>
          <a:bodyPr wrap="square">
            <a:spAutoFit/>
          </a:bodyPr>
          <a:lstStyle/>
          <a:p>
            <a:r>
              <a:rPr lang="en-US" sz="2400" dirty="0" smtClean="0">
                <a:latin typeface="Monaco" charset="0"/>
                <a:ea typeface="Monaco" charset="0"/>
                <a:cs typeface="Monaco" charset="0"/>
              </a:rPr>
              <a:t>void foo(long x);</a:t>
            </a:r>
          </a:p>
        </p:txBody>
      </p:sp>
    </p:spTree>
    <p:extLst>
      <p:ext uri="{BB962C8B-B14F-4D97-AF65-F5344CB8AC3E}">
        <p14:creationId xmlns:p14="http://schemas.microsoft.com/office/powerpoint/2010/main" val="857579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br>
              <a:rPr lang="en-US" dirty="0" smtClean="0"/>
            </a:br>
            <a:r>
              <a:rPr lang="en-US" sz="3000" dirty="0" smtClean="0"/>
              <a:t>Call by value</a:t>
            </a:r>
            <a:endParaRPr lang="en-US" dirty="0"/>
          </a:p>
        </p:txBody>
      </p:sp>
      <p:sp>
        <p:nvSpPr>
          <p:cNvPr id="3" name="Content Placeholder 3"/>
          <p:cNvSpPr txBox="1">
            <a:spLocks/>
          </p:cNvSpPr>
          <p:nvPr/>
        </p:nvSpPr>
        <p:spPr>
          <a:xfrm>
            <a:off x="1028700" y="5056491"/>
            <a:ext cx="7200900" cy="1164425"/>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It means that the value of variables are passed into a function.</a:t>
            </a:r>
            <a:endParaRPr lang="en-US" dirty="0"/>
          </a:p>
        </p:txBody>
      </p:sp>
      <p:sp>
        <p:nvSpPr>
          <p:cNvPr id="5" name="Rectangle 4"/>
          <p:cNvSpPr/>
          <p:nvPr/>
        </p:nvSpPr>
        <p:spPr>
          <a:xfrm>
            <a:off x="1109641" y="2934768"/>
            <a:ext cx="5548027" cy="1200329"/>
          </a:xfrm>
          <a:prstGeom prst="rect">
            <a:avLst/>
          </a:prstGeom>
        </p:spPr>
        <p:txBody>
          <a:bodyPr wrap="square">
            <a:spAutoFit/>
          </a:bodyPr>
          <a:lstStyle/>
          <a:p>
            <a:r>
              <a:rPr lang="mr-IN" sz="3600" dirty="0" err="1">
                <a:solidFill>
                  <a:srgbClr val="3E61A2"/>
                </a:solidFill>
                <a:latin typeface="Monaco" charset="0"/>
                <a:ea typeface="Monaco" charset="0"/>
                <a:cs typeface="Monaco" charset="0"/>
              </a:rPr>
              <a:t>long</a:t>
            </a:r>
            <a:r>
              <a:rPr lang="mr-IN" sz="3600" dirty="0">
                <a:latin typeface="Monaco" charset="0"/>
                <a:ea typeface="Monaco" charset="0"/>
                <a:cs typeface="Monaco" charset="0"/>
              </a:rPr>
              <a:t> </a:t>
            </a:r>
            <a:r>
              <a:rPr lang="mr-IN" sz="3600" dirty="0" err="1">
                <a:latin typeface="Monaco" charset="0"/>
                <a:ea typeface="Monaco" charset="0"/>
                <a:cs typeface="Monaco" charset="0"/>
              </a:rPr>
              <a:t>x</a:t>
            </a:r>
            <a:r>
              <a:rPr lang="mr-IN" sz="3600" dirty="0">
                <a:latin typeface="Monaco" charset="0"/>
                <a:ea typeface="Monaco" charset="0"/>
                <a:cs typeface="Monaco" charset="0"/>
              </a:rPr>
              <a:t> = </a:t>
            </a:r>
            <a:r>
              <a:rPr lang="mr-IN" sz="3600" dirty="0">
                <a:solidFill>
                  <a:srgbClr val="E74C3C"/>
                </a:solidFill>
                <a:latin typeface="Monaco" charset="0"/>
                <a:ea typeface="Monaco" charset="0"/>
                <a:cs typeface="Monaco" charset="0"/>
              </a:rPr>
              <a:t>1</a:t>
            </a:r>
            <a:r>
              <a:rPr lang="mr-IN" sz="3600" dirty="0">
                <a:latin typeface="Monaco" charset="0"/>
                <a:ea typeface="Monaco" charset="0"/>
                <a:cs typeface="Monaco" charset="0"/>
              </a:rPr>
              <a:t>; </a:t>
            </a:r>
            <a:endParaRPr lang="en-US" sz="3600" dirty="0" smtClean="0">
              <a:latin typeface="Monaco" charset="0"/>
              <a:ea typeface="Monaco" charset="0"/>
              <a:cs typeface="Monaco" charset="0"/>
            </a:endParaRPr>
          </a:p>
          <a:p>
            <a:r>
              <a:rPr lang="mr-IN" sz="3600" dirty="0" err="1" smtClean="0">
                <a:latin typeface="Monaco" charset="0"/>
                <a:ea typeface="Monaco" charset="0"/>
                <a:cs typeface="Monaco" charset="0"/>
              </a:rPr>
              <a:t>foo</a:t>
            </a:r>
            <a:r>
              <a:rPr lang="mr-IN" sz="3600" dirty="0" smtClean="0">
                <a:latin typeface="Monaco" charset="0"/>
                <a:ea typeface="Monaco" charset="0"/>
                <a:cs typeface="Monaco" charset="0"/>
              </a:rPr>
              <a:t>(</a:t>
            </a:r>
            <a:r>
              <a:rPr lang="mr-IN" sz="3600" dirty="0" err="1" smtClean="0">
                <a:latin typeface="Monaco" charset="0"/>
                <a:ea typeface="Monaco" charset="0"/>
                <a:cs typeface="Monaco" charset="0"/>
              </a:rPr>
              <a:t>x</a:t>
            </a:r>
            <a:r>
              <a:rPr lang="mr-IN" sz="3600" dirty="0" smtClean="0">
                <a:latin typeface="Monaco" charset="0"/>
                <a:ea typeface="Monaco" charset="0"/>
                <a:cs typeface="Monaco" charset="0"/>
              </a:rPr>
              <a:t>);</a:t>
            </a:r>
            <a:endParaRPr lang="en-US" sz="3600" dirty="0" smtClean="0">
              <a:latin typeface="Monaco" charset="0"/>
              <a:ea typeface="Monaco" charset="0"/>
              <a:cs typeface="Monaco" charset="0"/>
            </a:endParaRPr>
          </a:p>
        </p:txBody>
      </p:sp>
      <p:sp>
        <p:nvSpPr>
          <p:cNvPr id="6" name="Rectangle 5">
            <a:extLst>
              <a:ext uri="{FF2B5EF4-FFF2-40B4-BE49-F238E27FC236}">
                <a16:creationId xmlns:a16="http://schemas.microsoft.com/office/drawing/2014/main" xmlns="" id="{50F2883A-8482-7F43-930D-7C171AC0FE29}"/>
              </a:ext>
            </a:extLst>
          </p:cNvPr>
          <p:cNvSpPr/>
          <p:nvPr/>
        </p:nvSpPr>
        <p:spPr>
          <a:xfrm>
            <a:off x="5470163" y="4016103"/>
            <a:ext cx="3284093" cy="73148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xmlns="" id="{C73E264E-8EE4-9343-8669-B674EDFCB068}"/>
              </a:ext>
            </a:extLst>
          </p:cNvPr>
          <p:cNvSpPr txBox="1"/>
          <p:nvPr/>
        </p:nvSpPr>
        <p:spPr>
          <a:xfrm>
            <a:off x="4629150" y="3999029"/>
            <a:ext cx="838691" cy="369332"/>
          </a:xfrm>
          <a:prstGeom prst="rect">
            <a:avLst/>
          </a:prstGeom>
          <a:noFill/>
        </p:spPr>
        <p:txBody>
          <a:bodyPr wrap="none" rtlCol="0">
            <a:spAutoFit/>
          </a:bodyPr>
          <a:lstStyle/>
          <a:p>
            <a:r>
              <a:rPr lang="en-US" dirty="0">
                <a:latin typeface="Chalkduster" panose="03050602040202020205" pitchFamily="66" charset="77"/>
              </a:rPr>
              <a:t>main</a:t>
            </a:r>
          </a:p>
        </p:txBody>
      </p:sp>
      <p:sp>
        <p:nvSpPr>
          <p:cNvPr id="8" name="Rectangle 7">
            <a:extLst>
              <a:ext uri="{FF2B5EF4-FFF2-40B4-BE49-F238E27FC236}">
                <a16:creationId xmlns:a16="http://schemas.microsoft.com/office/drawing/2014/main" xmlns="" id="{E57D82C9-2C8E-5B40-B484-5D2C03FC7ABB}"/>
              </a:ext>
            </a:extLst>
          </p:cNvPr>
          <p:cNvSpPr/>
          <p:nvPr/>
        </p:nvSpPr>
        <p:spPr>
          <a:xfrm>
            <a:off x="5470163" y="2810381"/>
            <a:ext cx="3284093" cy="10972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xmlns="" id="{DCC0ADDE-119C-2142-BDE4-C2371BCF32AF}"/>
              </a:ext>
            </a:extLst>
          </p:cNvPr>
          <p:cNvSpPr txBox="1"/>
          <p:nvPr/>
        </p:nvSpPr>
        <p:spPr>
          <a:xfrm>
            <a:off x="6019252" y="3277909"/>
            <a:ext cx="380232" cy="461665"/>
          </a:xfrm>
          <a:prstGeom prst="rect">
            <a:avLst/>
          </a:prstGeom>
          <a:noFill/>
        </p:spPr>
        <p:txBody>
          <a:bodyPr wrap="none" rtlCol="0">
            <a:spAutoFit/>
          </a:bodyPr>
          <a:lstStyle/>
          <a:p>
            <a:r>
              <a:rPr lang="en-US" sz="2400">
                <a:latin typeface="Chalkduster" panose="03050602040202020205" pitchFamily="66" charset="77"/>
              </a:rPr>
              <a:t>x</a:t>
            </a:r>
            <a:endParaRPr lang="en-US" sz="2400" dirty="0">
              <a:latin typeface="Chalkduster" panose="03050602040202020205" pitchFamily="66" charset="77"/>
            </a:endParaRPr>
          </a:p>
        </p:txBody>
      </p:sp>
      <p:sp>
        <p:nvSpPr>
          <p:cNvPr id="10" name="Rectangle 9">
            <a:extLst>
              <a:ext uri="{FF2B5EF4-FFF2-40B4-BE49-F238E27FC236}">
                <a16:creationId xmlns:a16="http://schemas.microsoft.com/office/drawing/2014/main" xmlns="" id="{5178CD32-5B3E-1D43-B556-B407A52915AE}"/>
              </a:ext>
            </a:extLst>
          </p:cNvPr>
          <p:cNvSpPr/>
          <p:nvPr/>
        </p:nvSpPr>
        <p:spPr>
          <a:xfrm>
            <a:off x="6458595" y="3350294"/>
            <a:ext cx="2136149" cy="399906"/>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a:t>
            </a:r>
          </a:p>
        </p:txBody>
      </p:sp>
      <p:sp>
        <p:nvSpPr>
          <p:cNvPr id="11" name="TextBox 10">
            <a:extLst>
              <a:ext uri="{FF2B5EF4-FFF2-40B4-BE49-F238E27FC236}">
                <a16:creationId xmlns:a16="http://schemas.microsoft.com/office/drawing/2014/main" xmlns="" id="{C73E264E-8EE4-9343-8669-B674EDFCB068}"/>
              </a:ext>
            </a:extLst>
          </p:cNvPr>
          <p:cNvSpPr txBox="1"/>
          <p:nvPr/>
        </p:nvSpPr>
        <p:spPr>
          <a:xfrm>
            <a:off x="4749525" y="2798665"/>
            <a:ext cx="640175" cy="369332"/>
          </a:xfrm>
          <a:prstGeom prst="rect">
            <a:avLst/>
          </a:prstGeom>
          <a:noFill/>
        </p:spPr>
        <p:txBody>
          <a:bodyPr wrap="none" rtlCol="0">
            <a:spAutoFit/>
          </a:bodyPr>
          <a:lstStyle/>
          <a:p>
            <a:r>
              <a:rPr lang="en-US" smtClean="0">
                <a:latin typeface="Chalkduster" panose="03050602040202020205" pitchFamily="66" charset="77"/>
              </a:rPr>
              <a:t>foo</a:t>
            </a:r>
            <a:endParaRPr lang="en-US" dirty="0">
              <a:latin typeface="Chalkduster" panose="03050602040202020205" pitchFamily="66" charset="77"/>
            </a:endParaRPr>
          </a:p>
        </p:txBody>
      </p:sp>
      <p:sp>
        <p:nvSpPr>
          <p:cNvPr id="12" name="TextBox 11">
            <a:extLst>
              <a:ext uri="{FF2B5EF4-FFF2-40B4-BE49-F238E27FC236}">
                <a16:creationId xmlns:a16="http://schemas.microsoft.com/office/drawing/2014/main" xmlns="" id="{DCC0ADDE-119C-2142-BDE4-C2371BCF32AF}"/>
              </a:ext>
            </a:extLst>
          </p:cNvPr>
          <p:cNvSpPr txBox="1"/>
          <p:nvPr/>
        </p:nvSpPr>
        <p:spPr>
          <a:xfrm>
            <a:off x="6011054" y="4140847"/>
            <a:ext cx="375771" cy="461665"/>
          </a:xfrm>
          <a:prstGeom prst="rect">
            <a:avLst/>
          </a:prstGeom>
          <a:noFill/>
        </p:spPr>
        <p:txBody>
          <a:bodyPr wrap="square" rtlCol="0">
            <a:spAutoFit/>
          </a:bodyPr>
          <a:lstStyle/>
          <a:p>
            <a:r>
              <a:rPr lang="en-US" sz="2400" smtClean="0">
                <a:latin typeface="Chalkduster" panose="03050602040202020205" pitchFamily="66" charset="77"/>
              </a:rPr>
              <a:t>x</a:t>
            </a:r>
            <a:endParaRPr lang="en-US" sz="2400" dirty="0">
              <a:latin typeface="Chalkduster" panose="03050602040202020205" pitchFamily="66" charset="77"/>
            </a:endParaRPr>
          </a:p>
        </p:txBody>
      </p:sp>
      <p:sp>
        <p:nvSpPr>
          <p:cNvPr id="13" name="Rectangle 12">
            <a:extLst>
              <a:ext uri="{FF2B5EF4-FFF2-40B4-BE49-F238E27FC236}">
                <a16:creationId xmlns:a16="http://schemas.microsoft.com/office/drawing/2014/main" xmlns="" id="{5178CD32-5B3E-1D43-B556-B407A52915AE}"/>
              </a:ext>
            </a:extLst>
          </p:cNvPr>
          <p:cNvSpPr/>
          <p:nvPr/>
        </p:nvSpPr>
        <p:spPr>
          <a:xfrm>
            <a:off x="6458595" y="4221406"/>
            <a:ext cx="2136149" cy="399906"/>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a:t>
            </a:r>
          </a:p>
        </p:txBody>
      </p:sp>
      <p:sp>
        <p:nvSpPr>
          <p:cNvPr id="14" name="Rectangle 13"/>
          <p:cNvSpPr/>
          <p:nvPr/>
        </p:nvSpPr>
        <p:spPr>
          <a:xfrm>
            <a:off x="1074436" y="2195644"/>
            <a:ext cx="4315264" cy="461665"/>
          </a:xfrm>
          <a:prstGeom prst="rect">
            <a:avLst/>
          </a:prstGeom>
        </p:spPr>
        <p:txBody>
          <a:bodyPr wrap="square">
            <a:spAutoFit/>
          </a:bodyPr>
          <a:lstStyle/>
          <a:p>
            <a:r>
              <a:rPr lang="en-US" sz="2400" dirty="0" smtClean="0">
                <a:latin typeface="Monaco" charset="0"/>
                <a:ea typeface="Monaco" charset="0"/>
                <a:cs typeface="Monaco" charset="0"/>
              </a:rPr>
              <a:t>void foo(long x);</a:t>
            </a:r>
          </a:p>
        </p:txBody>
      </p:sp>
    </p:spTree>
    <p:extLst>
      <p:ext uri="{BB962C8B-B14F-4D97-AF65-F5344CB8AC3E}">
        <p14:creationId xmlns:p14="http://schemas.microsoft.com/office/powerpoint/2010/main" val="492603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Call by reference</a:t>
            </a:r>
            <a:endParaRPr lang="en-US" dirty="0"/>
          </a:p>
        </p:txBody>
      </p:sp>
      <p:sp>
        <p:nvSpPr>
          <p:cNvPr id="3" name="Content Placeholder 3"/>
          <p:cNvSpPr txBox="1">
            <a:spLocks/>
          </p:cNvSpPr>
          <p:nvPr/>
        </p:nvSpPr>
        <p:spPr>
          <a:xfrm>
            <a:off x="1028700" y="5056491"/>
            <a:ext cx="7200900" cy="1164425"/>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What does call by reference mean?</a:t>
            </a:r>
            <a:endParaRPr lang="en-US" dirty="0"/>
          </a:p>
        </p:txBody>
      </p:sp>
      <p:sp>
        <p:nvSpPr>
          <p:cNvPr id="4" name="Rectangle 3"/>
          <p:cNvSpPr/>
          <p:nvPr/>
        </p:nvSpPr>
        <p:spPr>
          <a:xfrm>
            <a:off x="2681573" y="3021742"/>
            <a:ext cx="5548027" cy="1200329"/>
          </a:xfrm>
          <a:prstGeom prst="rect">
            <a:avLst/>
          </a:prstGeom>
        </p:spPr>
        <p:txBody>
          <a:bodyPr wrap="square">
            <a:spAutoFit/>
          </a:bodyPr>
          <a:lstStyle/>
          <a:p>
            <a:r>
              <a:rPr lang="mr-IN" sz="3600" dirty="0" err="1">
                <a:solidFill>
                  <a:srgbClr val="3E61A2"/>
                </a:solidFill>
                <a:latin typeface="Monaco" charset="0"/>
                <a:ea typeface="Monaco" charset="0"/>
                <a:cs typeface="Monaco" charset="0"/>
              </a:rPr>
              <a:t>long</a:t>
            </a:r>
            <a:r>
              <a:rPr lang="mr-IN" sz="3600" dirty="0">
                <a:latin typeface="Monaco" charset="0"/>
                <a:ea typeface="Monaco" charset="0"/>
                <a:cs typeface="Monaco" charset="0"/>
              </a:rPr>
              <a:t> </a:t>
            </a:r>
            <a:r>
              <a:rPr lang="mr-IN" sz="3600" dirty="0" err="1">
                <a:latin typeface="Monaco" charset="0"/>
                <a:ea typeface="Monaco" charset="0"/>
                <a:cs typeface="Monaco" charset="0"/>
              </a:rPr>
              <a:t>x</a:t>
            </a:r>
            <a:r>
              <a:rPr lang="mr-IN" sz="3600" dirty="0">
                <a:latin typeface="Monaco" charset="0"/>
                <a:ea typeface="Monaco" charset="0"/>
                <a:cs typeface="Monaco" charset="0"/>
              </a:rPr>
              <a:t> = </a:t>
            </a:r>
            <a:r>
              <a:rPr lang="mr-IN" sz="3600" dirty="0">
                <a:solidFill>
                  <a:srgbClr val="E74C3C"/>
                </a:solidFill>
                <a:latin typeface="Monaco" charset="0"/>
                <a:ea typeface="Monaco" charset="0"/>
                <a:cs typeface="Monaco" charset="0"/>
              </a:rPr>
              <a:t>1</a:t>
            </a:r>
            <a:r>
              <a:rPr lang="mr-IN" sz="3600" dirty="0" smtClean="0">
                <a:latin typeface="Monaco" charset="0"/>
                <a:ea typeface="Monaco" charset="0"/>
                <a:cs typeface="Monaco" charset="0"/>
              </a:rPr>
              <a:t>;</a:t>
            </a:r>
            <a:endParaRPr lang="en-US" sz="3600" dirty="0" smtClean="0">
              <a:latin typeface="Monaco" charset="0"/>
              <a:ea typeface="Monaco" charset="0"/>
              <a:cs typeface="Monaco" charset="0"/>
            </a:endParaRPr>
          </a:p>
          <a:p>
            <a:r>
              <a:rPr lang="mr-IN" sz="3600" dirty="0" err="1" smtClean="0">
                <a:latin typeface="Monaco" charset="0"/>
                <a:ea typeface="Monaco" charset="0"/>
                <a:cs typeface="Monaco" charset="0"/>
              </a:rPr>
              <a:t>foo</a:t>
            </a:r>
            <a:r>
              <a:rPr lang="mr-IN" sz="3600" dirty="0" smtClean="0">
                <a:latin typeface="Monaco" charset="0"/>
                <a:ea typeface="Monaco" charset="0"/>
                <a:cs typeface="Monaco" charset="0"/>
              </a:rPr>
              <a:t>(</a:t>
            </a:r>
            <a:r>
              <a:rPr lang="en-US" sz="3600" dirty="0" smtClean="0">
                <a:latin typeface="Monaco" charset="0"/>
                <a:ea typeface="Monaco" charset="0"/>
                <a:cs typeface="Monaco" charset="0"/>
              </a:rPr>
              <a:t>&amp;x</a:t>
            </a:r>
            <a:r>
              <a:rPr lang="mr-IN" sz="3600" dirty="0" smtClean="0">
                <a:latin typeface="Monaco" charset="0"/>
                <a:ea typeface="Monaco" charset="0"/>
                <a:cs typeface="Monaco" charset="0"/>
              </a:rPr>
              <a:t>);</a:t>
            </a:r>
            <a:endParaRPr lang="en-US" sz="3600" dirty="0" smtClean="0">
              <a:latin typeface="Monaco" charset="0"/>
              <a:ea typeface="Monaco" charset="0"/>
              <a:cs typeface="Monaco" charset="0"/>
            </a:endParaRPr>
          </a:p>
        </p:txBody>
      </p:sp>
      <p:sp>
        <p:nvSpPr>
          <p:cNvPr id="5" name="Rectangle 4"/>
          <p:cNvSpPr/>
          <p:nvPr/>
        </p:nvSpPr>
        <p:spPr>
          <a:xfrm>
            <a:off x="2681573" y="2351734"/>
            <a:ext cx="4315264" cy="461665"/>
          </a:xfrm>
          <a:prstGeom prst="rect">
            <a:avLst/>
          </a:prstGeom>
        </p:spPr>
        <p:txBody>
          <a:bodyPr wrap="square">
            <a:spAutoFit/>
          </a:bodyPr>
          <a:lstStyle/>
          <a:p>
            <a:r>
              <a:rPr lang="en-US" sz="2400" smtClean="0">
                <a:latin typeface="Monaco" charset="0"/>
                <a:ea typeface="Monaco" charset="0"/>
                <a:cs typeface="Monaco" charset="0"/>
              </a:rPr>
              <a:t>void foo(long *x);</a:t>
            </a:r>
            <a:endParaRPr lang="en-US" sz="2400" dirty="0" smtClean="0">
              <a:latin typeface="Monaco" charset="0"/>
              <a:ea typeface="Monaco" charset="0"/>
              <a:cs typeface="Monaco" charset="0"/>
            </a:endParaRPr>
          </a:p>
        </p:txBody>
      </p:sp>
    </p:spTree>
    <p:extLst>
      <p:ext uri="{BB962C8B-B14F-4D97-AF65-F5344CB8AC3E}">
        <p14:creationId xmlns:p14="http://schemas.microsoft.com/office/powerpoint/2010/main" val="15816158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Plans for today</a:t>
            </a:r>
            <a:endParaRPr lang="en-US" dirty="0"/>
          </a:p>
        </p:txBody>
      </p:sp>
      <p:sp>
        <p:nvSpPr>
          <p:cNvPr id="3" name="Content Placeholder 2"/>
          <p:cNvSpPr>
            <a:spLocks noGrp="1"/>
          </p:cNvSpPr>
          <p:nvPr>
            <p:ph idx="1"/>
          </p:nvPr>
        </p:nvSpPr>
        <p:spPr>
          <a:xfrm>
            <a:off x="1028700" y="2286000"/>
            <a:ext cx="3363418" cy="3581400"/>
          </a:xfrm>
        </p:spPr>
        <p:txBody>
          <a:bodyPr>
            <a:normAutofit/>
          </a:bodyPr>
          <a:lstStyle/>
          <a:p>
            <a:pPr marR="0" lvl="0" defTabSz="914400" eaLnBrk="1" fontAlgn="auto" latinLnBrk="0" hangingPunct="1">
              <a:lnSpc>
                <a:spcPct val="100000"/>
              </a:lnSpc>
              <a:spcBef>
                <a:spcPts val="0"/>
              </a:spcBef>
              <a:spcAft>
                <a:spcPts val="0"/>
              </a:spcAft>
              <a:buClrTx/>
              <a:buSzTx/>
              <a:buFontTx/>
              <a:buChar char="-"/>
              <a:tabLst/>
              <a:defRPr/>
            </a:pPr>
            <a:r>
              <a:rPr lang="en-US" dirty="0" smtClean="0"/>
              <a:t>Tutorial 6 recap</a:t>
            </a:r>
          </a:p>
          <a:p>
            <a:pPr defTabSz="914400">
              <a:lnSpc>
                <a:spcPct val="100000"/>
              </a:lnSpc>
              <a:spcBef>
                <a:spcPts val="0"/>
              </a:spcBef>
              <a:spcAft>
                <a:spcPts val="0"/>
              </a:spcAft>
              <a:buFontTx/>
              <a:buChar char="-"/>
              <a:defRPr/>
            </a:pPr>
            <a:r>
              <a:rPr lang="en-US" dirty="0"/>
              <a:t>Problem </a:t>
            </a:r>
            <a:r>
              <a:rPr lang="en-US" dirty="0" smtClean="0"/>
              <a:t>16.1</a:t>
            </a:r>
          </a:p>
          <a:p>
            <a:pPr marR="0" lvl="0" defTabSz="914400" eaLnBrk="1" fontAlgn="auto" latinLnBrk="0" hangingPunct="1">
              <a:lnSpc>
                <a:spcPct val="100000"/>
              </a:lnSpc>
              <a:spcBef>
                <a:spcPts val="0"/>
              </a:spcBef>
              <a:spcAft>
                <a:spcPts val="0"/>
              </a:spcAft>
              <a:buClrTx/>
              <a:buSzTx/>
              <a:buFontTx/>
              <a:buChar char="-"/>
              <a:tabLst/>
              <a:defRPr/>
            </a:pPr>
            <a:r>
              <a:rPr lang="en-US" dirty="0" smtClean="0"/>
              <a:t>Recap</a:t>
            </a:r>
          </a:p>
          <a:p>
            <a:pPr marR="0" lvl="0" defTabSz="914400" eaLnBrk="1" fontAlgn="auto" latinLnBrk="0" hangingPunct="1">
              <a:lnSpc>
                <a:spcPct val="100000"/>
              </a:lnSpc>
              <a:spcBef>
                <a:spcPts val="0"/>
              </a:spcBef>
              <a:spcAft>
                <a:spcPts val="0"/>
              </a:spcAft>
              <a:buClrTx/>
              <a:buSzTx/>
              <a:buFontTx/>
              <a:buChar char="-"/>
              <a:tabLst/>
              <a:defRPr/>
            </a:pPr>
            <a:r>
              <a:rPr lang="en-US" dirty="0" smtClean="0"/>
              <a:t>Problem 17.1</a:t>
            </a:r>
          </a:p>
          <a:p>
            <a:pPr marR="0" lvl="0" defTabSz="914400" eaLnBrk="1" fontAlgn="auto" latinLnBrk="0" hangingPunct="1">
              <a:lnSpc>
                <a:spcPct val="100000"/>
              </a:lnSpc>
              <a:spcBef>
                <a:spcPts val="0"/>
              </a:spcBef>
              <a:spcAft>
                <a:spcPts val="0"/>
              </a:spcAft>
              <a:buClrTx/>
              <a:buSzTx/>
              <a:buFontTx/>
              <a:buChar char="-"/>
              <a:tabLst/>
              <a:defRPr/>
            </a:pPr>
            <a:r>
              <a:rPr lang="en-US" dirty="0" smtClean="0"/>
              <a:t>Problem 17.2</a:t>
            </a:r>
          </a:p>
        </p:txBody>
      </p:sp>
      <p:sp>
        <p:nvSpPr>
          <p:cNvPr id="4" name="Content Placeholder 2"/>
          <p:cNvSpPr txBox="1">
            <a:spLocks/>
          </p:cNvSpPr>
          <p:nvPr/>
        </p:nvSpPr>
        <p:spPr>
          <a:xfrm>
            <a:off x="4866182" y="2286000"/>
            <a:ext cx="3918054" cy="3581400"/>
          </a:xfrm>
          <a:prstGeom prst="rect">
            <a:avLst/>
          </a:prstGeom>
        </p:spPr>
        <p:txBody>
          <a:bodyPr vert="horz" lIns="91440" tIns="45720" rIns="91440" bIns="45720" rtlCol="0">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defTabSz="914400">
              <a:lnSpc>
                <a:spcPct val="100000"/>
              </a:lnSpc>
              <a:spcBef>
                <a:spcPts val="0"/>
              </a:spcBef>
              <a:spcAft>
                <a:spcPts val="0"/>
              </a:spcAft>
              <a:buFontTx/>
              <a:buChar char="-"/>
              <a:defRPr/>
            </a:pPr>
            <a:r>
              <a:rPr lang="en-US" dirty="0" smtClean="0"/>
              <a:t>Problem 18.1</a:t>
            </a:r>
          </a:p>
          <a:p>
            <a:pPr defTabSz="914400">
              <a:lnSpc>
                <a:spcPct val="100000"/>
              </a:lnSpc>
              <a:spcBef>
                <a:spcPts val="0"/>
              </a:spcBef>
              <a:spcAft>
                <a:spcPts val="0"/>
              </a:spcAft>
              <a:buFontTx/>
              <a:buChar char="-"/>
              <a:defRPr/>
            </a:pPr>
            <a:r>
              <a:rPr lang="en-US" dirty="0" smtClean="0"/>
              <a:t>Problem 18.2</a:t>
            </a:r>
          </a:p>
          <a:p>
            <a:pPr defTabSz="914400">
              <a:lnSpc>
                <a:spcPct val="100000"/>
              </a:lnSpc>
              <a:spcBef>
                <a:spcPts val="0"/>
              </a:spcBef>
              <a:spcAft>
                <a:spcPts val="0"/>
              </a:spcAft>
              <a:buFontTx/>
              <a:buChar char="-"/>
              <a:defRPr/>
            </a:pPr>
            <a:r>
              <a:rPr lang="en-US" dirty="0" smtClean="0"/>
              <a:t>Problem 19.1</a:t>
            </a:r>
          </a:p>
          <a:p>
            <a:pPr defTabSz="914400">
              <a:lnSpc>
                <a:spcPct val="100000"/>
              </a:lnSpc>
              <a:spcBef>
                <a:spcPts val="0"/>
              </a:spcBef>
              <a:spcAft>
                <a:spcPts val="0"/>
              </a:spcAft>
              <a:buFontTx/>
              <a:buChar char="-"/>
              <a:defRPr/>
            </a:pPr>
            <a:r>
              <a:rPr lang="en-US" dirty="0" smtClean="0"/>
              <a:t>Problem 19.2</a:t>
            </a:r>
          </a:p>
        </p:txBody>
      </p:sp>
    </p:spTree>
    <p:extLst>
      <p:ext uri="{BB962C8B-B14F-4D97-AF65-F5344CB8AC3E}">
        <p14:creationId xmlns:p14="http://schemas.microsoft.com/office/powerpoint/2010/main" val="17495025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br>
              <a:rPr lang="en-US" dirty="0" smtClean="0"/>
            </a:br>
            <a:r>
              <a:rPr lang="en-US" sz="3000" dirty="0" smtClean="0"/>
              <a:t>Call by reference</a:t>
            </a:r>
            <a:endParaRPr lang="en-US" dirty="0"/>
          </a:p>
        </p:txBody>
      </p:sp>
      <p:sp>
        <p:nvSpPr>
          <p:cNvPr id="3" name="Content Placeholder 3"/>
          <p:cNvSpPr txBox="1">
            <a:spLocks/>
          </p:cNvSpPr>
          <p:nvPr/>
        </p:nvSpPr>
        <p:spPr>
          <a:xfrm>
            <a:off x="1028700" y="5056491"/>
            <a:ext cx="7200900" cy="1164425"/>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It means that the value of </a:t>
            </a:r>
            <a:r>
              <a:rPr lang="en-US" u="sng" dirty="0" smtClean="0"/>
              <a:t>pointers</a:t>
            </a:r>
            <a:r>
              <a:rPr lang="en-US" dirty="0" smtClean="0"/>
              <a:t> are passed into a function.</a:t>
            </a:r>
            <a:endParaRPr lang="en-US" dirty="0"/>
          </a:p>
        </p:txBody>
      </p:sp>
      <p:sp>
        <p:nvSpPr>
          <p:cNvPr id="6" name="Rectangle 5">
            <a:extLst>
              <a:ext uri="{FF2B5EF4-FFF2-40B4-BE49-F238E27FC236}">
                <a16:creationId xmlns:a16="http://schemas.microsoft.com/office/drawing/2014/main" xmlns="" id="{50F2883A-8482-7F43-930D-7C171AC0FE29}"/>
              </a:ext>
            </a:extLst>
          </p:cNvPr>
          <p:cNvSpPr/>
          <p:nvPr/>
        </p:nvSpPr>
        <p:spPr>
          <a:xfrm>
            <a:off x="5470163" y="3761273"/>
            <a:ext cx="3284093" cy="1040388"/>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xmlns="" id="{C73E264E-8EE4-9343-8669-B674EDFCB068}"/>
              </a:ext>
            </a:extLst>
          </p:cNvPr>
          <p:cNvSpPr txBox="1"/>
          <p:nvPr/>
        </p:nvSpPr>
        <p:spPr>
          <a:xfrm>
            <a:off x="4629150" y="3744199"/>
            <a:ext cx="838691" cy="369332"/>
          </a:xfrm>
          <a:prstGeom prst="rect">
            <a:avLst/>
          </a:prstGeom>
          <a:noFill/>
        </p:spPr>
        <p:txBody>
          <a:bodyPr wrap="none" rtlCol="0">
            <a:spAutoFit/>
          </a:bodyPr>
          <a:lstStyle/>
          <a:p>
            <a:r>
              <a:rPr lang="en-US" dirty="0">
                <a:latin typeface="Chalkduster" panose="03050602040202020205" pitchFamily="66" charset="77"/>
              </a:rPr>
              <a:t>main</a:t>
            </a:r>
          </a:p>
        </p:txBody>
      </p:sp>
      <p:sp>
        <p:nvSpPr>
          <p:cNvPr id="8" name="Rectangle 7">
            <a:extLst>
              <a:ext uri="{FF2B5EF4-FFF2-40B4-BE49-F238E27FC236}">
                <a16:creationId xmlns:a16="http://schemas.microsoft.com/office/drawing/2014/main" xmlns="" id="{E57D82C9-2C8E-5B40-B484-5D2C03FC7ABB}"/>
              </a:ext>
            </a:extLst>
          </p:cNvPr>
          <p:cNvSpPr/>
          <p:nvPr/>
        </p:nvSpPr>
        <p:spPr>
          <a:xfrm>
            <a:off x="5470163" y="2555551"/>
            <a:ext cx="3284093" cy="1097283"/>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TextBox 8">
            <a:extLst>
              <a:ext uri="{FF2B5EF4-FFF2-40B4-BE49-F238E27FC236}">
                <a16:creationId xmlns:a16="http://schemas.microsoft.com/office/drawing/2014/main" xmlns="" id="{DCC0ADDE-119C-2142-BDE4-C2371BCF32AF}"/>
              </a:ext>
            </a:extLst>
          </p:cNvPr>
          <p:cNvSpPr txBox="1"/>
          <p:nvPr/>
        </p:nvSpPr>
        <p:spPr>
          <a:xfrm>
            <a:off x="6019252" y="3023079"/>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0" name="Rectangle 9">
            <a:extLst>
              <a:ext uri="{FF2B5EF4-FFF2-40B4-BE49-F238E27FC236}">
                <a16:creationId xmlns:a16="http://schemas.microsoft.com/office/drawing/2014/main" xmlns="" id="{5178CD32-5B3E-1D43-B556-B407A52915AE}"/>
              </a:ext>
            </a:extLst>
          </p:cNvPr>
          <p:cNvSpPr/>
          <p:nvPr/>
        </p:nvSpPr>
        <p:spPr>
          <a:xfrm>
            <a:off x="6458595" y="3095464"/>
            <a:ext cx="2136149" cy="399906"/>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1" name="TextBox 10">
            <a:extLst>
              <a:ext uri="{FF2B5EF4-FFF2-40B4-BE49-F238E27FC236}">
                <a16:creationId xmlns:a16="http://schemas.microsoft.com/office/drawing/2014/main" xmlns="" id="{C73E264E-8EE4-9343-8669-B674EDFCB068}"/>
              </a:ext>
            </a:extLst>
          </p:cNvPr>
          <p:cNvSpPr txBox="1"/>
          <p:nvPr/>
        </p:nvSpPr>
        <p:spPr>
          <a:xfrm>
            <a:off x="4749525" y="2543835"/>
            <a:ext cx="640175" cy="369332"/>
          </a:xfrm>
          <a:prstGeom prst="rect">
            <a:avLst/>
          </a:prstGeom>
          <a:noFill/>
        </p:spPr>
        <p:txBody>
          <a:bodyPr wrap="none" rtlCol="0">
            <a:spAutoFit/>
          </a:bodyPr>
          <a:lstStyle/>
          <a:p>
            <a:r>
              <a:rPr lang="en-US" smtClean="0">
                <a:latin typeface="Chalkduster" panose="03050602040202020205" pitchFamily="66" charset="77"/>
              </a:rPr>
              <a:t>foo</a:t>
            </a:r>
            <a:endParaRPr lang="en-US" dirty="0">
              <a:latin typeface="Chalkduster" panose="03050602040202020205" pitchFamily="66" charset="77"/>
            </a:endParaRPr>
          </a:p>
        </p:txBody>
      </p:sp>
      <p:sp>
        <p:nvSpPr>
          <p:cNvPr id="14" name="Rectangle 13"/>
          <p:cNvSpPr/>
          <p:nvPr/>
        </p:nvSpPr>
        <p:spPr>
          <a:xfrm>
            <a:off x="1152577" y="3097082"/>
            <a:ext cx="5548027" cy="1077218"/>
          </a:xfrm>
          <a:prstGeom prst="rect">
            <a:avLst/>
          </a:prstGeom>
        </p:spPr>
        <p:txBody>
          <a:bodyPr wrap="square">
            <a:spAutoFit/>
          </a:bodyPr>
          <a:lstStyle/>
          <a:p>
            <a:r>
              <a:rPr lang="mr-IN" sz="3200" dirty="0" err="1">
                <a:solidFill>
                  <a:srgbClr val="3E61A2"/>
                </a:solidFill>
                <a:latin typeface="Monaco" charset="0"/>
                <a:ea typeface="Monaco" charset="0"/>
                <a:cs typeface="Monaco" charset="0"/>
              </a:rPr>
              <a:t>long</a:t>
            </a:r>
            <a:r>
              <a:rPr lang="mr-IN" sz="3200" dirty="0">
                <a:latin typeface="Monaco" charset="0"/>
                <a:ea typeface="Monaco" charset="0"/>
                <a:cs typeface="Monaco" charset="0"/>
              </a:rPr>
              <a:t> </a:t>
            </a:r>
            <a:r>
              <a:rPr lang="mr-IN" sz="3200" dirty="0" err="1">
                <a:latin typeface="Monaco" charset="0"/>
                <a:ea typeface="Monaco" charset="0"/>
                <a:cs typeface="Monaco" charset="0"/>
              </a:rPr>
              <a:t>x</a:t>
            </a:r>
            <a:r>
              <a:rPr lang="mr-IN" sz="3200" dirty="0">
                <a:latin typeface="Monaco" charset="0"/>
                <a:ea typeface="Monaco" charset="0"/>
                <a:cs typeface="Monaco" charset="0"/>
              </a:rPr>
              <a:t> = </a:t>
            </a:r>
            <a:r>
              <a:rPr lang="mr-IN" sz="3200" dirty="0">
                <a:solidFill>
                  <a:srgbClr val="E74C3C"/>
                </a:solidFill>
                <a:latin typeface="Monaco" charset="0"/>
                <a:ea typeface="Monaco" charset="0"/>
                <a:cs typeface="Monaco" charset="0"/>
              </a:rPr>
              <a:t>1</a:t>
            </a:r>
            <a:r>
              <a:rPr lang="mr-IN" sz="3200" dirty="0" smtClean="0">
                <a:latin typeface="Monaco" charset="0"/>
                <a:ea typeface="Monaco" charset="0"/>
                <a:cs typeface="Monaco" charset="0"/>
              </a:rPr>
              <a:t>;</a:t>
            </a:r>
            <a:endParaRPr lang="en-US" sz="3200" dirty="0" smtClean="0">
              <a:latin typeface="Monaco" charset="0"/>
              <a:ea typeface="Monaco" charset="0"/>
              <a:cs typeface="Monaco" charset="0"/>
            </a:endParaRPr>
          </a:p>
          <a:p>
            <a:r>
              <a:rPr lang="mr-IN" sz="3200" dirty="0" err="1" smtClean="0">
                <a:latin typeface="Monaco" charset="0"/>
                <a:ea typeface="Monaco" charset="0"/>
                <a:cs typeface="Monaco" charset="0"/>
              </a:rPr>
              <a:t>foo</a:t>
            </a:r>
            <a:r>
              <a:rPr lang="mr-IN" sz="3200" dirty="0" smtClean="0">
                <a:latin typeface="Monaco" charset="0"/>
                <a:ea typeface="Monaco" charset="0"/>
                <a:cs typeface="Monaco" charset="0"/>
              </a:rPr>
              <a:t>(</a:t>
            </a:r>
            <a:r>
              <a:rPr lang="en-US" sz="3200" dirty="0" smtClean="0">
                <a:latin typeface="Monaco" charset="0"/>
                <a:ea typeface="Monaco" charset="0"/>
                <a:cs typeface="Monaco" charset="0"/>
              </a:rPr>
              <a:t>&amp;x</a:t>
            </a:r>
            <a:r>
              <a:rPr lang="mr-IN" sz="3200" dirty="0" smtClean="0">
                <a:latin typeface="Monaco" charset="0"/>
                <a:ea typeface="Monaco" charset="0"/>
                <a:cs typeface="Monaco" charset="0"/>
              </a:rPr>
              <a:t>);</a:t>
            </a:r>
            <a:endParaRPr lang="en-US" sz="3200" dirty="0" smtClean="0">
              <a:latin typeface="Monaco" charset="0"/>
              <a:ea typeface="Monaco" charset="0"/>
              <a:cs typeface="Monaco" charset="0"/>
            </a:endParaRPr>
          </a:p>
        </p:txBody>
      </p:sp>
      <p:sp>
        <p:nvSpPr>
          <p:cNvPr id="18" name="TextBox 17">
            <a:extLst>
              <a:ext uri="{FF2B5EF4-FFF2-40B4-BE49-F238E27FC236}">
                <a16:creationId xmlns:a16="http://schemas.microsoft.com/office/drawing/2014/main" xmlns="" id="{DCC0ADDE-119C-2142-BDE4-C2371BCF32AF}"/>
              </a:ext>
            </a:extLst>
          </p:cNvPr>
          <p:cNvSpPr txBox="1"/>
          <p:nvPr/>
        </p:nvSpPr>
        <p:spPr>
          <a:xfrm>
            <a:off x="5968582" y="4233288"/>
            <a:ext cx="375771" cy="461665"/>
          </a:xfrm>
          <a:prstGeom prst="rect">
            <a:avLst/>
          </a:prstGeom>
          <a:noFill/>
        </p:spPr>
        <p:txBody>
          <a:bodyPr wrap="square" rtlCol="0">
            <a:spAutoFit/>
          </a:bodyPr>
          <a:lstStyle/>
          <a:p>
            <a:r>
              <a:rPr lang="en-US" sz="2400" smtClean="0">
                <a:latin typeface="Chalkduster" panose="03050602040202020205" pitchFamily="66" charset="77"/>
              </a:rPr>
              <a:t>x</a:t>
            </a:r>
            <a:endParaRPr lang="en-US" sz="2400" dirty="0">
              <a:latin typeface="Chalkduster" panose="03050602040202020205" pitchFamily="66" charset="77"/>
            </a:endParaRPr>
          </a:p>
        </p:txBody>
      </p:sp>
      <p:sp>
        <p:nvSpPr>
          <p:cNvPr id="19" name="Rectangle 18">
            <a:extLst>
              <a:ext uri="{FF2B5EF4-FFF2-40B4-BE49-F238E27FC236}">
                <a16:creationId xmlns:a16="http://schemas.microsoft.com/office/drawing/2014/main" xmlns="" id="{5178CD32-5B3E-1D43-B556-B407A52915AE}"/>
              </a:ext>
            </a:extLst>
          </p:cNvPr>
          <p:cNvSpPr/>
          <p:nvPr/>
        </p:nvSpPr>
        <p:spPr>
          <a:xfrm>
            <a:off x="6416123" y="4248303"/>
            <a:ext cx="2136149" cy="465450"/>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a:t>
            </a:r>
          </a:p>
        </p:txBody>
      </p:sp>
      <p:cxnSp>
        <p:nvCxnSpPr>
          <p:cNvPr id="44" name="Elbow Connector 43">
            <a:extLst>
              <a:ext uri="{FF2B5EF4-FFF2-40B4-BE49-F238E27FC236}">
                <a16:creationId xmlns:a16="http://schemas.microsoft.com/office/drawing/2014/main" xmlns="" id="{561CAA21-FE8E-FE40-A1D7-AC18B12C56A4}"/>
              </a:ext>
            </a:extLst>
          </p:cNvPr>
          <p:cNvCxnSpPr>
            <a:cxnSpLocks/>
            <a:endCxn id="19" idx="3"/>
          </p:cNvCxnSpPr>
          <p:nvPr/>
        </p:nvCxnSpPr>
        <p:spPr>
          <a:xfrm rot="16200000" flipH="1">
            <a:off x="7431772" y="3360528"/>
            <a:ext cx="1228162" cy="1012838"/>
          </a:xfrm>
          <a:prstGeom prst="bentConnector4">
            <a:avLst>
              <a:gd name="adj1" fmla="val 40525"/>
              <a:gd name="adj2" fmla="val 122570"/>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xmlns="" id="{F8856792-D74A-FC4B-A863-17850A8CFD2C}"/>
              </a:ext>
            </a:extLst>
          </p:cNvPr>
          <p:cNvSpPr/>
          <p:nvPr/>
        </p:nvSpPr>
        <p:spPr>
          <a:xfrm>
            <a:off x="7498584" y="3228436"/>
            <a:ext cx="148281" cy="148281"/>
          </a:xfrm>
          <a:prstGeom prst="ellipse">
            <a:avLst/>
          </a:prstGeom>
          <a:solidFill>
            <a:schemeClr val="accent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074436" y="2195644"/>
            <a:ext cx="4315264" cy="461665"/>
          </a:xfrm>
          <a:prstGeom prst="rect">
            <a:avLst/>
          </a:prstGeom>
        </p:spPr>
        <p:txBody>
          <a:bodyPr wrap="square">
            <a:spAutoFit/>
          </a:bodyPr>
          <a:lstStyle/>
          <a:p>
            <a:r>
              <a:rPr lang="en-US" sz="2400" smtClean="0">
                <a:latin typeface="Monaco" charset="0"/>
                <a:ea typeface="Monaco" charset="0"/>
                <a:cs typeface="Monaco" charset="0"/>
              </a:rPr>
              <a:t>void foo(long *x);</a:t>
            </a:r>
            <a:endParaRPr lang="en-US" sz="2400" dirty="0" smtClean="0">
              <a:latin typeface="Monaco" charset="0"/>
              <a:ea typeface="Monaco" charset="0"/>
              <a:cs typeface="Monaco" charset="0"/>
            </a:endParaRPr>
          </a:p>
        </p:txBody>
      </p:sp>
    </p:spTree>
    <p:extLst>
      <p:ext uri="{BB962C8B-B14F-4D97-AF65-F5344CB8AC3E}">
        <p14:creationId xmlns:p14="http://schemas.microsoft.com/office/powerpoint/2010/main" val="2056037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Call by reference: swap function</a:t>
            </a:r>
            <a:endParaRPr lang="en-US" dirty="0"/>
          </a:p>
        </p:txBody>
      </p:sp>
      <p:sp>
        <p:nvSpPr>
          <p:cNvPr id="3" name="Rectangle 2">
            <a:extLst>
              <a:ext uri="{FF2B5EF4-FFF2-40B4-BE49-F238E27FC236}">
                <a16:creationId xmlns="" xmlns:a16="http://schemas.microsoft.com/office/drawing/2014/main" id="{08BCED25-4781-B34A-ADC9-0B5F085CAF98}"/>
              </a:ext>
            </a:extLst>
          </p:cNvPr>
          <p:cNvSpPr/>
          <p:nvPr/>
        </p:nvSpPr>
        <p:spPr>
          <a:xfrm>
            <a:off x="820697" y="2040861"/>
            <a:ext cx="4167857" cy="2121350"/>
          </a:xfrm>
          <a:prstGeom prst="rect">
            <a:avLst/>
          </a:prstGeom>
        </p:spPr>
        <p:txBody>
          <a:bodyPr wrap="square">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swap</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*a, </a:t>
            </a:r>
            <a:r>
              <a:rPr lang="en-SG" dirty="0">
                <a:solidFill>
                  <a:srgbClr val="3E61A2"/>
                </a:solidFill>
                <a:latin typeface="Monaco" pitchFamily="2" charset="77"/>
              </a:rPr>
              <a:t>long</a:t>
            </a:r>
            <a:r>
              <a:rPr lang="en-SG" dirty="0">
                <a:latin typeface="Monaco" pitchFamily="2" charset="77"/>
              </a:rPr>
              <a:t> *b)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temp = *a; </a:t>
            </a:r>
          </a:p>
          <a:p>
            <a:pPr>
              <a:lnSpc>
                <a:spcPct val="150000"/>
              </a:lnSpc>
            </a:pPr>
            <a:r>
              <a:rPr lang="en-SG" dirty="0">
                <a:latin typeface="Monaco" pitchFamily="2" charset="77"/>
              </a:rPr>
              <a:t>  *a = *b; </a:t>
            </a:r>
          </a:p>
          <a:p>
            <a:pPr>
              <a:lnSpc>
                <a:spcPct val="150000"/>
              </a:lnSpc>
            </a:pPr>
            <a:r>
              <a:rPr lang="en-SG" dirty="0">
                <a:latin typeface="Monaco" pitchFamily="2" charset="77"/>
              </a:rPr>
              <a:t>  *b = temp; </a:t>
            </a:r>
          </a:p>
          <a:p>
            <a:pPr>
              <a:lnSpc>
                <a:spcPct val="150000"/>
              </a:lnSpc>
            </a:pPr>
            <a:r>
              <a:rPr lang="en-SG" dirty="0">
                <a:latin typeface="Monaco" pitchFamily="2" charset="77"/>
              </a:rPr>
              <a:t>}</a:t>
            </a:r>
            <a:endParaRPr lang="en-US" dirty="0">
              <a:latin typeface="Monaco" pitchFamily="2" charset="77"/>
              <a:ea typeface="Menlo" panose="020B0609030804020204" pitchFamily="49" charset="0"/>
              <a:cs typeface="Menlo" panose="020B0609030804020204" pitchFamily="49" charset="0"/>
            </a:endParaRPr>
          </a:p>
        </p:txBody>
      </p:sp>
      <p:sp>
        <p:nvSpPr>
          <p:cNvPr id="4" name="Rectangle 3">
            <a:extLst>
              <a:ext uri="{FF2B5EF4-FFF2-40B4-BE49-F238E27FC236}">
                <a16:creationId xmlns="" xmlns:a16="http://schemas.microsoft.com/office/drawing/2014/main" id="{D7D68EA6-A6CA-A641-84A4-F17517F843F6}"/>
              </a:ext>
            </a:extLst>
          </p:cNvPr>
          <p:cNvSpPr/>
          <p:nvPr/>
        </p:nvSpPr>
        <p:spPr>
          <a:xfrm>
            <a:off x="825062" y="4324763"/>
            <a:ext cx="4167857" cy="2169825"/>
          </a:xfrm>
          <a:prstGeom prst="rect">
            <a:avLst/>
          </a:prstGeom>
        </p:spPr>
        <p:txBody>
          <a:bodyPr wrap="square">
            <a:spAutoFit/>
          </a:bodyPr>
          <a:lstStyle/>
          <a:p>
            <a:pPr>
              <a:lnSpc>
                <a:spcPct val="150000"/>
              </a:lnSpc>
            </a:pPr>
            <a:r>
              <a:rPr lang="en-SG" dirty="0" err="1" smtClean="0">
                <a:solidFill>
                  <a:srgbClr val="3E61A2"/>
                </a:solidFill>
                <a:latin typeface="Monaco" pitchFamily="2" charset="77"/>
              </a:rPr>
              <a:t>int</a:t>
            </a:r>
            <a:r>
              <a:rPr lang="en-SG" dirty="0" smtClean="0">
                <a:latin typeface="Monaco" pitchFamily="2" charset="77"/>
              </a:rPr>
              <a:t> </a:t>
            </a:r>
            <a:r>
              <a:rPr lang="en-SG" dirty="0" smtClean="0">
                <a:solidFill>
                  <a:srgbClr val="C2185B"/>
                </a:solidFill>
                <a:latin typeface="Monaco" pitchFamily="2" charset="77"/>
              </a:rPr>
              <a:t>main</a:t>
            </a:r>
            <a:r>
              <a:rPr lang="en-SG" dirty="0" smtClean="0">
                <a:latin typeface="Monaco" pitchFamily="2" charset="77"/>
              </a:rPr>
              <a:t>() {</a:t>
            </a:r>
            <a:endParaRPr lang="en-SG" dirty="0">
              <a:solidFill>
                <a:srgbClr val="3E61A2"/>
              </a:solidFill>
              <a:latin typeface="Monaco" pitchFamily="2" charset="77"/>
            </a:endParaRP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a = </a:t>
            </a:r>
            <a:r>
              <a:rPr lang="en-SG" dirty="0">
                <a:solidFill>
                  <a:srgbClr val="E74C3C"/>
                </a:solidFill>
                <a:latin typeface="Monaco" pitchFamily="2" charset="77"/>
              </a:rPr>
              <a:t>10</a:t>
            </a:r>
            <a:r>
              <a:rPr lang="en-SG" dirty="0">
                <a:latin typeface="Monaco" pitchFamily="2" charset="77"/>
              </a:rPr>
              <a:t>; </a:t>
            </a: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b = -</a:t>
            </a:r>
            <a:r>
              <a:rPr lang="en-SG" dirty="0">
                <a:solidFill>
                  <a:srgbClr val="E74C3C"/>
                </a:solidFill>
                <a:latin typeface="Monaco" pitchFamily="2" charset="77"/>
              </a:rPr>
              <a:t>4</a:t>
            </a:r>
            <a:r>
              <a:rPr lang="en-SG" dirty="0">
                <a:latin typeface="Monaco" pitchFamily="2" charset="77"/>
              </a:rPr>
              <a:t>; </a:t>
            </a:r>
          </a:p>
          <a:p>
            <a:pPr>
              <a:lnSpc>
                <a:spcPct val="150000"/>
              </a:lnSpc>
            </a:pPr>
            <a:r>
              <a:rPr lang="en-SG" dirty="0" smtClean="0">
                <a:latin typeface="Monaco" pitchFamily="2" charset="77"/>
              </a:rPr>
              <a:t>  swap</a:t>
            </a:r>
            <a:r>
              <a:rPr lang="en-SG" dirty="0">
                <a:latin typeface="Monaco" pitchFamily="2" charset="77"/>
              </a:rPr>
              <a:t>(&amp;a, &amp;b</a:t>
            </a:r>
            <a:r>
              <a:rPr lang="en-SG" dirty="0" smtClean="0">
                <a:latin typeface="Monaco" pitchFamily="2" charset="77"/>
              </a:rPr>
              <a:t>);</a:t>
            </a:r>
          </a:p>
          <a:p>
            <a:pPr>
              <a:lnSpc>
                <a:spcPct val="150000"/>
              </a:lnSpc>
            </a:pPr>
            <a:r>
              <a:rPr lang="en-SG" dirty="0">
                <a:latin typeface="Monaco" pitchFamily="2" charset="77"/>
                <a:ea typeface="Menlo" panose="020B0609030804020204" pitchFamily="49" charset="0"/>
                <a:cs typeface="Menlo" panose="020B0609030804020204" pitchFamily="49" charset="0"/>
              </a:rPr>
              <a:t>}</a:t>
            </a:r>
            <a:endParaRPr lang="en-US" dirty="0">
              <a:latin typeface="Monaco" pitchFamily="2" charset="77"/>
              <a:ea typeface="Menlo" panose="020B0609030804020204" pitchFamily="49" charset="0"/>
              <a:cs typeface="Menlo" panose="020B0609030804020204" pitchFamily="49" charset="0"/>
            </a:endParaRPr>
          </a:p>
        </p:txBody>
      </p:sp>
      <p:sp>
        <p:nvSpPr>
          <p:cNvPr id="6" name="TextBox 5">
            <a:extLst>
              <a:ext uri="{FF2B5EF4-FFF2-40B4-BE49-F238E27FC236}">
                <a16:creationId xmlns="" xmlns:a16="http://schemas.microsoft.com/office/drawing/2014/main" id="{4D2532F3-A209-424A-93D5-61FAA853C04E}"/>
              </a:ext>
            </a:extLst>
          </p:cNvPr>
          <p:cNvSpPr txBox="1"/>
          <p:nvPr/>
        </p:nvSpPr>
        <p:spPr>
          <a:xfrm>
            <a:off x="4097331" y="50199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7" name="Rectangle 6">
            <a:extLst>
              <a:ext uri="{FF2B5EF4-FFF2-40B4-BE49-F238E27FC236}">
                <a16:creationId xmlns="" xmlns:a16="http://schemas.microsoft.com/office/drawing/2014/main" id="{48F4F691-2108-D74D-BF15-40BB10E2B335}"/>
              </a:ext>
            </a:extLst>
          </p:cNvPr>
          <p:cNvSpPr/>
          <p:nvPr/>
        </p:nvSpPr>
        <p:spPr>
          <a:xfrm>
            <a:off x="5196557" y="5019953"/>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 xmlns:a16="http://schemas.microsoft.com/office/drawing/2014/main" id="{12753506-8C90-6F4E-A72C-FA1E6649171D}"/>
              </a:ext>
            </a:extLst>
          </p:cNvPr>
          <p:cNvSpPr/>
          <p:nvPr/>
        </p:nvSpPr>
        <p:spPr>
          <a:xfrm>
            <a:off x="6259815" y="5142032"/>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10" name="TextBox 9">
            <a:extLst>
              <a:ext uri="{FF2B5EF4-FFF2-40B4-BE49-F238E27FC236}">
                <a16:creationId xmlns="" xmlns:a16="http://schemas.microsoft.com/office/drawing/2014/main" id="{E0986C8B-61E0-C342-91F1-5C41A6462A5D}"/>
              </a:ext>
            </a:extLst>
          </p:cNvPr>
          <p:cNvSpPr txBox="1"/>
          <p:nvPr/>
        </p:nvSpPr>
        <p:spPr>
          <a:xfrm>
            <a:off x="5567972" y="5261158"/>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1" name="TextBox 10">
            <a:extLst>
              <a:ext uri="{FF2B5EF4-FFF2-40B4-BE49-F238E27FC236}">
                <a16:creationId xmlns="" xmlns:a16="http://schemas.microsoft.com/office/drawing/2014/main" id="{16C7D9B0-9E7C-5849-8F0C-B8E50FCD8448}"/>
              </a:ext>
            </a:extLst>
          </p:cNvPr>
          <p:cNvSpPr txBox="1"/>
          <p:nvPr/>
        </p:nvSpPr>
        <p:spPr>
          <a:xfrm>
            <a:off x="5567972" y="5809911"/>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2" name="Rectangle 11">
            <a:extLst>
              <a:ext uri="{FF2B5EF4-FFF2-40B4-BE49-F238E27FC236}">
                <a16:creationId xmlns="" xmlns:a16="http://schemas.microsoft.com/office/drawing/2014/main" id="{C22F0EC8-ACE7-9045-A8C3-33A81F1959A2}"/>
              </a:ext>
            </a:extLst>
          </p:cNvPr>
          <p:cNvSpPr/>
          <p:nvPr/>
        </p:nvSpPr>
        <p:spPr>
          <a:xfrm>
            <a:off x="6259816" y="5773100"/>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Tree>
    <p:extLst>
      <p:ext uri="{BB962C8B-B14F-4D97-AF65-F5344CB8AC3E}">
        <p14:creationId xmlns:p14="http://schemas.microsoft.com/office/powerpoint/2010/main" val="1207830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Call by reference: swap function</a:t>
            </a:r>
            <a:endParaRPr lang="en-US" dirty="0"/>
          </a:p>
        </p:txBody>
      </p:sp>
      <p:sp>
        <p:nvSpPr>
          <p:cNvPr id="3" name="Rectangle 2">
            <a:extLst>
              <a:ext uri="{FF2B5EF4-FFF2-40B4-BE49-F238E27FC236}">
                <a16:creationId xmlns="" xmlns:a16="http://schemas.microsoft.com/office/drawing/2014/main" id="{08BCED25-4781-B34A-ADC9-0B5F085CAF98}"/>
              </a:ext>
            </a:extLst>
          </p:cNvPr>
          <p:cNvSpPr/>
          <p:nvPr/>
        </p:nvSpPr>
        <p:spPr>
          <a:xfrm>
            <a:off x="820697" y="2040861"/>
            <a:ext cx="4167857" cy="2121350"/>
          </a:xfrm>
          <a:prstGeom prst="rect">
            <a:avLst/>
          </a:prstGeom>
        </p:spPr>
        <p:txBody>
          <a:bodyPr wrap="square">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swap</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*a, </a:t>
            </a:r>
            <a:r>
              <a:rPr lang="en-SG" dirty="0">
                <a:solidFill>
                  <a:srgbClr val="3E61A2"/>
                </a:solidFill>
                <a:latin typeface="Monaco" pitchFamily="2" charset="77"/>
              </a:rPr>
              <a:t>long</a:t>
            </a:r>
            <a:r>
              <a:rPr lang="en-SG" dirty="0">
                <a:latin typeface="Monaco" pitchFamily="2" charset="77"/>
              </a:rPr>
              <a:t> *b)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temp = *a; </a:t>
            </a:r>
          </a:p>
          <a:p>
            <a:pPr>
              <a:lnSpc>
                <a:spcPct val="150000"/>
              </a:lnSpc>
            </a:pPr>
            <a:r>
              <a:rPr lang="en-SG" dirty="0">
                <a:latin typeface="Monaco" pitchFamily="2" charset="77"/>
              </a:rPr>
              <a:t>  *a = *b; </a:t>
            </a:r>
          </a:p>
          <a:p>
            <a:pPr>
              <a:lnSpc>
                <a:spcPct val="150000"/>
              </a:lnSpc>
            </a:pPr>
            <a:r>
              <a:rPr lang="en-SG" dirty="0">
                <a:latin typeface="Monaco" pitchFamily="2" charset="77"/>
              </a:rPr>
              <a:t>  *b = temp; </a:t>
            </a:r>
          </a:p>
          <a:p>
            <a:pPr>
              <a:lnSpc>
                <a:spcPct val="150000"/>
              </a:lnSpc>
            </a:pPr>
            <a:r>
              <a:rPr lang="en-SG" dirty="0">
                <a:latin typeface="Monaco" pitchFamily="2" charset="77"/>
              </a:rPr>
              <a:t>}</a:t>
            </a:r>
            <a:endParaRPr lang="en-US" dirty="0">
              <a:latin typeface="Monaco" pitchFamily="2" charset="77"/>
              <a:ea typeface="Menlo" panose="020B0609030804020204" pitchFamily="49" charset="0"/>
              <a:cs typeface="Menlo" panose="020B0609030804020204" pitchFamily="49" charset="0"/>
            </a:endParaRPr>
          </a:p>
        </p:txBody>
      </p:sp>
      <p:sp>
        <p:nvSpPr>
          <p:cNvPr id="4" name="Rectangle 3">
            <a:extLst>
              <a:ext uri="{FF2B5EF4-FFF2-40B4-BE49-F238E27FC236}">
                <a16:creationId xmlns="" xmlns:a16="http://schemas.microsoft.com/office/drawing/2014/main" id="{D7D68EA6-A6CA-A641-84A4-F17517F843F6}"/>
              </a:ext>
            </a:extLst>
          </p:cNvPr>
          <p:cNvSpPr/>
          <p:nvPr/>
        </p:nvSpPr>
        <p:spPr>
          <a:xfrm>
            <a:off x="825062" y="4324763"/>
            <a:ext cx="4167857" cy="2169825"/>
          </a:xfrm>
          <a:prstGeom prst="rect">
            <a:avLst/>
          </a:prstGeom>
        </p:spPr>
        <p:txBody>
          <a:bodyPr wrap="square">
            <a:spAutoFit/>
          </a:bodyPr>
          <a:lstStyle/>
          <a:p>
            <a:pPr>
              <a:lnSpc>
                <a:spcPct val="150000"/>
              </a:lnSpc>
            </a:pPr>
            <a:r>
              <a:rPr lang="en-SG" dirty="0" err="1" smtClean="0">
                <a:solidFill>
                  <a:srgbClr val="3E61A2"/>
                </a:solidFill>
                <a:latin typeface="Monaco" pitchFamily="2" charset="77"/>
              </a:rPr>
              <a:t>int</a:t>
            </a:r>
            <a:r>
              <a:rPr lang="en-SG" dirty="0" smtClean="0">
                <a:latin typeface="Monaco" pitchFamily="2" charset="77"/>
              </a:rPr>
              <a:t> </a:t>
            </a:r>
            <a:r>
              <a:rPr lang="en-SG" dirty="0" smtClean="0">
                <a:solidFill>
                  <a:srgbClr val="C2185B"/>
                </a:solidFill>
                <a:latin typeface="Monaco" pitchFamily="2" charset="77"/>
              </a:rPr>
              <a:t>main</a:t>
            </a:r>
            <a:r>
              <a:rPr lang="en-SG" dirty="0" smtClean="0">
                <a:latin typeface="Monaco" pitchFamily="2" charset="77"/>
              </a:rPr>
              <a:t>() {</a:t>
            </a:r>
            <a:endParaRPr lang="en-SG" dirty="0">
              <a:solidFill>
                <a:srgbClr val="3E61A2"/>
              </a:solidFill>
              <a:latin typeface="Monaco" pitchFamily="2" charset="77"/>
            </a:endParaRP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a = </a:t>
            </a:r>
            <a:r>
              <a:rPr lang="en-SG" dirty="0">
                <a:solidFill>
                  <a:srgbClr val="E74C3C"/>
                </a:solidFill>
                <a:latin typeface="Monaco" pitchFamily="2" charset="77"/>
              </a:rPr>
              <a:t>10</a:t>
            </a:r>
            <a:r>
              <a:rPr lang="en-SG" dirty="0">
                <a:latin typeface="Monaco" pitchFamily="2" charset="77"/>
              </a:rPr>
              <a:t>; </a:t>
            </a: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b = -</a:t>
            </a:r>
            <a:r>
              <a:rPr lang="en-SG" dirty="0">
                <a:solidFill>
                  <a:srgbClr val="E74C3C"/>
                </a:solidFill>
                <a:latin typeface="Monaco" pitchFamily="2" charset="77"/>
              </a:rPr>
              <a:t>4</a:t>
            </a:r>
            <a:r>
              <a:rPr lang="en-SG" dirty="0">
                <a:latin typeface="Monaco" pitchFamily="2" charset="77"/>
              </a:rPr>
              <a:t>; </a:t>
            </a:r>
          </a:p>
          <a:p>
            <a:pPr>
              <a:lnSpc>
                <a:spcPct val="150000"/>
              </a:lnSpc>
            </a:pPr>
            <a:r>
              <a:rPr lang="en-SG" dirty="0" smtClean="0">
                <a:latin typeface="Monaco" pitchFamily="2" charset="77"/>
              </a:rPr>
              <a:t>  swap</a:t>
            </a:r>
            <a:r>
              <a:rPr lang="en-SG" dirty="0">
                <a:latin typeface="Monaco" pitchFamily="2" charset="77"/>
              </a:rPr>
              <a:t>(&amp;a, &amp;b</a:t>
            </a:r>
            <a:r>
              <a:rPr lang="en-SG" dirty="0" smtClean="0">
                <a:latin typeface="Monaco" pitchFamily="2" charset="77"/>
              </a:rPr>
              <a:t>);</a:t>
            </a:r>
          </a:p>
          <a:p>
            <a:pPr>
              <a:lnSpc>
                <a:spcPct val="150000"/>
              </a:lnSpc>
            </a:pPr>
            <a:r>
              <a:rPr lang="en-SG" dirty="0">
                <a:latin typeface="Monaco" pitchFamily="2" charset="77"/>
                <a:ea typeface="Menlo" panose="020B0609030804020204" pitchFamily="49" charset="0"/>
                <a:cs typeface="Menlo" panose="020B0609030804020204" pitchFamily="49" charset="0"/>
              </a:rPr>
              <a:t>}</a:t>
            </a:r>
            <a:endParaRPr lang="en-US" dirty="0">
              <a:latin typeface="Monaco" pitchFamily="2" charset="77"/>
              <a:ea typeface="Menlo" panose="020B0609030804020204" pitchFamily="49" charset="0"/>
              <a:cs typeface="Menlo" panose="020B0609030804020204" pitchFamily="49" charset="0"/>
            </a:endParaRPr>
          </a:p>
        </p:txBody>
      </p:sp>
      <p:sp>
        <p:nvSpPr>
          <p:cNvPr id="5" name="Rectangle 4">
            <a:extLst>
              <a:ext uri="{FF2B5EF4-FFF2-40B4-BE49-F238E27FC236}">
                <a16:creationId xmlns="" xmlns:a16="http://schemas.microsoft.com/office/drawing/2014/main" id="{F2B660CE-8169-424F-9477-951671F5DCB8}"/>
              </a:ext>
            </a:extLst>
          </p:cNvPr>
          <p:cNvSpPr/>
          <p:nvPr/>
        </p:nvSpPr>
        <p:spPr>
          <a:xfrm>
            <a:off x="5196557" y="2670054"/>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 xmlns:a16="http://schemas.microsoft.com/office/drawing/2014/main" id="{4D2532F3-A209-424A-93D5-61FAA853C04E}"/>
              </a:ext>
            </a:extLst>
          </p:cNvPr>
          <p:cNvSpPr txBox="1"/>
          <p:nvPr/>
        </p:nvSpPr>
        <p:spPr>
          <a:xfrm>
            <a:off x="4097331" y="50199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7" name="Rectangle 6">
            <a:extLst>
              <a:ext uri="{FF2B5EF4-FFF2-40B4-BE49-F238E27FC236}">
                <a16:creationId xmlns="" xmlns:a16="http://schemas.microsoft.com/office/drawing/2014/main" id="{48F4F691-2108-D74D-BF15-40BB10E2B335}"/>
              </a:ext>
            </a:extLst>
          </p:cNvPr>
          <p:cNvSpPr/>
          <p:nvPr/>
        </p:nvSpPr>
        <p:spPr>
          <a:xfrm>
            <a:off x="5196557" y="5019953"/>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 xmlns:a16="http://schemas.microsoft.com/office/drawing/2014/main" id="{37A6411F-1271-4D4E-9089-DE4DCE52D6C7}"/>
              </a:ext>
            </a:extLst>
          </p:cNvPr>
          <p:cNvSpPr txBox="1"/>
          <p:nvPr/>
        </p:nvSpPr>
        <p:spPr>
          <a:xfrm>
            <a:off x="3993730" y="2932521"/>
            <a:ext cx="994824"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9" name="Rectangle 8">
            <a:extLst>
              <a:ext uri="{FF2B5EF4-FFF2-40B4-BE49-F238E27FC236}">
                <a16:creationId xmlns="" xmlns:a16="http://schemas.microsoft.com/office/drawing/2014/main" id="{12753506-8C90-6F4E-A72C-FA1E6649171D}"/>
              </a:ext>
            </a:extLst>
          </p:cNvPr>
          <p:cNvSpPr/>
          <p:nvPr/>
        </p:nvSpPr>
        <p:spPr>
          <a:xfrm>
            <a:off x="6259815" y="5142032"/>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10" name="TextBox 9">
            <a:extLst>
              <a:ext uri="{FF2B5EF4-FFF2-40B4-BE49-F238E27FC236}">
                <a16:creationId xmlns="" xmlns:a16="http://schemas.microsoft.com/office/drawing/2014/main" id="{E0986C8B-61E0-C342-91F1-5C41A6462A5D}"/>
              </a:ext>
            </a:extLst>
          </p:cNvPr>
          <p:cNvSpPr txBox="1"/>
          <p:nvPr/>
        </p:nvSpPr>
        <p:spPr>
          <a:xfrm>
            <a:off x="5567972" y="5261158"/>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1" name="TextBox 10">
            <a:extLst>
              <a:ext uri="{FF2B5EF4-FFF2-40B4-BE49-F238E27FC236}">
                <a16:creationId xmlns="" xmlns:a16="http://schemas.microsoft.com/office/drawing/2014/main" id="{16C7D9B0-9E7C-5849-8F0C-B8E50FCD8448}"/>
              </a:ext>
            </a:extLst>
          </p:cNvPr>
          <p:cNvSpPr txBox="1"/>
          <p:nvPr/>
        </p:nvSpPr>
        <p:spPr>
          <a:xfrm>
            <a:off x="5567972" y="5809911"/>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2" name="Rectangle 11">
            <a:extLst>
              <a:ext uri="{FF2B5EF4-FFF2-40B4-BE49-F238E27FC236}">
                <a16:creationId xmlns="" xmlns:a16="http://schemas.microsoft.com/office/drawing/2014/main" id="{C22F0EC8-ACE7-9045-A8C3-33A81F1959A2}"/>
              </a:ext>
            </a:extLst>
          </p:cNvPr>
          <p:cNvSpPr/>
          <p:nvPr/>
        </p:nvSpPr>
        <p:spPr>
          <a:xfrm>
            <a:off x="6259816" y="5773100"/>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3" name="Rectangle 12">
            <a:extLst>
              <a:ext uri="{FF2B5EF4-FFF2-40B4-BE49-F238E27FC236}">
                <a16:creationId xmlns="" xmlns:a16="http://schemas.microsoft.com/office/drawing/2014/main" id="{DF2BD902-E486-A24C-81D2-28EE73DA18E5}"/>
              </a:ext>
            </a:extLst>
          </p:cNvPr>
          <p:cNvSpPr/>
          <p:nvPr/>
        </p:nvSpPr>
        <p:spPr>
          <a:xfrm>
            <a:off x="6238088" y="36285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4" name="TextBox 13">
            <a:extLst>
              <a:ext uri="{FF2B5EF4-FFF2-40B4-BE49-F238E27FC236}">
                <a16:creationId xmlns="" xmlns:a16="http://schemas.microsoft.com/office/drawing/2014/main" id="{C9441D28-9A39-D546-BF69-4FFB76F9BAA8}"/>
              </a:ext>
            </a:extLst>
          </p:cNvPr>
          <p:cNvSpPr txBox="1"/>
          <p:nvPr/>
        </p:nvSpPr>
        <p:spPr>
          <a:xfrm>
            <a:off x="5546245" y="3747712"/>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5" name="TextBox 14">
            <a:extLst>
              <a:ext uri="{FF2B5EF4-FFF2-40B4-BE49-F238E27FC236}">
                <a16:creationId xmlns="" xmlns:a16="http://schemas.microsoft.com/office/drawing/2014/main" id="{93E581A0-1E8A-8647-86A1-D43CB408E5FF}"/>
              </a:ext>
            </a:extLst>
          </p:cNvPr>
          <p:cNvSpPr txBox="1"/>
          <p:nvPr/>
        </p:nvSpPr>
        <p:spPr>
          <a:xfrm>
            <a:off x="5546245" y="4296465"/>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6" name="Rectangle 15">
            <a:extLst>
              <a:ext uri="{FF2B5EF4-FFF2-40B4-BE49-F238E27FC236}">
                <a16:creationId xmlns="" xmlns:a16="http://schemas.microsoft.com/office/drawing/2014/main" id="{C7A0BB6F-F771-C243-8C03-53F478029A1A}"/>
              </a:ext>
            </a:extLst>
          </p:cNvPr>
          <p:cNvSpPr/>
          <p:nvPr/>
        </p:nvSpPr>
        <p:spPr>
          <a:xfrm>
            <a:off x="6238089" y="4259654"/>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7" name="Rectangle 16">
            <a:extLst>
              <a:ext uri="{FF2B5EF4-FFF2-40B4-BE49-F238E27FC236}">
                <a16:creationId xmlns="" xmlns:a16="http://schemas.microsoft.com/office/drawing/2014/main" id="{41126973-C875-7C40-B2B3-8AE44DE716DB}"/>
              </a:ext>
            </a:extLst>
          </p:cNvPr>
          <p:cNvSpPr/>
          <p:nvPr/>
        </p:nvSpPr>
        <p:spPr>
          <a:xfrm>
            <a:off x="6238087" y="299751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8" name="TextBox 17">
            <a:extLst>
              <a:ext uri="{FF2B5EF4-FFF2-40B4-BE49-F238E27FC236}">
                <a16:creationId xmlns="" xmlns:a16="http://schemas.microsoft.com/office/drawing/2014/main" id="{656AB83E-FDB2-E04D-BB62-DF60108CC30A}"/>
              </a:ext>
            </a:extLst>
          </p:cNvPr>
          <p:cNvSpPr txBox="1"/>
          <p:nvPr/>
        </p:nvSpPr>
        <p:spPr>
          <a:xfrm>
            <a:off x="5258528" y="3011671"/>
            <a:ext cx="1015150"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 xmlns:a16="http://schemas.microsoft.com/office/drawing/2014/main" id="{9CC56241-9CA8-6143-AD8F-4883D96AC57F}"/>
              </a:ext>
            </a:extLst>
          </p:cNvPr>
          <p:cNvCxnSpPr>
            <a:cxnSpLocks/>
            <a:stCxn id="16" idx="3"/>
            <a:endCxn id="12" idx="3"/>
          </p:cNvCxnSpPr>
          <p:nvPr/>
        </p:nvCxnSpPr>
        <p:spPr>
          <a:xfrm>
            <a:off x="7760454" y="4527299"/>
            <a:ext cx="21727" cy="1513446"/>
          </a:xfrm>
          <a:prstGeom prst="bentConnector3">
            <a:avLst>
              <a:gd name="adj1" fmla="val 183462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 xmlns:a16="http://schemas.microsoft.com/office/drawing/2014/main" id="{E844CCAD-56BA-DA43-B5C2-CC24BAF1A632}"/>
              </a:ext>
            </a:extLst>
          </p:cNvPr>
          <p:cNvCxnSpPr>
            <a:cxnSpLocks/>
            <a:stCxn id="13" idx="3"/>
            <a:endCxn id="9" idx="3"/>
          </p:cNvCxnSpPr>
          <p:nvPr/>
        </p:nvCxnSpPr>
        <p:spPr>
          <a:xfrm>
            <a:off x="7738727" y="3896231"/>
            <a:ext cx="21727" cy="1513446"/>
          </a:xfrm>
          <a:prstGeom prst="bentConnector3">
            <a:avLst>
              <a:gd name="adj1" fmla="val 3919957"/>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14007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Call by reference: swap function</a:t>
            </a:r>
            <a:endParaRPr lang="en-US" dirty="0"/>
          </a:p>
        </p:txBody>
      </p:sp>
      <p:sp>
        <p:nvSpPr>
          <p:cNvPr id="3" name="Rectangle 2">
            <a:extLst>
              <a:ext uri="{FF2B5EF4-FFF2-40B4-BE49-F238E27FC236}">
                <a16:creationId xmlns="" xmlns:a16="http://schemas.microsoft.com/office/drawing/2014/main" id="{08BCED25-4781-B34A-ADC9-0B5F085CAF98}"/>
              </a:ext>
            </a:extLst>
          </p:cNvPr>
          <p:cNvSpPr/>
          <p:nvPr/>
        </p:nvSpPr>
        <p:spPr>
          <a:xfrm>
            <a:off x="820697" y="2040861"/>
            <a:ext cx="4167857" cy="2121350"/>
          </a:xfrm>
          <a:prstGeom prst="rect">
            <a:avLst/>
          </a:prstGeom>
        </p:spPr>
        <p:txBody>
          <a:bodyPr wrap="square">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swap</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*a, </a:t>
            </a:r>
            <a:r>
              <a:rPr lang="en-SG" dirty="0">
                <a:solidFill>
                  <a:srgbClr val="3E61A2"/>
                </a:solidFill>
                <a:latin typeface="Monaco" pitchFamily="2" charset="77"/>
              </a:rPr>
              <a:t>long</a:t>
            </a:r>
            <a:r>
              <a:rPr lang="en-SG" dirty="0">
                <a:latin typeface="Monaco" pitchFamily="2" charset="77"/>
              </a:rPr>
              <a:t> *b)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temp = *a; </a:t>
            </a:r>
          </a:p>
          <a:p>
            <a:pPr>
              <a:lnSpc>
                <a:spcPct val="150000"/>
              </a:lnSpc>
            </a:pPr>
            <a:r>
              <a:rPr lang="en-SG" dirty="0">
                <a:latin typeface="Monaco" pitchFamily="2" charset="77"/>
              </a:rPr>
              <a:t>  *a = *b; </a:t>
            </a:r>
          </a:p>
          <a:p>
            <a:pPr>
              <a:lnSpc>
                <a:spcPct val="150000"/>
              </a:lnSpc>
            </a:pPr>
            <a:r>
              <a:rPr lang="en-SG" dirty="0">
                <a:latin typeface="Monaco" pitchFamily="2" charset="77"/>
              </a:rPr>
              <a:t>  *b = temp; </a:t>
            </a:r>
          </a:p>
          <a:p>
            <a:pPr>
              <a:lnSpc>
                <a:spcPct val="150000"/>
              </a:lnSpc>
            </a:pPr>
            <a:r>
              <a:rPr lang="en-SG" dirty="0">
                <a:latin typeface="Monaco" pitchFamily="2" charset="77"/>
              </a:rPr>
              <a:t>}</a:t>
            </a:r>
            <a:endParaRPr lang="en-US" dirty="0">
              <a:latin typeface="Monaco" pitchFamily="2" charset="77"/>
              <a:ea typeface="Menlo" panose="020B0609030804020204" pitchFamily="49" charset="0"/>
              <a:cs typeface="Menlo" panose="020B0609030804020204" pitchFamily="49" charset="0"/>
            </a:endParaRPr>
          </a:p>
        </p:txBody>
      </p:sp>
      <p:sp>
        <p:nvSpPr>
          <p:cNvPr id="4" name="Rectangle 3">
            <a:extLst>
              <a:ext uri="{FF2B5EF4-FFF2-40B4-BE49-F238E27FC236}">
                <a16:creationId xmlns="" xmlns:a16="http://schemas.microsoft.com/office/drawing/2014/main" id="{D7D68EA6-A6CA-A641-84A4-F17517F843F6}"/>
              </a:ext>
            </a:extLst>
          </p:cNvPr>
          <p:cNvSpPr/>
          <p:nvPr/>
        </p:nvSpPr>
        <p:spPr>
          <a:xfrm>
            <a:off x="825062" y="4324763"/>
            <a:ext cx="4167857" cy="2169825"/>
          </a:xfrm>
          <a:prstGeom prst="rect">
            <a:avLst/>
          </a:prstGeom>
        </p:spPr>
        <p:txBody>
          <a:bodyPr wrap="square">
            <a:spAutoFit/>
          </a:bodyPr>
          <a:lstStyle/>
          <a:p>
            <a:pPr>
              <a:lnSpc>
                <a:spcPct val="150000"/>
              </a:lnSpc>
            </a:pPr>
            <a:r>
              <a:rPr lang="en-SG" dirty="0" err="1" smtClean="0">
                <a:solidFill>
                  <a:srgbClr val="3E61A2"/>
                </a:solidFill>
                <a:latin typeface="Monaco" pitchFamily="2" charset="77"/>
              </a:rPr>
              <a:t>int</a:t>
            </a:r>
            <a:r>
              <a:rPr lang="en-SG" dirty="0" smtClean="0">
                <a:latin typeface="Monaco" pitchFamily="2" charset="77"/>
              </a:rPr>
              <a:t> </a:t>
            </a:r>
            <a:r>
              <a:rPr lang="en-SG" dirty="0" smtClean="0">
                <a:solidFill>
                  <a:srgbClr val="C2185B"/>
                </a:solidFill>
                <a:latin typeface="Monaco" pitchFamily="2" charset="77"/>
              </a:rPr>
              <a:t>main</a:t>
            </a:r>
            <a:r>
              <a:rPr lang="en-SG" dirty="0" smtClean="0">
                <a:latin typeface="Monaco" pitchFamily="2" charset="77"/>
              </a:rPr>
              <a:t>() {</a:t>
            </a:r>
            <a:endParaRPr lang="en-SG" dirty="0">
              <a:solidFill>
                <a:srgbClr val="3E61A2"/>
              </a:solidFill>
              <a:latin typeface="Monaco" pitchFamily="2" charset="77"/>
            </a:endParaRP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a = </a:t>
            </a:r>
            <a:r>
              <a:rPr lang="en-SG" dirty="0">
                <a:solidFill>
                  <a:srgbClr val="E74C3C"/>
                </a:solidFill>
                <a:latin typeface="Monaco" pitchFamily="2" charset="77"/>
              </a:rPr>
              <a:t>10</a:t>
            </a:r>
            <a:r>
              <a:rPr lang="en-SG" dirty="0">
                <a:latin typeface="Monaco" pitchFamily="2" charset="77"/>
              </a:rPr>
              <a:t>; </a:t>
            </a: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b = -</a:t>
            </a:r>
            <a:r>
              <a:rPr lang="en-SG" dirty="0">
                <a:solidFill>
                  <a:srgbClr val="E74C3C"/>
                </a:solidFill>
                <a:latin typeface="Monaco" pitchFamily="2" charset="77"/>
              </a:rPr>
              <a:t>4</a:t>
            </a:r>
            <a:r>
              <a:rPr lang="en-SG" dirty="0">
                <a:latin typeface="Monaco" pitchFamily="2" charset="77"/>
              </a:rPr>
              <a:t>; </a:t>
            </a:r>
          </a:p>
          <a:p>
            <a:pPr>
              <a:lnSpc>
                <a:spcPct val="150000"/>
              </a:lnSpc>
            </a:pPr>
            <a:r>
              <a:rPr lang="en-SG" dirty="0" smtClean="0">
                <a:latin typeface="Monaco" pitchFamily="2" charset="77"/>
              </a:rPr>
              <a:t>  swap</a:t>
            </a:r>
            <a:r>
              <a:rPr lang="en-SG" dirty="0">
                <a:latin typeface="Monaco" pitchFamily="2" charset="77"/>
              </a:rPr>
              <a:t>(&amp;a, &amp;b</a:t>
            </a:r>
            <a:r>
              <a:rPr lang="en-SG" dirty="0" smtClean="0">
                <a:latin typeface="Monaco" pitchFamily="2" charset="77"/>
              </a:rPr>
              <a:t>);</a:t>
            </a:r>
          </a:p>
          <a:p>
            <a:pPr>
              <a:lnSpc>
                <a:spcPct val="150000"/>
              </a:lnSpc>
            </a:pPr>
            <a:r>
              <a:rPr lang="en-SG" dirty="0">
                <a:latin typeface="Monaco" pitchFamily="2" charset="77"/>
                <a:ea typeface="Menlo" panose="020B0609030804020204" pitchFamily="49" charset="0"/>
                <a:cs typeface="Menlo" panose="020B0609030804020204" pitchFamily="49" charset="0"/>
              </a:rPr>
              <a:t>}</a:t>
            </a:r>
            <a:endParaRPr lang="en-US" dirty="0">
              <a:latin typeface="Monaco" pitchFamily="2" charset="77"/>
              <a:ea typeface="Menlo" panose="020B0609030804020204" pitchFamily="49" charset="0"/>
              <a:cs typeface="Menlo" panose="020B0609030804020204" pitchFamily="49" charset="0"/>
            </a:endParaRPr>
          </a:p>
        </p:txBody>
      </p:sp>
      <p:sp>
        <p:nvSpPr>
          <p:cNvPr id="5" name="Rectangle 4">
            <a:extLst>
              <a:ext uri="{FF2B5EF4-FFF2-40B4-BE49-F238E27FC236}">
                <a16:creationId xmlns="" xmlns:a16="http://schemas.microsoft.com/office/drawing/2014/main" id="{F2B660CE-8169-424F-9477-951671F5DCB8}"/>
              </a:ext>
            </a:extLst>
          </p:cNvPr>
          <p:cNvSpPr/>
          <p:nvPr/>
        </p:nvSpPr>
        <p:spPr>
          <a:xfrm>
            <a:off x="5196557" y="2670054"/>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 xmlns:a16="http://schemas.microsoft.com/office/drawing/2014/main" id="{4D2532F3-A209-424A-93D5-61FAA853C04E}"/>
              </a:ext>
            </a:extLst>
          </p:cNvPr>
          <p:cNvSpPr txBox="1"/>
          <p:nvPr/>
        </p:nvSpPr>
        <p:spPr>
          <a:xfrm>
            <a:off x="4097331" y="50199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7" name="Rectangle 6">
            <a:extLst>
              <a:ext uri="{FF2B5EF4-FFF2-40B4-BE49-F238E27FC236}">
                <a16:creationId xmlns="" xmlns:a16="http://schemas.microsoft.com/office/drawing/2014/main" id="{48F4F691-2108-D74D-BF15-40BB10E2B335}"/>
              </a:ext>
            </a:extLst>
          </p:cNvPr>
          <p:cNvSpPr/>
          <p:nvPr/>
        </p:nvSpPr>
        <p:spPr>
          <a:xfrm>
            <a:off x="5196557" y="5019953"/>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 xmlns:a16="http://schemas.microsoft.com/office/drawing/2014/main" id="{37A6411F-1271-4D4E-9089-DE4DCE52D6C7}"/>
              </a:ext>
            </a:extLst>
          </p:cNvPr>
          <p:cNvSpPr txBox="1"/>
          <p:nvPr/>
        </p:nvSpPr>
        <p:spPr>
          <a:xfrm>
            <a:off x="3993730" y="2932521"/>
            <a:ext cx="994824"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9" name="Rectangle 8">
            <a:extLst>
              <a:ext uri="{FF2B5EF4-FFF2-40B4-BE49-F238E27FC236}">
                <a16:creationId xmlns="" xmlns:a16="http://schemas.microsoft.com/office/drawing/2014/main" id="{12753506-8C90-6F4E-A72C-FA1E6649171D}"/>
              </a:ext>
            </a:extLst>
          </p:cNvPr>
          <p:cNvSpPr/>
          <p:nvPr/>
        </p:nvSpPr>
        <p:spPr>
          <a:xfrm>
            <a:off x="6259815" y="5142032"/>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10" name="TextBox 9">
            <a:extLst>
              <a:ext uri="{FF2B5EF4-FFF2-40B4-BE49-F238E27FC236}">
                <a16:creationId xmlns="" xmlns:a16="http://schemas.microsoft.com/office/drawing/2014/main" id="{E0986C8B-61E0-C342-91F1-5C41A6462A5D}"/>
              </a:ext>
            </a:extLst>
          </p:cNvPr>
          <p:cNvSpPr txBox="1"/>
          <p:nvPr/>
        </p:nvSpPr>
        <p:spPr>
          <a:xfrm>
            <a:off x="5567972" y="5261158"/>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1" name="TextBox 10">
            <a:extLst>
              <a:ext uri="{FF2B5EF4-FFF2-40B4-BE49-F238E27FC236}">
                <a16:creationId xmlns="" xmlns:a16="http://schemas.microsoft.com/office/drawing/2014/main" id="{16C7D9B0-9E7C-5849-8F0C-B8E50FCD8448}"/>
              </a:ext>
            </a:extLst>
          </p:cNvPr>
          <p:cNvSpPr txBox="1"/>
          <p:nvPr/>
        </p:nvSpPr>
        <p:spPr>
          <a:xfrm>
            <a:off x="5567972" y="5809911"/>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2" name="Rectangle 11">
            <a:extLst>
              <a:ext uri="{FF2B5EF4-FFF2-40B4-BE49-F238E27FC236}">
                <a16:creationId xmlns="" xmlns:a16="http://schemas.microsoft.com/office/drawing/2014/main" id="{C22F0EC8-ACE7-9045-A8C3-33A81F1959A2}"/>
              </a:ext>
            </a:extLst>
          </p:cNvPr>
          <p:cNvSpPr/>
          <p:nvPr/>
        </p:nvSpPr>
        <p:spPr>
          <a:xfrm>
            <a:off x="6259816" y="5773100"/>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a:t>
            </a:r>
          </a:p>
        </p:txBody>
      </p:sp>
      <p:sp>
        <p:nvSpPr>
          <p:cNvPr id="13" name="Rectangle 12">
            <a:extLst>
              <a:ext uri="{FF2B5EF4-FFF2-40B4-BE49-F238E27FC236}">
                <a16:creationId xmlns="" xmlns:a16="http://schemas.microsoft.com/office/drawing/2014/main" id="{DF2BD902-E486-A24C-81D2-28EE73DA18E5}"/>
              </a:ext>
            </a:extLst>
          </p:cNvPr>
          <p:cNvSpPr/>
          <p:nvPr/>
        </p:nvSpPr>
        <p:spPr>
          <a:xfrm>
            <a:off x="6238088" y="36285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4" name="TextBox 13">
            <a:extLst>
              <a:ext uri="{FF2B5EF4-FFF2-40B4-BE49-F238E27FC236}">
                <a16:creationId xmlns="" xmlns:a16="http://schemas.microsoft.com/office/drawing/2014/main" id="{C9441D28-9A39-D546-BF69-4FFB76F9BAA8}"/>
              </a:ext>
            </a:extLst>
          </p:cNvPr>
          <p:cNvSpPr txBox="1"/>
          <p:nvPr/>
        </p:nvSpPr>
        <p:spPr>
          <a:xfrm>
            <a:off x="5546245" y="3747712"/>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5" name="TextBox 14">
            <a:extLst>
              <a:ext uri="{FF2B5EF4-FFF2-40B4-BE49-F238E27FC236}">
                <a16:creationId xmlns="" xmlns:a16="http://schemas.microsoft.com/office/drawing/2014/main" id="{93E581A0-1E8A-8647-86A1-D43CB408E5FF}"/>
              </a:ext>
            </a:extLst>
          </p:cNvPr>
          <p:cNvSpPr txBox="1"/>
          <p:nvPr/>
        </p:nvSpPr>
        <p:spPr>
          <a:xfrm>
            <a:off x="5546245" y="4296465"/>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6" name="Rectangle 15">
            <a:extLst>
              <a:ext uri="{FF2B5EF4-FFF2-40B4-BE49-F238E27FC236}">
                <a16:creationId xmlns="" xmlns:a16="http://schemas.microsoft.com/office/drawing/2014/main" id="{C7A0BB6F-F771-C243-8C03-53F478029A1A}"/>
              </a:ext>
            </a:extLst>
          </p:cNvPr>
          <p:cNvSpPr/>
          <p:nvPr/>
        </p:nvSpPr>
        <p:spPr>
          <a:xfrm>
            <a:off x="6238089" y="4259654"/>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7" name="Rectangle 16">
            <a:extLst>
              <a:ext uri="{FF2B5EF4-FFF2-40B4-BE49-F238E27FC236}">
                <a16:creationId xmlns="" xmlns:a16="http://schemas.microsoft.com/office/drawing/2014/main" id="{41126973-C875-7C40-B2B3-8AE44DE716DB}"/>
              </a:ext>
            </a:extLst>
          </p:cNvPr>
          <p:cNvSpPr/>
          <p:nvPr/>
        </p:nvSpPr>
        <p:spPr>
          <a:xfrm>
            <a:off x="6238087" y="299751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10</a:t>
            </a:r>
            <a:endParaRPr lang="en-US" sz="3200" dirty="0">
              <a:solidFill>
                <a:schemeClr val="tx1"/>
              </a:solidFill>
              <a:latin typeface="Chalkduster" panose="03050602040202020205" pitchFamily="66" charset="77"/>
            </a:endParaRPr>
          </a:p>
        </p:txBody>
      </p:sp>
      <p:sp>
        <p:nvSpPr>
          <p:cNvPr id="18" name="TextBox 17">
            <a:extLst>
              <a:ext uri="{FF2B5EF4-FFF2-40B4-BE49-F238E27FC236}">
                <a16:creationId xmlns="" xmlns:a16="http://schemas.microsoft.com/office/drawing/2014/main" id="{656AB83E-FDB2-E04D-BB62-DF60108CC30A}"/>
              </a:ext>
            </a:extLst>
          </p:cNvPr>
          <p:cNvSpPr txBox="1"/>
          <p:nvPr/>
        </p:nvSpPr>
        <p:spPr>
          <a:xfrm>
            <a:off x="5258528" y="3011671"/>
            <a:ext cx="1015150"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 xmlns:a16="http://schemas.microsoft.com/office/drawing/2014/main" id="{9CC56241-9CA8-6143-AD8F-4883D96AC57F}"/>
              </a:ext>
            </a:extLst>
          </p:cNvPr>
          <p:cNvCxnSpPr>
            <a:cxnSpLocks/>
            <a:stCxn id="16" idx="3"/>
            <a:endCxn id="12" idx="3"/>
          </p:cNvCxnSpPr>
          <p:nvPr/>
        </p:nvCxnSpPr>
        <p:spPr>
          <a:xfrm>
            <a:off x="7760454" y="4527299"/>
            <a:ext cx="21727" cy="1513446"/>
          </a:xfrm>
          <a:prstGeom prst="bentConnector3">
            <a:avLst>
              <a:gd name="adj1" fmla="val 183462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 xmlns:a16="http://schemas.microsoft.com/office/drawing/2014/main" id="{E844CCAD-56BA-DA43-B5C2-CC24BAF1A632}"/>
              </a:ext>
            </a:extLst>
          </p:cNvPr>
          <p:cNvCxnSpPr>
            <a:cxnSpLocks/>
            <a:stCxn id="13" idx="3"/>
            <a:endCxn id="9" idx="3"/>
          </p:cNvCxnSpPr>
          <p:nvPr/>
        </p:nvCxnSpPr>
        <p:spPr>
          <a:xfrm>
            <a:off x="7738727" y="3896231"/>
            <a:ext cx="21727" cy="1513446"/>
          </a:xfrm>
          <a:prstGeom prst="bentConnector3">
            <a:avLst>
              <a:gd name="adj1" fmla="val 3919957"/>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358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Call by reference: swap function</a:t>
            </a:r>
            <a:endParaRPr lang="en-US" dirty="0"/>
          </a:p>
        </p:txBody>
      </p:sp>
      <p:sp>
        <p:nvSpPr>
          <p:cNvPr id="3" name="Rectangle 2">
            <a:extLst>
              <a:ext uri="{FF2B5EF4-FFF2-40B4-BE49-F238E27FC236}">
                <a16:creationId xmlns="" xmlns:a16="http://schemas.microsoft.com/office/drawing/2014/main" id="{08BCED25-4781-B34A-ADC9-0B5F085CAF98}"/>
              </a:ext>
            </a:extLst>
          </p:cNvPr>
          <p:cNvSpPr/>
          <p:nvPr/>
        </p:nvSpPr>
        <p:spPr>
          <a:xfrm>
            <a:off x="820697" y="2040861"/>
            <a:ext cx="4167857" cy="2121350"/>
          </a:xfrm>
          <a:prstGeom prst="rect">
            <a:avLst/>
          </a:prstGeom>
        </p:spPr>
        <p:txBody>
          <a:bodyPr wrap="square">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swap</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*a, </a:t>
            </a:r>
            <a:r>
              <a:rPr lang="en-SG" dirty="0">
                <a:solidFill>
                  <a:srgbClr val="3E61A2"/>
                </a:solidFill>
                <a:latin typeface="Monaco" pitchFamily="2" charset="77"/>
              </a:rPr>
              <a:t>long</a:t>
            </a:r>
            <a:r>
              <a:rPr lang="en-SG" dirty="0">
                <a:latin typeface="Monaco" pitchFamily="2" charset="77"/>
              </a:rPr>
              <a:t> *b)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temp = *a; </a:t>
            </a:r>
          </a:p>
          <a:p>
            <a:pPr>
              <a:lnSpc>
                <a:spcPct val="150000"/>
              </a:lnSpc>
            </a:pPr>
            <a:r>
              <a:rPr lang="en-SG" dirty="0">
                <a:latin typeface="Monaco" pitchFamily="2" charset="77"/>
              </a:rPr>
              <a:t>  *a = *b; </a:t>
            </a:r>
          </a:p>
          <a:p>
            <a:pPr>
              <a:lnSpc>
                <a:spcPct val="150000"/>
              </a:lnSpc>
            </a:pPr>
            <a:r>
              <a:rPr lang="en-SG" dirty="0">
                <a:latin typeface="Monaco" pitchFamily="2" charset="77"/>
              </a:rPr>
              <a:t>  *b = temp; </a:t>
            </a:r>
          </a:p>
          <a:p>
            <a:pPr>
              <a:lnSpc>
                <a:spcPct val="150000"/>
              </a:lnSpc>
            </a:pPr>
            <a:r>
              <a:rPr lang="en-SG" dirty="0">
                <a:latin typeface="Monaco" pitchFamily="2" charset="77"/>
              </a:rPr>
              <a:t>}</a:t>
            </a:r>
            <a:endParaRPr lang="en-US" dirty="0">
              <a:latin typeface="Monaco" pitchFamily="2" charset="77"/>
              <a:ea typeface="Menlo" panose="020B0609030804020204" pitchFamily="49" charset="0"/>
              <a:cs typeface="Menlo" panose="020B0609030804020204" pitchFamily="49" charset="0"/>
            </a:endParaRPr>
          </a:p>
        </p:txBody>
      </p:sp>
      <p:sp>
        <p:nvSpPr>
          <p:cNvPr id="4" name="Rectangle 3">
            <a:extLst>
              <a:ext uri="{FF2B5EF4-FFF2-40B4-BE49-F238E27FC236}">
                <a16:creationId xmlns="" xmlns:a16="http://schemas.microsoft.com/office/drawing/2014/main" id="{D7D68EA6-A6CA-A641-84A4-F17517F843F6}"/>
              </a:ext>
            </a:extLst>
          </p:cNvPr>
          <p:cNvSpPr/>
          <p:nvPr/>
        </p:nvSpPr>
        <p:spPr>
          <a:xfrm>
            <a:off x="825062" y="4324763"/>
            <a:ext cx="4167857" cy="2169825"/>
          </a:xfrm>
          <a:prstGeom prst="rect">
            <a:avLst/>
          </a:prstGeom>
        </p:spPr>
        <p:txBody>
          <a:bodyPr wrap="square">
            <a:spAutoFit/>
          </a:bodyPr>
          <a:lstStyle/>
          <a:p>
            <a:pPr>
              <a:lnSpc>
                <a:spcPct val="150000"/>
              </a:lnSpc>
            </a:pPr>
            <a:r>
              <a:rPr lang="en-SG" dirty="0" err="1" smtClean="0">
                <a:solidFill>
                  <a:srgbClr val="3E61A2"/>
                </a:solidFill>
                <a:latin typeface="Monaco" pitchFamily="2" charset="77"/>
              </a:rPr>
              <a:t>int</a:t>
            </a:r>
            <a:r>
              <a:rPr lang="en-SG" dirty="0" smtClean="0">
                <a:latin typeface="Monaco" pitchFamily="2" charset="77"/>
              </a:rPr>
              <a:t> </a:t>
            </a:r>
            <a:r>
              <a:rPr lang="en-SG" dirty="0" smtClean="0">
                <a:solidFill>
                  <a:srgbClr val="C2185B"/>
                </a:solidFill>
                <a:latin typeface="Monaco" pitchFamily="2" charset="77"/>
              </a:rPr>
              <a:t>main</a:t>
            </a:r>
            <a:r>
              <a:rPr lang="en-SG" dirty="0" smtClean="0">
                <a:latin typeface="Monaco" pitchFamily="2" charset="77"/>
              </a:rPr>
              <a:t>() {</a:t>
            </a:r>
            <a:endParaRPr lang="en-SG" dirty="0">
              <a:solidFill>
                <a:srgbClr val="3E61A2"/>
              </a:solidFill>
              <a:latin typeface="Monaco" pitchFamily="2" charset="77"/>
            </a:endParaRP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a = </a:t>
            </a:r>
            <a:r>
              <a:rPr lang="en-SG" dirty="0">
                <a:solidFill>
                  <a:srgbClr val="E74C3C"/>
                </a:solidFill>
                <a:latin typeface="Monaco" pitchFamily="2" charset="77"/>
              </a:rPr>
              <a:t>10</a:t>
            </a:r>
            <a:r>
              <a:rPr lang="en-SG" dirty="0">
                <a:latin typeface="Monaco" pitchFamily="2" charset="77"/>
              </a:rPr>
              <a:t>; </a:t>
            </a: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b = -</a:t>
            </a:r>
            <a:r>
              <a:rPr lang="en-SG" dirty="0">
                <a:solidFill>
                  <a:srgbClr val="E74C3C"/>
                </a:solidFill>
                <a:latin typeface="Monaco" pitchFamily="2" charset="77"/>
              </a:rPr>
              <a:t>4</a:t>
            </a:r>
            <a:r>
              <a:rPr lang="en-SG" dirty="0">
                <a:latin typeface="Monaco" pitchFamily="2" charset="77"/>
              </a:rPr>
              <a:t>; </a:t>
            </a:r>
          </a:p>
          <a:p>
            <a:pPr>
              <a:lnSpc>
                <a:spcPct val="150000"/>
              </a:lnSpc>
            </a:pPr>
            <a:r>
              <a:rPr lang="en-SG" dirty="0" smtClean="0">
                <a:latin typeface="Monaco" pitchFamily="2" charset="77"/>
              </a:rPr>
              <a:t>  swap</a:t>
            </a:r>
            <a:r>
              <a:rPr lang="en-SG" dirty="0">
                <a:latin typeface="Monaco" pitchFamily="2" charset="77"/>
              </a:rPr>
              <a:t>(&amp;a, &amp;b</a:t>
            </a:r>
            <a:r>
              <a:rPr lang="en-SG" dirty="0" smtClean="0">
                <a:latin typeface="Monaco" pitchFamily="2" charset="77"/>
              </a:rPr>
              <a:t>);</a:t>
            </a:r>
          </a:p>
          <a:p>
            <a:pPr>
              <a:lnSpc>
                <a:spcPct val="150000"/>
              </a:lnSpc>
            </a:pPr>
            <a:r>
              <a:rPr lang="en-SG" dirty="0">
                <a:latin typeface="Monaco" pitchFamily="2" charset="77"/>
                <a:ea typeface="Menlo" panose="020B0609030804020204" pitchFamily="49" charset="0"/>
                <a:cs typeface="Menlo" panose="020B0609030804020204" pitchFamily="49" charset="0"/>
              </a:rPr>
              <a:t>}</a:t>
            </a:r>
            <a:endParaRPr lang="en-US" dirty="0">
              <a:latin typeface="Monaco" pitchFamily="2" charset="77"/>
              <a:ea typeface="Menlo" panose="020B0609030804020204" pitchFamily="49" charset="0"/>
              <a:cs typeface="Menlo" panose="020B0609030804020204" pitchFamily="49" charset="0"/>
            </a:endParaRPr>
          </a:p>
        </p:txBody>
      </p:sp>
      <p:sp>
        <p:nvSpPr>
          <p:cNvPr id="5" name="Rectangle 4">
            <a:extLst>
              <a:ext uri="{FF2B5EF4-FFF2-40B4-BE49-F238E27FC236}">
                <a16:creationId xmlns="" xmlns:a16="http://schemas.microsoft.com/office/drawing/2014/main" id="{F2B660CE-8169-424F-9477-951671F5DCB8}"/>
              </a:ext>
            </a:extLst>
          </p:cNvPr>
          <p:cNvSpPr/>
          <p:nvPr/>
        </p:nvSpPr>
        <p:spPr>
          <a:xfrm>
            <a:off x="5196557" y="2670054"/>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 xmlns:a16="http://schemas.microsoft.com/office/drawing/2014/main" id="{4D2532F3-A209-424A-93D5-61FAA853C04E}"/>
              </a:ext>
            </a:extLst>
          </p:cNvPr>
          <p:cNvSpPr txBox="1"/>
          <p:nvPr/>
        </p:nvSpPr>
        <p:spPr>
          <a:xfrm>
            <a:off x="4097331" y="50199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7" name="Rectangle 6">
            <a:extLst>
              <a:ext uri="{FF2B5EF4-FFF2-40B4-BE49-F238E27FC236}">
                <a16:creationId xmlns="" xmlns:a16="http://schemas.microsoft.com/office/drawing/2014/main" id="{48F4F691-2108-D74D-BF15-40BB10E2B335}"/>
              </a:ext>
            </a:extLst>
          </p:cNvPr>
          <p:cNvSpPr/>
          <p:nvPr/>
        </p:nvSpPr>
        <p:spPr>
          <a:xfrm>
            <a:off x="5196557" y="5019953"/>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 xmlns:a16="http://schemas.microsoft.com/office/drawing/2014/main" id="{37A6411F-1271-4D4E-9089-DE4DCE52D6C7}"/>
              </a:ext>
            </a:extLst>
          </p:cNvPr>
          <p:cNvSpPr txBox="1"/>
          <p:nvPr/>
        </p:nvSpPr>
        <p:spPr>
          <a:xfrm>
            <a:off x="3993730" y="2932521"/>
            <a:ext cx="994824"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9" name="Rectangle 8">
            <a:extLst>
              <a:ext uri="{FF2B5EF4-FFF2-40B4-BE49-F238E27FC236}">
                <a16:creationId xmlns="" xmlns:a16="http://schemas.microsoft.com/office/drawing/2014/main" id="{12753506-8C90-6F4E-A72C-FA1E6649171D}"/>
              </a:ext>
            </a:extLst>
          </p:cNvPr>
          <p:cNvSpPr/>
          <p:nvPr/>
        </p:nvSpPr>
        <p:spPr>
          <a:xfrm>
            <a:off x="6259815" y="5142032"/>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-4</a:t>
            </a:r>
          </a:p>
        </p:txBody>
      </p:sp>
      <p:sp>
        <p:nvSpPr>
          <p:cNvPr id="10" name="TextBox 9">
            <a:extLst>
              <a:ext uri="{FF2B5EF4-FFF2-40B4-BE49-F238E27FC236}">
                <a16:creationId xmlns="" xmlns:a16="http://schemas.microsoft.com/office/drawing/2014/main" id="{E0986C8B-61E0-C342-91F1-5C41A6462A5D}"/>
              </a:ext>
            </a:extLst>
          </p:cNvPr>
          <p:cNvSpPr txBox="1"/>
          <p:nvPr/>
        </p:nvSpPr>
        <p:spPr>
          <a:xfrm>
            <a:off x="5567972" y="5261158"/>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1" name="TextBox 10">
            <a:extLst>
              <a:ext uri="{FF2B5EF4-FFF2-40B4-BE49-F238E27FC236}">
                <a16:creationId xmlns="" xmlns:a16="http://schemas.microsoft.com/office/drawing/2014/main" id="{16C7D9B0-9E7C-5849-8F0C-B8E50FCD8448}"/>
              </a:ext>
            </a:extLst>
          </p:cNvPr>
          <p:cNvSpPr txBox="1"/>
          <p:nvPr/>
        </p:nvSpPr>
        <p:spPr>
          <a:xfrm>
            <a:off x="5567972" y="5809911"/>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2" name="Rectangle 11">
            <a:extLst>
              <a:ext uri="{FF2B5EF4-FFF2-40B4-BE49-F238E27FC236}">
                <a16:creationId xmlns="" xmlns:a16="http://schemas.microsoft.com/office/drawing/2014/main" id="{C22F0EC8-ACE7-9045-A8C3-33A81F1959A2}"/>
              </a:ext>
            </a:extLst>
          </p:cNvPr>
          <p:cNvSpPr/>
          <p:nvPr/>
        </p:nvSpPr>
        <p:spPr>
          <a:xfrm>
            <a:off x="6259816" y="5773100"/>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-4</a:t>
            </a:r>
            <a:endParaRPr lang="en-US" sz="3200" dirty="0">
              <a:solidFill>
                <a:schemeClr val="tx1"/>
              </a:solidFill>
              <a:latin typeface="Chalkduster" panose="03050602040202020205" pitchFamily="66" charset="77"/>
            </a:endParaRPr>
          </a:p>
        </p:txBody>
      </p:sp>
      <p:sp>
        <p:nvSpPr>
          <p:cNvPr id="13" name="Rectangle 12">
            <a:extLst>
              <a:ext uri="{FF2B5EF4-FFF2-40B4-BE49-F238E27FC236}">
                <a16:creationId xmlns="" xmlns:a16="http://schemas.microsoft.com/office/drawing/2014/main" id="{DF2BD902-E486-A24C-81D2-28EE73DA18E5}"/>
              </a:ext>
            </a:extLst>
          </p:cNvPr>
          <p:cNvSpPr/>
          <p:nvPr/>
        </p:nvSpPr>
        <p:spPr>
          <a:xfrm>
            <a:off x="6238088" y="36285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4" name="TextBox 13">
            <a:extLst>
              <a:ext uri="{FF2B5EF4-FFF2-40B4-BE49-F238E27FC236}">
                <a16:creationId xmlns="" xmlns:a16="http://schemas.microsoft.com/office/drawing/2014/main" id="{C9441D28-9A39-D546-BF69-4FFB76F9BAA8}"/>
              </a:ext>
            </a:extLst>
          </p:cNvPr>
          <p:cNvSpPr txBox="1"/>
          <p:nvPr/>
        </p:nvSpPr>
        <p:spPr>
          <a:xfrm>
            <a:off x="5546245" y="3747712"/>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5" name="TextBox 14">
            <a:extLst>
              <a:ext uri="{FF2B5EF4-FFF2-40B4-BE49-F238E27FC236}">
                <a16:creationId xmlns="" xmlns:a16="http://schemas.microsoft.com/office/drawing/2014/main" id="{93E581A0-1E8A-8647-86A1-D43CB408E5FF}"/>
              </a:ext>
            </a:extLst>
          </p:cNvPr>
          <p:cNvSpPr txBox="1"/>
          <p:nvPr/>
        </p:nvSpPr>
        <p:spPr>
          <a:xfrm>
            <a:off x="5546245" y="4296465"/>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6" name="Rectangle 15">
            <a:extLst>
              <a:ext uri="{FF2B5EF4-FFF2-40B4-BE49-F238E27FC236}">
                <a16:creationId xmlns="" xmlns:a16="http://schemas.microsoft.com/office/drawing/2014/main" id="{C7A0BB6F-F771-C243-8C03-53F478029A1A}"/>
              </a:ext>
            </a:extLst>
          </p:cNvPr>
          <p:cNvSpPr/>
          <p:nvPr/>
        </p:nvSpPr>
        <p:spPr>
          <a:xfrm>
            <a:off x="6238089" y="4259654"/>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7" name="Rectangle 16">
            <a:extLst>
              <a:ext uri="{FF2B5EF4-FFF2-40B4-BE49-F238E27FC236}">
                <a16:creationId xmlns="" xmlns:a16="http://schemas.microsoft.com/office/drawing/2014/main" id="{41126973-C875-7C40-B2B3-8AE44DE716DB}"/>
              </a:ext>
            </a:extLst>
          </p:cNvPr>
          <p:cNvSpPr/>
          <p:nvPr/>
        </p:nvSpPr>
        <p:spPr>
          <a:xfrm>
            <a:off x="6238087" y="299751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10</a:t>
            </a:r>
            <a:endParaRPr lang="en-US" sz="3200" dirty="0">
              <a:solidFill>
                <a:schemeClr val="tx1"/>
              </a:solidFill>
              <a:latin typeface="Chalkduster" panose="03050602040202020205" pitchFamily="66" charset="77"/>
            </a:endParaRPr>
          </a:p>
        </p:txBody>
      </p:sp>
      <p:sp>
        <p:nvSpPr>
          <p:cNvPr id="18" name="TextBox 17">
            <a:extLst>
              <a:ext uri="{FF2B5EF4-FFF2-40B4-BE49-F238E27FC236}">
                <a16:creationId xmlns="" xmlns:a16="http://schemas.microsoft.com/office/drawing/2014/main" id="{656AB83E-FDB2-E04D-BB62-DF60108CC30A}"/>
              </a:ext>
            </a:extLst>
          </p:cNvPr>
          <p:cNvSpPr txBox="1"/>
          <p:nvPr/>
        </p:nvSpPr>
        <p:spPr>
          <a:xfrm>
            <a:off x="5258528" y="3011671"/>
            <a:ext cx="1015150"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 xmlns:a16="http://schemas.microsoft.com/office/drawing/2014/main" id="{9CC56241-9CA8-6143-AD8F-4883D96AC57F}"/>
              </a:ext>
            </a:extLst>
          </p:cNvPr>
          <p:cNvCxnSpPr>
            <a:cxnSpLocks/>
            <a:stCxn id="16" idx="3"/>
            <a:endCxn id="12" idx="3"/>
          </p:cNvCxnSpPr>
          <p:nvPr/>
        </p:nvCxnSpPr>
        <p:spPr>
          <a:xfrm>
            <a:off x="7760454" y="4527299"/>
            <a:ext cx="21727" cy="1513446"/>
          </a:xfrm>
          <a:prstGeom prst="bentConnector3">
            <a:avLst>
              <a:gd name="adj1" fmla="val 183462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 xmlns:a16="http://schemas.microsoft.com/office/drawing/2014/main" id="{E844CCAD-56BA-DA43-B5C2-CC24BAF1A632}"/>
              </a:ext>
            </a:extLst>
          </p:cNvPr>
          <p:cNvCxnSpPr>
            <a:cxnSpLocks/>
            <a:stCxn id="13" idx="3"/>
            <a:endCxn id="9" idx="3"/>
          </p:cNvCxnSpPr>
          <p:nvPr/>
        </p:nvCxnSpPr>
        <p:spPr>
          <a:xfrm>
            <a:off x="7738727" y="3896231"/>
            <a:ext cx="21727" cy="1513446"/>
          </a:xfrm>
          <a:prstGeom prst="bentConnector3">
            <a:avLst>
              <a:gd name="adj1" fmla="val 3919957"/>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38876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Call by reference: swap function</a:t>
            </a:r>
            <a:endParaRPr lang="en-US" dirty="0"/>
          </a:p>
        </p:txBody>
      </p:sp>
      <p:sp>
        <p:nvSpPr>
          <p:cNvPr id="3" name="Rectangle 2">
            <a:extLst>
              <a:ext uri="{FF2B5EF4-FFF2-40B4-BE49-F238E27FC236}">
                <a16:creationId xmlns="" xmlns:a16="http://schemas.microsoft.com/office/drawing/2014/main" id="{08BCED25-4781-B34A-ADC9-0B5F085CAF98}"/>
              </a:ext>
            </a:extLst>
          </p:cNvPr>
          <p:cNvSpPr/>
          <p:nvPr/>
        </p:nvSpPr>
        <p:spPr>
          <a:xfrm>
            <a:off x="820697" y="2040861"/>
            <a:ext cx="4167857" cy="2121350"/>
          </a:xfrm>
          <a:prstGeom prst="rect">
            <a:avLst/>
          </a:prstGeom>
        </p:spPr>
        <p:txBody>
          <a:bodyPr wrap="square">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swap</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*a, </a:t>
            </a:r>
            <a:r>
              <a:rPr lang="en-SG" dirty="0">
                <a:solidFill>
                  <a:srgbClr val="3E61A2"/>
                </a:solidFill>
                <a:latin typeface="Monaco" pitchFamily="2" charset="77"/>
              </a:rPr>
              <a:t>long</a:t>
            </a:r>
            <a:r>
              <a:rPr lang="en-SG" dirty="0">
                <a:latin typeface="Monaco" pitchFamily="2" charset="77"/>
              </a:rPr>
              <a:t> *b)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temp = *a; </a:t>
            </a:r>
          </a:p>
          <a:p>
            <a:pPr>
              <a:lnSpc>
                <a:spcPct val="150000"/>
              </a:lnSpc>
            </a:pPr>
            <a:r>
              <a:rPr lang="en-SG" dirty="0">
                <a:latin typeface="Monaco" pitchFamily="2" charset="77"/>
              </a:rPr>
              <a:t>  *a = *b; </a:t>
            </a:r>
          </a:p>
          <a:p>
            <a:pPr>
              <a:lnSpc>
                <a:spcPct val="150000"/>
              </a:lnSpc>
            </a:pPr>
            <a:r>
              <a:rPr lang="en-SG" dirty="0">
                <a:latin typeface="Monaco" pitchFamily="2" charset="77"/>
              </a:rPr>
              <a:t>  *b = temp; </a:t>
            </a:r>
          </a:p>
          <a:p>
            <a:pPr>
              <a:lnSpc>
                <a:spcPct val="150000"/>
              </a:lnSpc>
            </a:pPr>
            <a:r>
              <a:rPr lang="en-SG" dirty="0">
                <a:latin typeface="Monaco" pitchFamily="2" charset="77"/>
              </a:rPr>
              <a:t>}</a:t>
            </a:r>
            <a:endParaRPr lang="en-US" dirty="0">
              <a:latin typeface="Monaco" pitchFamily="2" charset="77"/>
              <a:ea typeface="Menlo" panose="020B0609030804020204" pitchFamily="49" charset="0"/>
              <a:cs typeface="Menlo" panose="020B0609030804020204" pitchFamily="49" charset="0"/>
            </a:endParaRPr>
          </a:p>
        </p:txBody>
      </p:sp>
      <p:sp>
        <p:nvSpPr>
          <p:cNvPr id="4" name="Rectangle 3">
            <a:extLst>
              <a:ext uri="{FF2B5EF4-FFF2-40B4-BE49-F238E27FC236}">
                <a16:creationId xmlns="" xmlns:a16="http://schemas.microsoft.com/office/drawing/2014/main" id="{D7D68EA6-A6CA-A641-84A4-F17517F843F6}"/>
              </a:ext>
            </a:extLst>
          </p:cNvPr>
          <p:cNvSpPr/>
          <p:nvPr/>
        </p:nvSpPr>
        <p:spPr>
          <a:xfrm>
            <a:off x="825062" y="4324763"/>
            <a:ext cx="4167857" cy="2169825"/>
          </a:xfrm>
          <a:prstGeom prst="rect">
            <a:avLst/>
          </a:prstGeom>
        </p:spPr>
        <p:txBody>
          <a:bodyPr wrap="square">
            <a:spAutoFit/>
          </a:bodyPr>
          <a:lstStyle/>
          <a:p>
            <a:pPr>
              <a:lnSpc>
                <a:spcPct val="150000"/>
              </a:lnSpc>
            </a:pPr>
            <a:r>
              <a:rPr lang="en-SG" dirty="0" err="1" smtClean="0">
                <a:solidFill>
                  <a:srgbClr val="3E61A2"/>
                </a:solidFill>
                <a:latin typeface="Monaco" pitchFamily="2" charset="77"/>
              </a:rPr>
              <a:t>int</a:t>
            </a:r>
            <a:r>
              <a:rPr lang="en-SG" dirty="0" smtClean="0">
                <a:latin typeface="Monaco" pitchFamily="2" charset="77"/>
              </a:rPr>
              <a:t> </a:t>
            </a:r>
            <a:r>
              <a:rPr lang="en-SG" dirty="0" smtClean="0">
                <a:solidFill>
                  <a:srgbClr val="C2185B"/>
                </a:solidFill>
                <a:latin typeface="Monaco" pitchFamily="2" charset="77"/>
              </a:rPr>
              <a:t>main</a:t>
            </a:r>
            <a:r>
              <a:rPr lang="en-SG" dirty="0" smtClean="0">
                <a:latin typeface="Monaco" pitchFamily="2" charset="77"/>
              </a:rPr>
              <a:t>() {</a:t>
            </a:r>
            <a:endParaRPr lang="en-SG" dirty="0">
              <a:solidFill>
                <a:srgbClr val="3E61A2"/>
              </a:solidFill>
              <a:latin typeface="Monaco" pitchFamily="2" charset="77"/>
            </a:endParaRP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a = </a:t>
            </a:r>
            <a:r>
              <a:rPr lang="en-SG" dirty="0">
                <a:solidFill>
                  <a:srgbClr val="E74C3C"/>
                </a:solidFill>
                <a:latin typeface="Monaco" pitchFamily="2" charset="77"/>
              </a:rPr>
              <a:t>10</a:t>
            </a:r>
            <a:r>
              <a:rPr lang="en-SG" dirty="0">
                <a:latin typeface="Monaco" pitchFamily="2" charset="77"/>
              </a:rPr>
              <a:t>; </a:t>
            </a: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b = -</a:t>
            </a:r>
            <a:r>
              <a:rPr lang="en-SG" dirty="0">
                <a:solidFill>
                  <a:srgbClr val="E74C3C"/>
                </a:solidFill>
                <a:latin typeface="Monaco" pitchFamily="2" charset="77"/>
              </a:rPr>
              <a:t>4</a:t>
            </a:r>
            <a:r>
              <a:rPr lang="en-SG" dirty="0">
                <a:latin typeface="Monaco" pitchFamily="2" charset="77"/>
              </a:rPr>
              <a:t>; </a:t>
            </a:r>
          </a:p>
          <a:p>
            <a:pPr>
              <a:lnSpc>
                <a:spcPct val="150000"/>
              </a:lnSpc>
            </a:pPr>
            <a:r>
              <a:rPr lang="en-SG" dirty="0" smtClean="0">
                <a:latin typeface="Monaco" pitchFamily="2" charset="77"/>
              </a:rPr>
              <a:t>  swap</a:t>
            </a:r>
            <a:r>
              <a:rPr lang="en-SG" dirty="0">
                <a:latin typeface="Monaco" pitchFamily="2" charset="77"/>
              </a:rPr>
              <a:t>(&amp;a, &amp;b</a:t>
            </a:r>
            <a:r>
              <a:rPr lang="en-SG" dirty="0" smtClean="0">
                <a:latin typeface="Monaco" pitchFamily="2" charset="77"/>
              </a:rPr>
              <a:t>);</a:t>
            </a:r>
          </a:p>
          <a:p>
            <a:pPr>
              <a:lnSpc>
                <a:spcPct val="150000"/>
              </a:lnSpc>
            </a:pPr>
            <a:r>
              <a:rPr lang="en-SG" dirty="0">
                <a:latin typeface="Monaco" pitchFamily="2" charset="77"/>
                <a:ea typeface="Menlo" panose="020B0609030804020204" pitchFamily="49" charset="0"/>
                <a:cs typeface="Menlo" panose="020B0609030804020204" pitchFamily="49" charset="0"/>
              </a:rPr>
              <a:t>}</a:t>
            </a:r>
            <a:endParaRPr lang="en-US" dirty="0">
              <a:latin typeface="Monaco" pitchFamily="2" charset="77"/>
              <a:ea typeface="Menlo" panose="020B0609030804020204" pitchFamily="49" charset="0"/>
              <a:cs typeface="Menlo" panose="020B0609030804020204" pitchFamily="49" charset="0"/>
            </a:endParaRPr>
          </a:p>
        </p:txBody>
      </p:sp>
      <p:sp>
        <p:nvSpPr>
          <p:cNvPr id="5" name="Rectangle 4">
            <a:extLst>
              <a:ext uri="{FF2B5EF4-FFF2-40B4-BE49-F238E27FC236}">
                <a16:creationId xmlns="" xmlns:a16="http://schemas.microsoft.com/office/drawing/2014/main" id="{F2B660CE-8169-424F-9477-951671F5DCB8}"/>
              </a:ext>
            </a:extLst>
          </p:cNvPr>
          <p:cNvSpPr/>
          <p:nvPr/>
        </p:nvSpPr>
        <p:spPr>
          <a:xfrm>
            <a:off x="5196557" y="2670054"/>
            <a:ext cx="2686441" cy="221887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TextBox 5">
            <a:extLst>
              <a:ext uri="{FF2B5EF4-FFF2-40B4-BE49-F238E27FC236}">
                <a16:creationId xmlns="" xmlns:a16="http://schemas.microsoft.com/office/drawing/2014/main" id="{4D2532F3-A209-424A-93D5-61FAA853C04E}"/>
              </a:ext>
            </a:extLst>
          </p:cNvPr>
          <p:cNvSpPr txBox="1"/>
          <p:nvPr/>
        </p:nvSpPr>
        <p:spPr>
          <a:xfrm>
            <a:off x="4097331" y="50199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7" name="Rectangle 6">
            <a:extLst>
              <a:ext uri="{FF2B5EF4-FFF2-40B4-BE49-F238E27FC236}">
                <a16:creationId xmlns="" xmlns:a16="http://schemas.microsoft.com/office/drawing/2014/main" id="{48F4F691-2108-D74D-BF15-40BB10E2B335}"/>
              </a:ext>
            </a:extLst>
          </p:cNvPr>
          <p:cNvSpPr/>
          <p:nvPr/>
        </p:nvSpPr>
        <p:spPr>
          <a:xfrm>
            <a:off x="5196557" y="5019953"/>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TextBox 7">
            <a:extLst>
              <a:ext uri="{FF2B5EF4-FFF2-40B4-BE49-F238E27FC236}">
                <a16:creationId xmlns="" xmlns:a16="http://schemas.microsoft.com/office/drawing/2014/main" id="{37A6411F-1271-4D4E-9089-DE4DCE52D6C7}"/>
              </a:ext>
            </a:extLst>
          </p:cNvPr>
          <p:cNvSpPr txBox="1"/>
          <p:nvPr/>
        </p:nvSpPr>
        <p:spPr>
          <a:xfrm>
            <a:off x="3993730" y="2932521"/>
            <a:ext cx="994824" cy="461665"/>
          </a:xfrm>
          <a:prstGeom prst="rect">
            <a:avLst/>
          </a:prstGeom>
          <a:noFill/>
        </p:spPr>
        <p:txBody>
          <a:bodyPr wrap="none" rtlCol="0">
            <a:spAutoFit/>
          </a:bodyPr>
          <a:lstStyle/>
          <a:p>
            <a:r>
              <a:rPr lang="en-US" sz="2400" dirty="0">
                <a:latin typeface="Chalkduster" panose="03050602040202020205" pitchFamily="66" charset="77"/>
              </a:rPr>
              <a:t>swap</a:t>
            </a:r>
          </a:p>
        </p:txBody>
      </p:sp>
      <p:sp>
        <p:nvSpPr>
          <p:cNvPr id="9" name="Rectangle 8">
            <a:extLst>
              <a:ext uri="{FF2B5EF4-FFF2-40B4-BE49-F238E27FC236}">
                <a16:creationId xmlns="" xmlns:a16="http://schemas.microsoft.com/office/drawing/2014/main" id="{12753506-8C90-6F4E-A72C-FA1E6649171D}"/>
              </a:ext>
            </a:extLst>
          </p:cNvPr>
          <p:cNvSpPr/>
          <p:nvPr/>
        </p:nvSpPr>
        <p:spPr>
          <a:xfrm>
            <a:off x="6259815" y="5142032"/>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10</a:t>
            </a:r>
            <a:endParaRPr lang="en-US" sz="3200" dirty="0">
              <a:solidFill>
                <a:schemeClr val="tx1"/>
              </a:solidFill>
              <a:latin typeface="Chalkduster" panose="03050602040202020205" pitchFamily="66" charset="77"/>
            </a:endParaRPr>
          </a:p>
        </p:txBody>
      </p:sp>
      <p:sp>
        <p:nvSpPr>
          <p:cNvPr id="10" name="TextBox 9">
            <a:extLst>
              <a:ext uri="{FF2B5EF4-FFF2-40B4-BE49-F238E27FC236}">
                <a16:creationId xmlns="" xmlns:a16="http://schemas.microsoft.com/office/drawing/2014/main" id="{E0986C8B-61E0-C342-91F1-5C41A6462A5D}"/>
              </a:ext>
            </a:extLst>
          </p:cNvPr>
          <p:cNvSpPr txBox="1"/>
          <p:nvPr/>
        </p:nvSpPr>
        <p:spPr>
          <a:xfrm>
            <a:off x="5567972" y="5261158"/>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1" name="TextBox 10">
            <a:extLst>
              <a:ext uri="{FF2B5EF4-FFF2-40B4-BE49-F238E27FC236}">
                <a16:creationId xmlns="" xmlns:a16="http://schemas.microsoft.com/office/drawing/2014/main" id="{16C7D9B0-9E7C-5849-8F0C-B8E50FCD8448}"/>
              </a:ext>
            </a:extLst>
          </p:cNvPr>
          <p:cNvSpPr txBox="1"/>
          <p:nvPr/>
        </p:nvSpPr>
        <p:spPr>
          <a:xfrm>
            <a:off x="5567972" y="5809911"/>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2" name="Rectangle 11">
            <a:extLst>
              <a:ext uri="{FF2B5EF4-FFF2-40B4-BE49-F238E27FC236}">
                <a16:creationId xmlns="" xmlns:a16="http://schemas.microsoft.com/office/drawing/2014/main" id="{C22F0EC8-ACE7-9045-A8C3-33A81F1959A2}"/>
              </a:ext>
            </a:extLst>
          </p:cNvPr>
          <p:cNvSpPr/>
          <p:nvPr/>
        </p:nvSpPr>
        <p:spPr>
          <a:xfrm>
            <a:off x="6259816" y="5773100"/>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-4</a:t>
            </a:r>
            <a:endParaRPr lang="en-US" sz="3200" dirty="0">
              <a:solidFill>
                <a:schemeClr val="tx1"/>
              </a:solidFill>
              <a:latin typeface="Chalkduster" panose="03050602040202020205" pitchFamily="66" charset="77"/>
            </a:endParaRPr>
          </a:p>
        </p:txBody>
      </p:sp>
      <p:sp>
        <p:nvSpPr>
          <p:cNvPr id="13" name="Rectangle 12">
            <a:extLst>
              <a:ext uri="{FF2B5EF4-FFF2-40B4-BE49-F238E27FC236}">
                <a16:creationId xmlns="" xmlns:a16="http://schemas.microsoft.com/office/drawing/2014/main" id="{DF2BD902-E486-A24C-81D2-28EE73DA18E5}"/>
              </a:ext>
            </a:extLst>
          </p:cNvPr>
          <p:cNvSpPr/>
          <p:nvPr/>
        </p:nvSpPr>
        <p:spPr>
          <a:xfrm>
            <a:off x="6238088" y="36285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4" name="TextBox 13">
            <a:extLst>
              <a:ext uri="{FF2B5EF4-FFF2-40B4-BE49-F238E27FC236}">
                <a16:creationId xmlns="" xmlns:a16="http://schemas.microsoft.com/office/drawing/2014/main" id="{C9441D28-9A39-D546-BF69-4FFB76F9BAA8}"/>
              </a:ext>
            </a:extLst>
          </p:cNvPr>
          <p:cNvSpPr txBox="1"/>
          <p:nvPr/>
        </p:nvSpPr>
        <p:spPr>
          <a:xfrm>
            <a:off x="5546245" y="3747712"/>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5" name="TextBox 14">
            <a:extLst>
              <a:ext uri="{FF2B5EF4-FFF2-40B4-BE49-F238E27FC236}">
                <a16:creationId xmlns="" xmlns:a16="http://schemas.microsoft.com/office/drawing/2014/main" id="{93E581A0-1E8A-8647-86A1-D43CB408E5FF}"/>
              </a:ext>
            </a:extLst>
          </p:cNvPr>
          <p:cNvSpPr txBox="1"/>
          <p:nvPr/>
        </p:nvSpPr>
        <p:spPr>
          <a:xfrm>
            <a:off x="5546245" y="4296465"/>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6" name="Rectangle 15">
            <a:extLst>
              <a:ext uri="{FF2B5EF4-FFF2-40B4-BE49-F238E27FC236}">
                <a16:creationId xmlns="" xmlns:a16="http://schemas.microsoft.com/office/drawing/2014/main" id="{C7A0BB6F-F771-C243-8C03-53F478029A1A}"/>
              </a:ext>
            </a:extLst>
          </p:cNvPr>
          <p:cNvSpPr/>
          <p:nvPr/>
        </p:nvSpPr>
        <p:spPr>
          <a:xfrm>
            <a:off x="6238089" y="4259654"/>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7" name="Rectangle 16">
            <a:extLst>
              <a:ext uri="{FF2B5EF4-FFF2-40B4-BE49-F238E27FC236}">
                <a16:creationId xmlns="" xmlns:a16="http://schemas.microsoft.com/office/drawing/2014/main" id="{41126973-C875-7C40-B2B3-8AE44DE716DB}"/>
              </a:ext>
            </a:extLst>
          </p:cNvPr>
          <p:cNvSpPr/>
          <p:nvPr/>
        </p:nvSpPr>
        <p:spPr>
          <a:xfrm>
            <a:off x="6238087" y="299751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10</a:t>
            </a:r>
            <a:endParaRPr lang="en-US" sz="3200" dirty="0">
              <a:solidFill>
                <a:schemeClr val="tx1"/>
              </a:solidFill>
              <a:latin typeface="Chalkduster" panose="03050602040202020205" pitchFamily="66" charset="77"/>
            </a:endParaRPr>
          </a:p>
        </p:txBody>
      </p:sp>
      <p:sp>
        <p:nvSpPr>
          <p:cNvPr id="18" name="TextBox 17">
            <a:extLst>
              <a:ext uri="{FF2B5EF4-FFF2-40B4-BE49-F238E27FC236}">
                <a16:creationId xmlns="" xmlns:a16="http://schemas.microsoft.com/office/drawing/2014/main" id="{656AB83E-FDB2-E04D-BB62-DF60108CC30A}"/>
              </a:ext>
            </a:extLst>
          </p:cNvPr>
          <p:cNvSpPr txBox="1"/>
          <p:nvPr/>
        </p:nvSpPr>
        <p:spPr>
          <a:xfrm>
            <a:off x="5258528" y="3011671"/>
            <a:ext cx="1015150" cy="461665"/>
          </a:xfrm>
          <a:prstGeom prst="rect">
            <a:avLst/>
          </a:prstGeom>
          <a:noFill/>
        </p:spPr>
        <p:txBody>
          <a:bodyPr wrap="none" rtlCol="0">
            <a:spAutoFit/>
          </a:bodyPr>
          <a:lstStyle/>
          <a:p>
            <a:r>
              <a:rPr lang="en-US" sz="2400" dirty="0">
                <a:latin typeface="Chalkduster" panose="03050602040202020205" pitchFamily="66" charset="77"/>
              </a:rPr>
              <a:t>temp</a:t>
            </a:r>
          </a:p>
        </p:txBody>
      </p:sp>
      <p:cxnSp>
        <p:nvCxnSpPr>
          <p:cNvPr id="19" name="Elbow Connector 18">
            <a:extLst>
              <a:ext uri="{FF2B5EF4-FFF2-40B4-BE49-F238E27FC236}">
                <a16:creationId xmlns="" xmlns:a16="http://schemas.microsoft.com/office/drawing/2014/main" id="{9CC56241-9CA8-6143-AD8F-4883D96AC57F}"/>
              </a:ext>
            </a:extLst>
          </p:cNvPr>
          <p:cNvCxnSpPr>
            <a:cxnSpLocks/>
            <a:stCxn id="16" idx="3"/>
            <a:endCxn id="12" idx="3"/>
          </p:cNvCxnSpPr>
          <p:nvPr/>
        </p:nvCxnSpPr>
        <p:spPr>
          <a:xfrm>
            <a:off x="7760454" y="4527299"/>
            <a:ext cx="21727" cy="1513446"/>
          </a:xfrm>
          <a:prstGeom prst="bentConnector3">
            <a:avLst>
              <a:gd name="adj1" fmla="val 183462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 xmlns:a16="http://schemas.microsoft.com/office/drawing/2014/main" id="{E844CCAD-56BA-DA43-B5C2-CC24BAF1A632}"/>
              </a:ext>
            </a:extLst>
          </p:cNvPr>
          <p:cNvCxnSpPr>
            <a:cxnSpLocks/>
            <a:stCxn id="13" idx="3"/>
            <a:endCxn id="9" idx="3"/>
          </p:cNvCxnSpPr>
          <p:nvPr/>
        </p:nvCxnSpPr>
        <p:spPr>
          <a:xfrm>
            <a:off x="7738727" y="3896231"/>
            <a:ext cx="21727" cy="1513446"/>
          </a:xfrm>
          <a:prstGeom prst="bentConnector3">
            <a:avLst>
              <a:gd name="adj1" fmla="val 3919957"/>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3031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Call by reference: swap function</a:t>
            </a:r>
            <a:endParaRPr lang="en-US" dirty="0"/>
          </a:p>
        </p:txBody>
      </p:sp>
      <p:sp>
        <p:nvSpPr>
          <p:cNvPr id="3" name="Rectangle 2">
            <a:extLst>
              <a:ext uri="{FF2B5EF4-FFF2-40B4-BE49-F238E27FC236}">
                <a16:creationId xmlns="" xmlns:a16="http://schemas.microsoft.com/office/drawing/2014/main" id="{08BCED25-4781-B34A-ADC9-0B5F085CAF98}"/>
              </a:ext>
            </a:extLst>
          </p:cNvPr>
          <p:cNvSpPr/>
          <p:nvPr/>
        </p:nvSpPr>
        <p:spPr>
          <a:xfrm>
            <a:off x="820697" y="2040861"/>
            <a:ext cx="4167857" cy="2121350"/>
          </a:xfrm>
          <a:prstGeom prst="rect">
            <a:avLst/>
          </a:prstGeom>
        </p:spPr>
        <p:txBody>
          <a:bodyPr wrap="square">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a:solidFill>
                  <a:srgbClr val="C2185B"/>
                </a:solidFill>
                <a:latin typeface="Monaco" pitchFamily="2" charset="77"/>
              </a:rPr>
              <a:t>swap</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*a, </a:t>
            </a:r>
            <a:r>
              <a:rPr lang="en-SG" dirty="0">
                <a:solidFill>
                  <a:srgbClr val="3E61A2"/>
                </a:solidFill>
                <a:latin typeface="Monaco" pitchFamily="2" charset="77"/>
              </a:rPr>
              <a:t>long</a:t>
            </a:r>
            <a:r>
              <a:rPr lang="en-SG" dirty="0">
                <a:latin typeface="Monaco" pitchFamily="2" charset="77"/>
              </a:rPr>
              <a:t> *b) {</a:t>
            </a:r>
          </a:p>
          <a:p>
            <a:pPr>
              <a:lnSpc>
                <a:spcPct val="150000"/>
              </a:lnSpc>
            </a:pP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temp = *a; </a:t>
            </a:r>
          </a:p>
          <a:p>
            <a:pPr>
              <a:lnSpc>
                <a:spcPct val="150000"/>
              </a:lnSpc>
            </a:pPr>
            <a:r>
              <a:rPr lang="en-SG" dirty="0">
                <a:latin typeface="Monaco" pitchFamily="2" charset="77"/>
              </a:rPr>
              <a:t>  *a = *b; </a:t>
            </a:r>
          </a:p>
          <a:p>
            <a:pPr>
              <a:lnSpc>
                <a:spcPct val="150000"/>
              </a:lnSpc>
            </a:pPr>
            <a:r>
              <a:rPr lang="en-SG" dirty="0">
                <a:latin typeface="Monaco" pitchFamily="2" charset="77"/>
              </a:rPr>
              <a:t>  *b = temp; </a:t>
            </a:r>
          </a:p>
          <a:p>
            <a:pPr>
              <a:lnSpc>
                <a:spcPct val="150000"/>
              </a:lnSpc>
            </a:pPr>
            <a:r>
              <a:rPr lang="en-SG" dirty="0">
                <a:latin typeface="Monaco" pitchFamily="2" charset="77"/>
              </a:rPr>
              <a:t>}</a:t>
            </a:r>
            <a:endParaRPr lang="en-US" dirty="0">
              <a:latin typeface="Monaco" pitchFamily="2" charset="77"/>
              <a:ea typeface="Menlo" panose="020B0609030804020204" pitchFamily="49" charset="0"/>
              <a:cs typeface="Menlo" panose="020B0609030804020204" pitchFamily="49" charset="0"/>
            </a:endParaRPr>
          </a:p>
        </p:txBody>
      </p:sp>
      <p:sp>
        <p:nvSpPr>
          <p:cNvPr id="4" name="Rectangle 3">
            <a:extLst>
              <a:ext uri="{FF2B5EF4-FFF2-40B4-BE49-F238E27FC236}">
                <a16:creationId xmlns="" xmlns:a16="http://schemas.microsoft.com/office/drawing/2014/main" id="{D7D68EA6-A6CA-A641-84A4-F17517F843F6}"/>
              </a:ext>
            </a:extLst>
          </p:cNvPr>
          <p:cNvSpPr/>
          <p:nvPr/>
        </p:nvSpPr>
        <p:spPr>
          <a:xfrm>
            <a:off x="825062" y="4324763"/>
            <a:ext cx="4167857" cy="2169825"/>
          </a:xfrm>
          <a:prstGeom prst="rect">
            <a:avLst/>
          </a:prstGeom>
        </p:spPr>
        <p:txBody>
          <a:bodyPr wrap="square">
            <a:spAutoFit/>
          </a:bodyPr>
          <a:lstStyle/>
          <a:p>
            <a:pPr>
              <a:lnSpc>
                <a:spcPct val="150000"/>
              </a:lnSpc>
            </a:pPr>
            <a:r>
              <a:rPr lang="en-SG" dirty="0" err="1" smtClean="0">
                <a:solidFill>
                  <a:srgbClr val="3E61A2"/>
                </a:solidFill>
                <a:latin typeface="Monaco" pitchFamily="2" charset="77"/>
              </a:rPr>
              <a:t>int</a:t>
            </a:r>
            <a:r>
              <a:rPr lang="en-SG" dirty="0" smtClean="0">
                <a:latin typeface="Monaco" pitchFamily="2" charset="77"/>
              </a:rPr>
              <a:t> </a:t>
            </a:r>
            <a:r>
              <a:rPr lang="en-SG" dirty="0" smtClean="0">
                <a:solidFill>
                  <a:srgbClr val="C2185B"/>
                </a:solidFill>
                <a:latin typeface="Monaco" pitchFamily="2" charset="77"/>
              </a:rPr>
              <a:t>main</a:t>
            </a:r>
            <a:r>
              <a:rPr lang="en-SG" dirty="0" smtClean="0">
                <a:latin typeface="Monaco" pitchFamily="2" charset="77"/>
              </a:rPr>
              <a:t>() {</a:t>
            </a:r>
            <a:endParaRPr lang="en-SG" dirty="0">
              <a:solidFill>
                <a:srgbClr val="3E61A2"/>
              </a:solidFill>
              <a:latin typeface="Monaco" pitchFamily="2" charset="77"/>
            </a:endParaRP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a = </a:t>
            </a:r>
            <a:r>
              <a:rPr lang="en-SG" dirty="0">
                <a:solidFill>
                  <a:srgbClr val="E74C3C"/>
                </a:solidFill>
                <a:latin typeface="Monaco" pitchFamily="2" charset="77"/>
              </a:rPr>
              <a:t>10</a:t>
            </a:r>
            <a:r>
              <a:rPr lang="en-SG" dirty="0">
                <a:latin typeface="Monaco" pitchFamily="2" charset="77"/>
              </a:rPr>
              <a:t>; </a:t>
            </a:r>
          </a:p>
          <a:p>
            <a:pPr>
              <a:lnSpc>
                <a:spcPct val="150000"/>
              </a:lnSpc>
            </a:pPr>
            <a:r>
              <a:rPr lang="en-SG" dirty="0" smtClean="0">
                <a:solidFill>
                  <a:srgbClr val="3E61A2"/>
                </a:solidFill>
                <a:latin typeface="Monaco" pitchFamily="2" charset="77"/>
              </a:rPr>
              <a:t>  long</a:t>
            </a:r>
            <a:r>
              <a:rPr lang="en-SG" dirty="0" smtClean="0">
                <a:latin typeface="Monaco" pitchFamily="2" charset="77"/>
              </a:rPr>
              <a:t> </a:t>
            </a:r>
            <a:r>
              <a:rPr lang="en-SG" dirty="0">
                <a:latin typeface="Monaco" pitchFamily="2" charset="77"/>
              </a:rPr>
              <a:t>b = -</a:t>
            </a:r>
            <a:r>
              <a:rPr lang="en-SG" dirty="0">
                <a:solidFill>
                  <a:srgbClr val="E74C3C"/>
                </a:solidFill>
                <a:latin typeface="Monaco" pitchFamily="2" charset="77"/>
              </a:rPr>
              <a:t>4</a:t>
            </a:r>
            <a:r>
              <a:rPr lang="en-SG" dirty="0">
                <a:latin typeface="Monaco" pitchFamily="2" charset="77"/>
              </a:rPr>
              <a:t>; </a:t>
            </a:r>
          </a:p>
          <a:p>
            <a:pPr>
              <a:lnSpc>
                <a:spcPct val="150000"/>
              </a:lnSpc>
            </a:pPr>
            <a:r>
              <a:rPr lang="en-SG" dirty="0" smtClean="0">
                <a:latin typeface="Monaco" pitchFamily="2" charset="77"/>
              </a:rPr>
              <a:t>  swap</a:t>
            </a:r>
            <a:r>
              <a:rPr lang="en-SG" dirty="0">
                <a:latin typeface="Monaco" pitchFamily="2" charset="77"/>
              </a:rPr>
              <a:t>(&amp;a, &amp;b</a:t>
            </a:r>
            <a:r>
              <a:rPr lang="en-SG" dirty="0" smtClean="0">
                <a:latin typeface="Monaco" pitchFamily="2" charset="77"/>
              </a:rPr>
              <a:t>);</a:t>
            </a:r>
          </a:p>
          <a:p>
            <a:pPr>
              <a:lnSpc>
                <a:spcPct val="150000"/>
              </a:lnSpc>
            </a:pPr>
            <a:r>
              <a:rPr lang="en-SG" dirty="0">
                <a:latin typeface="Monaco" pitchFamily="2" charset="77"/>
                <a:ea typeface="Menlo" panose="020B0609030804020204" pitchFamily="49" charset="0"/>
                <a:cs typeface="Menlo" panose="020B0609030804020204" pitchFamily="49" charset="0"/>
              </a:rPr>
              <a:t>}</a:t>
            </a:r>
            <a:endParaRPr lang="en-US" dirty="0">
              <a:latin typeface="Monaco" pitchFamily="2" charset="77"/>
              <a:ea typeface="Menlo" panose="020B0609030804020204" pitchFamily="49" charset="0"/>
              <a:cs typeface="Menlo" panose="020B0609030804020204" pitchFamily="49" charset="0"/>
            </a:endParaRPr>
          </a:p>
        </p:txBody>
      </p:sp>
      <p:sp>
        <p:nvSpPr>
          <p:cNvPr id="6" name="TextBox 5">
            <a:extLst>
              <a:ext uri="{FF2B5EF4-FFF2-40B4-BE49-F238E27FC236}">
                <a16:creationId xmlns="" xmlns:a16="http://schemas.microsoft.com/office/drawing/2014/main" id="{4D2532F3-A209-424A-93D5-61FAA853C04E}"/>
              </a:ext>
            </a:extLst>
          </p:cNvPr>
          <p:cNvSpPr txBox="1"/>
          <p:nvPr/>
        </p:nvSpPr>
        <p:spPr>
          <a:xfrm>
            <a:off x="4097331" y="50199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7" name="Rectangle 6">
            <a:extLst>
              <a:ext uri="{FF2B5EF4-FFF2-40B4-BE49-F238E27FC236}">
                <a16:creationId xmlns="" xmlns:a16="http://schemas.microsoft.com/office/drawing/2014/main" id="{48F4F691-2108-D74D-BF15-40BB10E2B335}"/>
              </a:ext>
            </a:extLst>
          </p:cNvPr>
          <p:cNvSpPr/>
          <p:nvPr/>
        </p:nvSpPr>
        <p:spPr>
          <a:xfrm>
            <a:off x="5196557" y="5019953"/>
            <a:ext cx="2686441" cy="1414596"/>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 xmlns:a16="http://schemas.microsoft.com/office/drawing/2014/main" id="{12753506-8C90-6F4E-A72C-FA1E6649171D}"/>
              </a:ext>
            </a:extLst>
          </p:cNvPr>
          <p:cNvSpPr/>
          <p:nvPr/>
        </p:nvSpPr>
        <p:spPr>
          <a:xfrm>
            <a:off x="6259815" y="5142032"/>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10</a:t>
            </a:r>
            <a:endParaRPr lang="en-US" sz="3200" dirty="0">
              <a:solidFill>
                <a:schemeClr val="tx1"/>
              </a:solidFill>
              <a:latin typeface="Chalkduster" panose="03050602040202020205" pitchFamily="66" charset="77"/>
            </a:endParaRPr>
          </a:p>
        </p:txBody>
      </p:sp>
      <p:sp>
        <p:nvSpPr>
          <p:cNvPr id="10" name="TextBox 9">
            <a:extLst>
              <a:ext uri="{FF2B5EF4-FFF2-40B4-BE49-F238E27FC236}">
                <a16:creationId xmlns="" xmlns:a16="http://schemas.microsoft.com/office/drawing/2014/main" id="{E0986C8B-61E0-C342-91F1-5C41A6462A5D}"/>
              </a:ext>
            </a:extLst>
          </p:cNvPr>
          <p:cNvSpPr txBox="1"/>
          <p:nvPr/>
        </p:nvSpPr>
        <p:spPr>
          <a:xfrm>
            <a:off x="5567972" y="5261158"/>
            <a:ext cx="364202" cy="461665"/>
          </a:xfrm>
          <a:prstGeom prst="rect">
            <a:avLst/>
          </a:prstGeom>
          <a:noFill/>
        </p:spPr>
        <p:txBody>
          <a:bodyPr wrap="none" rtlCol="0">
            <a:spAutoFit/>
          </a:bodyPr>
          <a:lstStyle/>
          <a:p>
            <a:r>
              <a:rPr lang="en-US" sz="2400" dirty="0">
                <a:latin typeface="Chalkduster" panose="03050602040202020205" pitchFamily="66" charset="77"/>
              </a:rPr>
              <a:t>b</a:t>
            </a:r>
          </a:p>
        </p:txBody>
      </p:sp>
      <p:sp>
        <p:nvSpPr>
          <p:cNvPr id="11" name="TextBox 10">
            <a:extLst>
              <a:ext uri="{FF2B5EF4-FFF2-40B4-BE49-F238E27FC236}">
                <a16:creationId xmlns="" xmlns:a16="http://schemas.microsoft.com/office/drawing/2014/main" id="{16C7D9B0-9E7C-5849-8F0C-B8E50FCD8448}"/>
              </a:ext>
            </a:extLst>
          </p:cNvPr>
          <p:cNvSpPr txBox="1"/>
          <p:nvPr/>
        </p:nvSpPr>
        <p:spPr>
          <a:xfrm>
            <a:off x="5567972" y="5809911"/>
            <a:ext cx="396262" cy="461665"/>
          </a:xfrm>
          <a:prstGeom prst="rect">
            <a:avLst/>
          </a:prstGeom>
          <a:noFill/>
        </p:spPr>
        <p:txBody>
          <a:bodyPr wrap="none" rtlCol="0">
            <a:spAutoFit/>
          </a:bodyPr>
          <a:lstStyle/>
          <a:p>
            <a:r>
              <a:rPr lang="en-US" sz="2400" dirty="0">
                <a:latin typeface="Chalkduster" panose="03050602040202020205" pitchFamily="66" charset="77"/>
              </a:rPr>
              <a:t>a</a:t>
            </a:r>
          </a:p>
        </p:txBody>
      </p:sp>
      <p:sp>
        <p:nvSpPr>
          <p:cNvPr id="12" name="Rectangle 11">
            <a:extLst>
              <a:ext uri="{FF2B5EF4-FFF2-40B4-BE49-F238E27FC236}">
                <a16:creationId xmlns="" xmlns:a16="http://schemas.microsoft.com/office/drawing/2014/main" id="{C22F0EC8-ACE7-9045-A8C3-33A81F1959A2}"/>
              </a:ext>
            </a:extLst>
          </p:cNvPr>
          <p:cNvSpPr/>
          <p:nvPr/>
        </p:nvSpPr>
        <p:spPr>
          <a:xfrm>
            <a:off x="6259816" y="5773100"/>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-4</a:t>
            </a:r>
            <a:endParaRPr lang="en-US" sz="3200" dirty="0">
              <a:solidFill>
                <a:schemeClr val="tx1"/>
              </a:solidFill>
              <a:latin typeface="Chalkduster" panose="03050602040202020205" pitchFamily="66" charset="77"/>
            </a:endParaRPr>
          </a:p>
        </p:txBody>
      </p:sp>
    </p:spTree>
    <p:extLst>
      <p:ext uri="{BB962C8B-B14F-4D97-AF65-F5344CB8AC3E}">
        <p14:creationId xmlns:p14="http://schemas.microsoft.com/office/powerpoint/2010/main" val="10552345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Variable length arrays: on stack vs on heap</a:t>
            </a:r>
            <a:endParaRPr lang="en-US" dirty="0"/>
          </a:p>
        </p:txBody>
      </p:sp>
      <p:sp>
        <p:nvSpPr>
          <p:cNvPr id="3" name="Rectangle 2">
            <a:extLst>
              <a:ext uri="{FF2B5EF4-FFF2-40B4-BE49-F238E27FC236}">
                <a16:creationId xmlns="" xmlns:a16="http://schemas.microsoft.com/office/drawing/2014/main" id="{08BCED25-4781-B34A-ADC9-0B5F085CAF98}"/>
              </a:ext>
            </a:extLst>
          </p:cNvPr>
          <p:cNvSpPr/>
          <p:nvPr/>
        </p:nvSpPr>
        <p:spPr>
          <a:xfrm>
            <a:off x="1028700" y="2396553"/>
            <a:ext cx="7558805" cy="2308324"/>
          </a:xfrm>
          <a:prstGeom prst="rect">
            <a:avLst/>
          </a:prstGeom>
        </p:spPr>
        <p:txBody>
          <a:bodyPr wrap="square">
            <a:spAutoFit/>
          </a:bodyPr>
          <a:lstStyle/>
          <a:p>
            <a:pPr>
              <a:lnSpc>
                <a:spcPct val="150000"/>
              </a:lnSpc>
            </a:pPr>
            <a:r>
              <a:rPr lang="en-SG" sz="2400" dirty="0" smtClean="0">
                <a:solidFill>
                  <a:srgbClr val="3E61A2"/>
                </a:solidFill>
                <a:latin typeface="Monaco" pitchFamily="2" charset="77"/>
              </a:rPr>
              <a:t>void</a:t>
            </a:r>
            <a:r>
              <a:rPr lang="en-SG" sz="2400" dirty="0">
                <a:solidFill>
                  <a:srgbClr val="C2185B"/>
                </a:solidFill>
                <a:latin typeface="Monaco" pitchFamily="2" charset="77"/>
              </a:rPr>
              <a:t> </a:t>
            </a:r>
            <a:r>
              <a:rPr lang="en-SG" sz="2400" dirty="0" err="1" smtClean="0">
                <a:solidFill>
                  <a:srgbClr val="C2185B"/>
                </a:solidFill>
                <a:latin typeface="Monaco" pitchFamily="2" charset="77"/>
              </a:rPr>
              <a:t>my_func</a:t>
            </a:r>
            <a:r>
              <a:rPr lang="en-SG" sz="2400" dirty="0" smtClean="0">
                <a:latin typeface="Monaco" pitchFamily="2" charset="77"/>
              </a:rPr>
              <a:t>() </a:t>
            </a:r>
            <a:r>
              <a:rPr lang="en-SG" sz="2400" dirty="0">
                <a:latin typeface="Monaco" pitchFamily="2" charset="77"/>
              </a:rPr>
              <a:t>{</a:t>
            </a:r>
          </a:p>
          <a:p>
            <a:pPr>
              <a:lnSpc>
                <a:spcPct val="150000"/>
              </a:lnSpc>
            </a:pPr>
            <a:r>
              <a:rPr lang="en-SG" sz="2400" dirty="0" smtClean="0">
                <a:solidFill>
                  <a:srgbClr val="3E61A2"/>
                </a:solidFill>
                <a:latin typeface="Monaco" pitchFamily="2" charset="77"/>
              </a:rPr>
              <a:t>  long </a:t>
            </a:r>
            <a:r>
              <a:rPr lang="en-SG" sz="2400" dirty="0" smtClean="0">
                <a:latin typeface="Monaco" pitchFamily="2" charset="77"/>
              </a:rPr>
              <a:t>marks[] = {1, 3, 2, 4, 8};</a:t>
            </a:r>
          </a:p>
          <a:p>
            <a:pPr>
              <a:lnSpc>
                <a:spcPct val="150000"/>
              </a:lnSpc>
            </a:pPr>
            <a:r>
              <a:rPr lang="en-SG" sz="2400" dirty="0">
                <a:latin typeface="Monaco" pitchFamily="2" charset="77"/>
              </a:rPr>
              <a:t> </a:t>
            </a:r>
            <a:r>
              <a:rPr lang="en-SG" sz="2400" dirty="0" smtClean="0">
                <a:latin typeface="Monaco" pitchFamily="2" charset="77"/>
              </a:rPr>
              <a:t> </a:t>
            </a:r>
            <a:r>
              <a:rPr lang="en-SG" sz="2400" dirty="0" smtClean="0">
                <a:solidFill>
                  <a:schemeClr val="accent4"/>
                </a:solidFill>
                <a:latin typeface="Monaco" pitchFamily="2" charset="77"/>
              </a:rPr>
              <a:t>...</a:t>
            </a:r>
            <a:endParaRPr lang="en-SG" sz="2400" dirty="0">
              <a:latin typeface="Monaco" pitchFamily="2" charset="77"/>
            </a:endParaRP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4" name="Content Placeholder 3"/>
          <p:cNvSpPr txBox="1">
            <a:spLocks/>
          </p:cNvSpPr>
          <p:nvPr/>
        </p:nvSpPr>
        <p:spPr>
          <a:xfrm>
            <a:off x="1028700" y="5056491"/>
            <a:ext cx="7200900" cy="1164425"/>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Is this on stack or on heap?</a:t>
            </a:r>
            <a:endParaRPr lang="en-US" dirty="0"/>
          </a:p>
        </p:txBody>
      </p:sp>
    </p:spTree>
    <p:extLst>
      <p:ext uri="{BB962C8B-B14F-4D97-AF65-F5344CB8AC3E}">
        <p14:creationId xmlns:p14="http://schemas.microsoft.com/office/powerpoint/2010/main" val="1338616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Variable length arrays: on stack vs on heap</a:t>
            </a:r>
            <a:endParaRPr lang="en-US" dirty="0"/>
          </a:p>
        </p:txBody>
      </p:sp>
      <p:sp>
        <p:nvSpPr>
          <p:cNvPr id="3" name="Rectangle 2">
            <a:extLst>
              <a:ext uri="{FF2B5EF4-FFF2-40B4-BE49-F238E27FC236}">
                <a16:creationId xmlns="" xmlns:a16="http://schemas.microsoft.com/office/drawing/2014/main" id="{08BCED25-4781-B34A-ADC9-0B5F085CAF98}"/>
              </a:ext>
            </a:extLst>
          </p:cNvPr>
          <p:cNvSpPr/>
          <p:nvPr/>
        </p:nvSpPr>
        <p:spPr>
          <a:xfrm>
            <a:off x="1028700" y="2396553"/>
            <a:ext cx="7558805" cy="2308324"/>
          </a:xfrm>
          <a:prstGeom prst="rect">
            <a:avLst/>
          </a:prstGeom>
        </p:spPr>
        <p:txBody>
          <a:bodyPr wrap="square">
            <a:spAutoFit/>
          </a:bodyPr>
          <a:lstStyle/>
          <a:p>
            <a:pPr>
              <a:lnSpc>
                <a:spcPct val="150000"/>
              </a:lnSpc>
            </a:pPr>
            <a:r>
              <a:rPr lang="en-SG" sz="2400" dirty="0" smtClean="0">
                <a:solidFill>
                  <a:srgbClr val="3E61A2"/>
                </a:solidFill>
                <a:latin typeface="Monaco" pitchFamily="2" charset="77"/>
              </a:rPr>
              <a:t>void</a:t>
            </a:r>
            <a:r>
              <a:rPr lang="en-SG" sz="2400" dirty="0">
                <a:solidFill>
                  <a:srgbClr val="C2185B"/>
                </a:solidFill>
                <a:latin typeface="Monaco" pitchFamily="2" charset="77"/>
              </a:rPr>
              <a:t> </a:t>
            </a:r>
            <a:r>
              <a:rPr lang="en-SG" sz="2400" dirty="0" err="1" smtClean="0">
                <a:solidFill>
                  <a:srgbClr val="C2185B"/>
                </a:solidFill>
                <a:latin typeface="Monaco" pitchFamily="2" charset="77"/>
              </a:rPr>
              <a:t>my_func</a:t>
            </a:r>
            <a:r>
              <a:rPr lang="en-SG" sz="2400" dirty="0" smtClean="0">
                <a:latin typeface="Monaco" pitchFamily="2" charset="77"/>
              </a:rPr>
              <a:t>() </a:t>
            </a:r>
            <a:r>
              <a:rPr lang="en-SG" sz="2400" dirty="0">
                <a:latin typeface="Monaco" pitchFamily="2" charset="77"/>
              </a:rPr>
              <a:t>{</a:t>
            </a:r>
          </a:p>
          <a:p>
            <a:pPr>
              <a:lnSpc>
                <a:spcPct val="150000"/>
              </a:lnSpc>
            </a:pPr>
            <a:r>
              <a:rPr lang="en-SG" sz="2400" dirty="0" smtClean="0">
                <a:solidFill>
                  <a:srgbClr val="3E61A2"/>
                </a:solidFill>
                <a:latin typeface="Monaco" pitchFamily="2" charset="77"/>
              </a:rPr>
              <a:t>  long </a:t>
            </a:r>
            <a:r>
              <a:rPr lang="en-SG" sz="2400" dirty="0" smtClean="0">
                <a:latin typeface="Monaco" pitchFamily="2" charset="77"/>
              </a:rPr>
              <a:t>marks[] = {1, 3, 2, 4, 8};</a:t>
            </a:r>
          </a:p>
          <a:p>
            <a:pPr>
              <a:lnSpc>
                <a:spcPct val="150000"/>
              </a:lnSpc>
            </a:pPr>
            <a:r>
              <a:rPr lang="en-SG" sz="2400" dirty="0">
                <a:latin typeface="Monaco" pitchFamily="2" charset="77"/>
              </a:rPr>
              <a:t> </a:t>
            </a:r>
            <a:r>
              <a:rPr lang="en-SG" sz="2400" dirty="0" smtClean="0">
                <a:latin typeface="Monaco" pitchFamily="2" charset="77"/>
              </a:rPr>
              <a:t> </a:t>
            </a:r>
            <a:r>
              <a:rPr lang="en-SG" sz="2400" dirty="0" smtClean="0">
                <a:solidFill>
                  <a:schemeClr val="accent4"/>
                </a:solidFill>
                <a:latin typeface="Monaco" pitchFamily="2" charset="77"/>
              </a:rPr>
              <a:t>...</a:t>
            </a:r>
            <a:endParaRPr lang="en-SG" sz="2400" dirty="0">
              <a:latin typeface="Monaco" pitchFamily="2" charset="77"/>
            </a:endParaRPr>
          </a:p>
          <a:p>
            <a:pPr>
              <a:lnSpc>
                <a:spcPct val="150000"/>
              </a:lnSpc>
            </a:pPr>
            <a:r>
              <a:rPr lang="en-SG" sz="2400" dirty="0">
                <a:latin typeface="Monaco" pitchFamily="2" charset="77"/>
              </a:rPr>
              <a:t>}</a:t>
            </a:r>
            <a:endParaRPr lang="en-US" sz="2400" dirty="0">
              <a:latin typeface="Monaco" pitchFamily="2" charset="77"/>
              <a:ea typeface="Menlo" panose="020B0609030804020204" pitchFamily="49" charset="0"/>
              <a:cs typeface="Menlo" panose="020B0609030804020204" pitchFamily="49" charset="0"/>
            </a:endParaRPr>
          </a:p>
        </p:txBody>
      </p:sp>
      <p:sp>
        <p:nvSpPr>
          <p:cNvPr id="4" name="Content Placeholder 3"/>
          <p:cNvSpPr txBox="1">
            <a:spLocks/>
          </p:cNvSpPr>
          <p:nvPr/>
        </p:nvSpPr>
        <p:spPr>
          <a:xfrm>
            <a:off x="1028700" y="5056491"/>
            <a:ext cx="7200900" cy="1164425"/>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It is created on the stack.</a:t>
            </a:r>
            <a:endParaRPr lang="en-US" dirty="0"/>
          </a:p>
        </p:txBody>
      </p:sp>
    </p:spTree>
    <p:extLst>
      <p:ext uri="{BB962C8B-B14F-4D97-AF65-F5344CB8AC3E}">
        <p14:creationId xmlns:p14="http://schemas.microsoft.com/office/powerpoint/2010/main" val="893379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Variable length arrays: on stack vs on heap</a:t>
            </a:r>
            <a:endParaRPr lang="en-US" dirty="0"/>
          </a:p>
        </p:txBody>
      </p:sp>
      <p:sp>
        <p:nvSpPr>
          <p:cNvPr id="3" name="Rectangle 2">
            <a:extLst>
              <a:ext uri="{FF2B5EF4-FFF2-40B4-BE49-F238E27FC236}">
                <a16:creationId xmlns="" xmlns:a16="http://schemas.microsoft.com/office/drawing/2014/main" id="{08BCED25-4781-B34A-ADC9-0B5F085CAF98}"/>
              </a:ext>
            </a:extLst>
          </p:cNvPr>
          <p:cNvSpPr/>
          <p:nvPr/>
        </p:nvSpPr>
        <p:spPr>
          <a:xfrm>
            <a:off x="1028700" y="2396553"/>
            <a:ext cx="7558805" cy="1885131"/>
          </a:xfrm>
          <a:prstGeom prst="rect">
            <a:avLst/>
          </a:prstGeom>
        </p:spPr>
        <p:txBody>
          <a:bodyPr wrap="square">
            <a:spAutoFit/>
          </a:bodyPr>
          <a:lstStyle/>
          <a:p>
            <a:pPr>
              <a:lnSpc>
                <a:spcPct val="150000"/>
              </a:lnSpc>
            </a:pPr>
            <a:r>
              <a:rPr lang="en-SG" sz="2000" dirty="0" smtClean="0">
                <a:solidFill>
                  <a:srgbClr val="3E61A2"/>
                </a:solidFill>
                <a:latin typeface="Monaco" pitchFamily="2" charset="77"/>
              </a:rPr>
              <a:t>void</a:t>
            </a:r>
            <a:r>
              <a:rPr lang="en-SG" sz="2000" dirty="0">
                <a:solidFill>
                  <a:srgbClr val="C2185B"/>
                </a:solidFill>
                <a:latin typeface="Monaco" pitchFamily="2" charset="77"/>
              </a:rPr>
              <a:t> </a:t>
            </a:r>
            <a:r>
              <a:rPr lang="en-SG" sz="2000" dirty="0" err="1" smtClean="0">
                <a:solidFill>
                  <a:srgbClr val="C2185B"/>
                </a:solidFill>
                <a:latin typeface="Monaco" pitchFamily="2" charset="77"/>
              </a:rPr>
              <a:t>my_func</a:t>
            </a:r>
            <a:r>
              <a:rPr lang="en-SG" sz="2000" dirty="0" smtClean="0">
                <a:latin typeface="Monaco" pitchFamily="2" charset="77"/>
              </a:rPr>
              <a:t>() </a:t>
            </a:r>
            <a:r>
              <a:rPr lang="en-SG" sz="2000" dirty="0">
                <a:latin typeface="Monaco" pitchFamily="2" charset="77"/>
              </a:rPr>
              <a:t>{</a:t>
            </a:r>
          </a:p>
          <a:p>
            <a:pPr>
              <a:lnSpc>
                <a:spcPct val="150000"/>
              </a:lnSpc>
            </a:pP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a:t>
            </a:r>
            <a:r>
              <a:rPr lang="en-SG" sz="2000" dirty="0" smtClean="0">
                <a:latin typeface="Monaco" pitchFamily="2" charset="77"/>
              </a:rPr>
              <a:t>*marks = (long *) </a:t>
            </a:r>
            <a:r>
              <a:rPr lang="en-SG" sz="2000" dirty="0" err="1" smtClean="0">
                <a:latin typeface="Monaco" pitchFamily="2" charset="77"/>
              </a:rPr>
              <a:t>malloc</a:t>
            </a:r>
            <a:r>
              <a:rPr lang="en-SG" sz="2000" dirty="0" smtClean="0">
                <a:latin typeface="Monaco" pitchFamily="2" charset="77"/>
              </a:rPr>
              <a:t>(</a:t>
            </a:r>
            <a:r>
              <a:rPr lang="en-SG" sz="2000" dirty="0" err="1" smtClean="0">
                <a:latin typeface="Monaco" pitchFamily="2" charset="77"/>
              </a:rPr>
              <a:t>sizeof</a:t>
            </a:r>
            <a:r>
              <a:rPr lang="en-SG" sz="2000" dirty="0" smtClean="0">
                <a:latin typeface="Monaco" pitchFamily="2" charset="77"/>
              </a:rPr>
              <a:t>(long));</a:t>
            </a:r>
          </a:p>
          <a:p>
            <a:pPr>
              <a:lnSpc>
                <a:spcPct val="150000"/>
              </a:lnSpc>
            </a:pPr>
            <a:r>
              <a:rPr lang="en-SG" sz="2000" dirty="0">
                <a:latin typeface="Monaco" pitchFamily="2" charset="77"/>
              </a:rPr>
              <a:t> </a:t>
            </a:r>
            <a:r>
              <a:rPr lang="en-SG" sz="2000" dirty="0" smtClean="0">
                <a:latin typeface="Monaco" pitchFamily="2" charset="77"/>
              </a:rPr>
              <a:t> </a:t>
            </a:r>
            <a:r>
              <a:rPr lang="en-SG" sz="2000" dirty="0" smtClean="0">
                <a:solidFill>
                  <a:schemeClr val="accent4"/>
                </a:solidFill>
                <a:latin typeface="Monaco" pitchFamily="2" charset="77"/>
              </a:rPr>
              <a:t>...</a:t>
            </a:r>
            <a:endParaRPr lang="en-SG" sz="2000" dirty="0">
              <a:latin typeface="Monaco" pitchFamily="2" charset="77"/>
            </a:endParaRPr>
          </a:p>
          <a:p>
            <a:pPr>
              <a:lnSpc>
                <a:spcPct val="150000"/>
              </a:lnSpc>
            </a:pPr>
            <a:r>
              <a:rPr lang="en-SG" sz="2000" dirty="0">
                <a:latin typeface="Monaco" pitchFamily="2" charset="77"/>
              </a:rPr>
              <a:t>}</a:t>
            </a:r>
            <a:endParaRPr lang="en-US" sz="2000" dirty="0">
              <a:latin typeface="Monaco" pitchFamily="2" charset="77"/>
              <a:ea typeface="Menlo" panose="020B0609030804020204" pitchFamily="49" charset="0"/>
              <a:cs typeface="Menlo" panose="020B0609030804020204" pitchFamily="49" charset="0"/>
            </a:endParaRPr>
          </a:p>
        </p:txBody>
      </p:sp>
      <p:sp>
        <p:nvSpPr>
          <p:cNvPr id="4" name="Content Placeholder 3"/>
          <p:cNvSpPr txBox="1">
            <a:spLocks/>
          </p:cNvSpPr>
          <p:nvPr/>
        </p:nvSpPr>
        <p:spPr>
          <a:xfrm>
            <a:off x="1028700" y="5056491"/>
            <a:ext cx="7200900" cy="1164425"/>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It is created on the heap.</a:t>
            </a:r>
            <a:endParaRPr lang="en-US" dirty="0"/>
          </a:p>
        </p:txBody>
      </p:sp>
    </p:spTree>
    <p:extLst>
      <p:ext uri="{BB962C8B-B14F-4D97-AF65-F5344CB8AC3E}">
        <p14:creationId xmlns:p14="http://schemas.microsoft.com/office/powerpoint/2010/main" val="20817875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87923" y="2291622"/>
            <a:ext cx="3882452" cy="2183879"/>
          </a:xfrm>
          <a:prstGeom prst="rect">
            <a:avLst/>
          </a:prstGeom>
        </p:spPr>
      </p:pic>
      <p:sp>
        <p:nvSpPr>
          <p:cNvPr id="4" name="Rectangle 3"/>
          <p:cNvSpPr/>
          <p:nvPr/>
        </p:nvSpPr>
        <p:spPr>
          <a:xfrm>
            <a:off x="1245008" y="4970177"/>
            <a:ext cx="7327145" cy="1077218"/>
          </a:xfrm>
          <a:prstGeom prst="rect">
            <a:avLst/>
          </a:prstGeom>
        </p:spPr>
        <p:txBody>
          <a:bodyPr wrap="square">
            <a:spAutoFit/>
          </a:bodyPr>
          <a:lstStyle/>
          <a:p>
            <a:r>
              <a:rPr lang="en-US" sz="3200" dirty="0">
                <a:solidFill>
                  <a:srgbClr val="444444"/>
                </a:solidFill>
              </a:rPr>
              <a:t>https://</a:t>
            </a:r>
            <a:r>
              <a:rPr lang="en-US" sz="3200" dirty="0" err="1">
                <a:solidFill>
                  <a:srgbClr val="444444"/>
                </a:solidFill>
              </a:rPr>
              <a:t>play.kahoot.it</a:t>
            </a:r>
            <a:r>
              <a:rPr lang="en-US" sz="3200" dirty="0">
                <a:solidFill>
                  <a:srgbClr val="444444"/>
                </a:solidFill>
              </a:rPr>
              <a:t>/#/</a:t>
            </a:r>
            <a:r>
              <a:rPr lang="en-US" sz="3200" dirty="0" err="1">
                <a:solidFill>
                  <a:srgbClr val="444444"/>
                </a:solidFill>
              </a:rPr>
              <a:t>lobby?quizId</a:t>
            </a:r>
            <a:r>
              <a:rPr lang="en-US" sz="3200" dirty="0">
                <a:solidFill>
                  <a:srgbClr val="444444"/>
                </a:solidFill>
              </a:rPr>
              <a:t>=49657f85-a41b-499f-95ed-c81bc6f05de1</a:t>
            </a:r>
            <a:endParaRPr lang="en-US" sz="3200" dirty="0"/>
          </a:p>
        </p:txBody>
      </p:sp>
      <p:sp>
        <p:nvSpPr>
          <p:cNvPr id="5" name="Title 1"/>
          <p:cNvSpPr>
            <a:spLocks noGrp="1"/>
          </p:cNvSpPr>
          <p:nvPr>
            <p:ph type="title"/>
          </p:nvPr>
        </p:nvSpPr>
        <p:spPr>
          <a:xfrm>
            <a:off x="1028700" y="685800"/>
            <a:ext cx="7200900" cy="1485900"/>
          </a:xfrm>
        </p:spPr>
        <p:txBody>
          <a:bodyPr/>
          <a:lstStyle/>
          <a:p>
            <a:r>
              <a:rPr lang="en-US" dirty="0" smtClean="0"/>
              <a:t>Tutorial 6 recap</a:t>
            </a:r>
            <a:br>
              <a:rPr lang="en-US" dirty="0" smtClean="0"/>
            </a:br>
            <a:r>
              <a:rPr lang="en-US" sz="3000" dirty="0" err="1" smtClean="0"/>
              <a:t>Kahoot</a:t>
            </a:r>
            <a:r>
              <a:rPr lang="en-US" sz="3000" dirty="0" smtClean="0"/>
              <a:t> </a:t>
            </a:r>
            <a:endParaRPr lang="en-US" sz="3000" dirty="0"/>
          </a:p>
        </p:txBody>
      </p:sp>
    </p:spTree>
    <p:extLst>
      <p:ext uri="{BB962C8B-B14F-4D97-AF65-F5344CB8AC3E}">
        <p14:creationId xmlns:p14="http://schemas.microsoft.com/office/powerpoint/2010/main" val="5875048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Variable length arrays: on stack vs on heap</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09078924"/>
              </p:ext>
            </p:extLst>
          </p:nvPr>
        </p:nvGraphicFramePr>
        <p:xfrm>
          <a:off x="1028700" y="2486494"/>
          <a:ext cx="7562850" cy="3333854"/>
        </p:xfrm>
        <a:graphic>
          <a:graphicData uri="http://schemas.openxmlformats.org/drawingml/2006/table">
            <a:tbl>
              <a:tblPr firstRow="1" bandRow="1">
                <a:tableStyleId>{2D5ABB26-0587-4C30-8999-92F81FD0307C}</a:tableStyleId>
              </a:tblPr>
              <a:tblGrid>
                <a:gridCol w="3781425"/>
                <a:gridCol w="3781425"/>
              </a:tblGrid>
              <a:tr h="981127">
                <a:tc>
                  <a:txBody>
                    <a:bodyPr/>
                    <a:lstStyle/>
                    <a:p>
                      <a:pPr algn="ctr"/>
                      <a:r>
                        <a:rPr lang="en-US" sz="4000" b="1" dirty="0" smtClean="0"/>
                        <a:t>Stack</a:t>
                      </a:r>
                      <a:endParaRPr lang="en-US" sz="4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4000" b="1" dirty="0" smtClean="0"/>
                        <a:t>Heap</a:t>
                      </a:r>
                      <a:endParaRPr lang="en-US" sz="4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1127">
                <a:tc>
                  <a:txBody>
                    <a:bodyPr/>
                    <a:lstStyle/>
                    <a:p>
                      <a:pPr algn="ctr"/>
                      <a:r>
                        <a:rPr lang="en-US" sz="2800" dirty="0" smtClean="0"/>
                        <a:t>Lifetime</a:t>
                      </a:r>
                      <a:r>
                        <a:rPr lang="en-US" sz="2800" baseline="0" dirty="0" smtClean="0"/>
                        <a:t> is the lifetime of the function</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Lifetime</a:t>
                      </a:r>
                      <a:r>
                        <a:rPr lang="en-US" sz="2800" baseline="0" dirty="0" smtClean="0"/>
                        <a:t> is the lifetime of the whole program</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81127">
                <a:tc>
                  <a:txBody>
                    <a:bodyPr/>
                    <a:lstStyle/>
                    <a:p>
                      <a:pPr algn="ctr"/>
                      <a:r>
                        <a:rPr lang="en-US" sz="2800" dirty="0" smtClean="0"/>
                        <a:t>Memory allocation and deallocation are auto</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dirty="0" smtClean="0"/>
                        <a:t>Memory allocatio</a:t>
                      </a:r>
                      <a:r>
                        <a:rPr lang="en-US" sz="2800" baseline="0" dirty="0" smtClean="0"/>
                        <a:t>n and deallocation can be manual</a:t>
                      </a:r>
                      <a:endParaRPr lang="en-US" sz="2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666603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Variable length arrays: on stack vs on heap</a:t>
            </a:r>
            <a:endParaRPr lang="en-US" dirty="0"/>
          </a:p>
        </p:txBody>
      </p:sp>
      <p:sp>
        <p:nvSpPr>
          <p:cNvPr id="4" name="Content Placeholder 3"/>
          <p:cNvSpPr txBox="1">
            <a:spLocks/>
          </p:cNvSpPr>
          <p:nvPr/>
        </p:nvSpPr>
        <p:spPr>
          <a:xfrm>
            <a:off x="1028700" y="2404361"/>
            <a:ext cx="7200900" cy="1530870"/>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Where should we create variable length arrays? On the stack or on the heap?</a:t>
            </a:r>
            <a:endParaRPr lang="en-US" dirty="0"/>
          </a:p>
        </p:txBody>
      </p:sp>
      <p:sp>
        <p:nvSpPr>
          <p:cNvPr id="5" name="Content Placeholder 3"/>
          <p:cNvSpPr txBox="1">
            <a:spLocks/>
          </p:cNvSpPr>
          <p:nvPr/>
        </p:nvSpPr>
        <p:spPr>
          <a:xfrm>
            <a:off x="1028700" y="4362764"/>
            <a:ext cx="7200900" cy="691420"/>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On the </a:t>
            </a:r>
            <a:r>
              <a:rPr lang="en-US" u="sng" dirty="0" smtClean="0"/>
              <a:t>heap</a:t>
            </a:r>
            <a:r>
              <a:rPr lang="en-US" dirty="0" smtClean="0"/>
              <a:t>.</a:t>
            </a:r>
            <a:endParaRPr lang="en-US" dirty="0"/>
          </a:p>
        </p:txBody>
      </p:sp>
    </p:spTree>
    <p:extLst>
      <p:ext uri="{BB962C8B-B14F-4D97-AF65-F5344CB8AC3E}">
        <p14:creationId xmlns:p14="http://schemas.microsoft.com/office/powerpoint/2010/main" val="172329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Variable length arrays: on stack vs on heap</a:t>
            </a:r>
            <a:endParaRPr lang="en-US" dirty="0"/>
          </a:p>
        </p:txBody>
      </p:sp>
      <p:sp>
        <p:nvSpPr>
          <p:cNvPr id="4" name="Content Placeholder 3"/>
          <p:cNvSpPr txBox="1">
            <a:spLocks/>
          </p:cNvSpPr>
          <p:nvPr/>
        </p:nvSpPr>
        <p:spPr>
          <a:xfrm>
            <a:off x="1028700" y="2171701"/>
            <a:ext cx="7200900" cy="4349020"/>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smtClean="0"/>
              <a:t>On the stack, if a system does not have enough memory to store the variable length array, the program will crash. </a:t>
            </a:r>
          </a:p>
          <a:p>
            <a:pPr marL="0" indent="0" defTabSz="914400">
              <a:lnSpc>
                <a:spcPct val="100000"/>
              </a:lnSpc>
              <a:spcBef>
                <a:spcPts val="0"/>
              </a:spcBef>
              <a:spcAft>
                <a:spcPts val="0"/>
              </a:spcAft>
              <a:buFontTx/>
              <a:buNone/>
              <a:defRPr/>
            </a:pPr>
            <a:endParaRPr lang="en-US" dirty="0" smtClean="0"/>
          </a:p>
          <a:p>
            <a:pPr marL="0" indent="0" defTabSz="914400">
              <a:lnSpc>
                <a:spcPct val="100000"/>
              </a:lnSpc>
              <a:spcBef>
                <a:spcPts val="0"/>
              </a:spcBef>
              <a:spcAft>
                <a:spcPts val="0"/>
              </a:spcAft>
              <a:buFontTx/>
              <a:buNone/>
              <a:defRPr/>
            </a:pPr>
            <a:r>
              <a:rPr lang="en-US" dirty="0" smtClean="0"/>
              <a:t>On the heap, we can request memory from the OS and manage the memory ourselves in the program.</a:t>
            </a:r>
            <a:endParaRPr lang="en-US" dirty="0"/>
          </a:p>
        </p:txBody>
      </p:sp>
    </p:spTree>
    <p:extLst>
      <p:ext uri="{BB962C8B-B14F-4D97-AF65-F5344CB8AC3E}">
        <p14:creationId xmlns:p14="http://schemas.microsoft.com/office/powerpoint/2010/main" val="1074777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Pointer to array vs pointer to first element</a:t>
            </a:r>
            <a:endParaRPr lang="en-US" dirty="0"/>
          </a:p>
        </p:txBody>
      </p:sp>
      <p:sp>
        <p:nvSpPr>
          <p:cNvPr id="3" name="Content Placeholder 3"/>
          <p:cNvSpPr txBox="1">
            <a:spLocks/>
          </p:cNvSpPr>
          <p:nvPr/>
        </p:nvSpPr>
        <p:spPr>
          <a:xfrm>
            <a:off x="1028700" y="2171701"/>
            <a:ext cx="7200900" cy="4349020"/>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smtClean="0"/>
              <a:t>In lecture:</a:t>
            </a:r>
          </a:p>
          <a:p>
            <a:pPr marL="0" indent="0" defTabSz="914400">
              <a:lnSpc>
                <a:spcPct val="100000"/>
              </a:lnSpc>
              <a:spcBef>
                <a:spcPts val="0"/>
              </a:spcBef>
              <a:spcAft>
                <a:spcPts val="0"/>
              </a:spcAft>
              <a:buFontTx/>
              <a:buNone/>
              <a:defRPr/>
            </a:pPr>
            <a:endParaRPr lang="en-US" dirty="0"/>
          </a:p>
          <a:p>
            <a:pPr marL="0" indent="0" defTabSz="914400">
              <a:lnSpc>
                <a:spcPct val="100000"/>
              </a:lnSpc>
              <a:spcBef>
                <a:spcPts val="0"/>
              </a:spcBef>
              <a:spcAft>
                <a:spcPts val="0"/>
              </a:spcAft>
              <a:buFontTx/>
              <a:buNone/>
              <a:defRPr/>
            </a:pPr>
            <a:r>
              <a:rPr lang="en-US" dirty="0" smtClean="0"/>
              <a:t>long *(</a:t>
            </a:r>
            <a:r>
              <a:rPr lang="en-US" dirty="0" err="1" smtClean="0"/>
              <a:t>matrix_row</a:t>
            </a:r>
            <a:r>
              <a:rPr lang="en-US" dirty="0" smtClean="0"/>
              <a:t>[20]): an array of 20 pointers to long values</a:t>
            </a:r>
          </a:p>
          <a:p>
            <a:pPr marL="0" indent="0" defTabSz="914400">
              <a:lnSpc>
                <a:spcPct val="100000"/>
              </a:lnSpc>
              <a:spcBef>
                <a:spcPts val="0"/>
              </a:spcBef>
              <a:spcAft>
                <a:spcPts val="0"/>
              </a:spcAft>
              <a:buFontTx/>
              <a:buNone/>
              <a:defRPr/>
            </a:pPr>
            <a:endParaRPr lang="en-US" dirty="0"/>
          </a:p>
          <a:p>
            <a:pPr marL="0" indent="0" defTabSz="914400">
              <a:lnSpc>
                <a:spcPct val="100000"/>
              </a:lnSpc>
              <a:spcBef>
                <a:spcPts val="0"/>
              </a:spcBef>
              <a:spcAft>
                <a:spcPts val="0"/>
              </a:spcAft>
              <a:buFontTx/>
              <a:buNone/>
              <a:defRPr/>
            </a:pPr>
            <a:r>
              <a:rPr lang="en-US" dirty="0" smtClean="0"/>
              <a:t>long (*</a:t>
            </a:r>
            <a:r>
              <a:rPr lang="en-US" dirty="0" err="1" smtClean="0"/>
              <a:t>matrix_row</a:t>
            </a:r>
            <a:r>
              <a:rPr lang="en-US" dirty="0" smtClean="0"/>
              <a:t>)[20]: pointer to an array of 20 long values</a:t>
            </a:r>
            <a:endParaRPr lang="en-US" dirty="0"/>
          </a:p>
        </p:txBody>
      </p:sp>
    </p:spTree>
    <p:extLst>
      <p:ext uri="{BB962C8B-B14F-4D97-AF65-F5344CB8AC3E}">
        <p14:creationId xmlns:p14="http://schemas.microsoft.com/office/powerpoint/2010/main" val="3965571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Pointer to array vs pointer to first element</a:t>
            </a:r>
            <a:endParaRPr lang="en-US" dirty="0"/>
          </a:p>
        </p:txBody>
      </p:sp>
      <p:sp>
        <p:nvSpPr>
          <p:cNvPr id="4" name="Content Placeholder 3"/>
          <p:cNvSpPr txBox="1">
            <a:spLocks/>
          </p:cNvSpPr>
          <p:nvPr/>
        </p:nvSpPr>
        <p:spPr>
          <a:xfrm>
            <a:off x="2542706" y="2171700"/>
            <a:ext cx="5896756" cy="3758783"/>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a:solidFill>
                  <a:srgbClr val="FF0000"/>
                </a:solidFill>
              </a:rPr>
              <a:t>long</a:t>
            </a:r>
            <a:r>
              <a:rPr lang="en-US" dirty="0"/>
              <a:t> a[</a:t>
            </a:r>
            <a:r>
              <a:rPr lang="en-US" dirty="0">
                <a:solidFill>
                  <a:srgbClr val="0070C0"/>
                </a:solidFill>
              </a:rPr>
              <a:t>3</a:t>
            </a:r>
            <a:r>
              <a:rPr lang="en-US" dirty="0"/>
              <a:t>]; </a:t>
            </a:r>
            <a:endParaRPr lang="en-US" dirty="0" smtClean="0"/>
          </a:p>
          <a:p>
            <a:pPr marL="0" indent="0" defTabSz="914400">
              <a:lnSpc>
                <a:spcPct val="100000"/>
              </a:lnSpc>
              <a:spcBef>
                <a:spcPts val="0"/>
              </a:spcBef>
              <a:spcAft>
                <a:spcPts val="0"/>
              </a:spcAft>
              <a:buFontTx/>
              <a:buNone/>
              <a:defRPr/>
            </a:pPr>
            <a:r>
              <a:rPr lang="en-US" dirty="0" smtClean="0">
                <a:solidFill>
                  <a:srgbClr val="0070C0"/>
                </a:solidFill>
              </a:rPr>
              <a:t>long</a:t>
            </a:r>
            <a:r>
              <a:rPr lang="en-US" dirty="0" smtClean="0"/>
              <a:t> </a:t>
            </a:r>
            <a:r>
              <a:rPr lang="en-US" dirty="0"/>
              <a:t>(*p)[3</a:t>
            </a:r>
            <a:r>
              <a:rPr lang="en-US" dirty="0" smtClean="0"/>
              <a:t>];</a:t>
            </a:r>
          </a:p>
          <a:p>
            <a:pPr marL="0" indent="0" defTabSz="914400">
              <a:lnSpc>
                <a:spcPct val="100000"/>
              </a:lnSpc>
              <a:spcBef>
                <a:spcPts val="0"/>
              </a:spcBef>
              <a:spcAft>
                <a:spcPts val="0"/>
              </a:spcAft>
              <a:buFontTx/>
              <a:buNone/>
              <a:defRPr/>
            </a:pPr>
            <a:r>
              <a:rPr lang="en-US" dirty="0" smtClean="0"/>
              <a:t>p </a:t>
            </a:r>
            <a:r>
              <a:rPr lang="en-US" dirty="0"/>
              <a:t>= &amp;a</a:t>
            </a:r>
            <a:r>
              <a:rPr lang="en-US" dirty="0" smtClean="0"/>
              <a:t>;</a:t>
            </a:r>
          </a:p>
          <a:p>
            <a:pPr marL="0" indent="0" defTabSz="914400">
              <a:lnSpc>
                <a:spcPct val="100000"/>
              </a:lnSpc>
              <a:spcBef>
                <a:spcPts val="0"/>
              </a:spcBef>
              <a:spcAft>
                <a:spcPts val="0"/>
              </a:spcAft>
              <a:buFontTx/>
              <a:buNone/>
              <a:defRPr/>
            </a:pPr>
            <a:r>
              <a:rPr lang="en-US" dirty="0" smtClean="0">
                <a:solidFill>
                  <a:srgbClr val="FF0000"/>
                </a:solidFill>
              </a:rPr>
              <a:t>if</a:t>
            </a:r>
            <a:r>
              <a:rPr lang="en-US" dirty="0" smtClean="0"/>
              <a:t> </a:t>
            </a:r>
            <a:r>
              <a:rPr lang="en-US" dirty="0"/>
              <a:t>(p == a) { </a:t>
            </a:r>
            <a:r>
              <a:rPr lang="en-US" dirty="0" smtClean="0"/>
              <a:t>  </a:t>
            </a:r>
          </a:p>
          <a:p>
            <a:pPr marL="0" indent="0" defTabSz="914400">
              <a:lnSpc>
                <a:spcPct val="100000"/>
              </a:lnSpc>
              <a:spcBef>
                <a:spcPts val="0"/>
              </a:spcBef>
              <a:spcAft>
                <a:spcPts val="0"/>
              </a:spcAft>
              <a:buFontTx/>
              <a:buNone/>
              <a:defRPr/>
            </a:pPr>
            <a:r>
              <a:rPr lang="en-US" dirty="0"/>
              <a:t> </a:t>
            </a:r>
            <a:r>
              <a:rPr lang="en-US" dirty="0" smtClean="0"/>
              <a:t> </a:t>
            </a:r>
            <a:r>
              <a:rPr lang="en-US" dirty="0" smtClean="0">
                <a:solidFill>
                  <a:srgbClr val="0070C0"/>
                </a:solidFill>
              </a:rPr>
              <a:t>cs1010_println_string</a:t>
            </a:r>
            <a:r>
              <a:rPr lang="en-US" dirty="0"/>
              <a:t>("same</a:t>
            </a:r>
            <a:r>
              <a:rPr lang="en-US" dirty="0" smtClean="0"/>
              <a:t>");</a:t>
            </a:r>
          </a:p>
          <a:p>
            <a:pPr marL="0" indent="0" defTabSz="914400">
              <a:lnSpc>
                <a:spcPct val="100000"/>
              </a:lnSpc>
              <a:spcBef>
                <a:spcPts val="0"/>
              </a:spcBef>
              <a:spcAft>
                <a:spcPts val="0"/>
              </a:spcAft>
              <a:buFontTx/>
              <a:buNone/>
              <a:defRPr/>
            </a:pPr>
            <a:r>
              <a:rPr lang="en-US" dirty="0" smtClean="0"/>
              <a:t>}</a:t>
            </a:r>
            <a:endParaRPr lang="en-US" dirty="0"/>
          </a:p>
        </p:txBody>
      </p:sp>
    </p:spTree>
    <p:extLst>
      <p:ext uri="{BB962C8B-B14F-4D97-AF65-F5344CB8AC3E}">
        <p14:creationId xmlns:p14="http://schemas.microsoft.com/office/powerpoint/2010/main" val="46428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Pointer to array vs pointer to first element</a:t>
            </a:r>
            <a:endParaRPr lang="en-US" dirty="0"/>
          </a:p>
        </p:txBody>
      </p:sp>
      <p:sp>
        <p:nvSpPr>
          <p:cNvPr id="3" name="Content Placeholder 3"/>
          <p:cNvSpPr txBox="1">
            <a:spLocks/>
          </p:cNvSpPr>
          <p:nvPr/>
        </p:nvSpPr>
        <p:spPr>
          <a:xfrm>
            <a:off x="2542706" y="2171700"/>
            <a:ext cx="5896756" cy="3758783"/>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a:solidFill>
                  <a:srgbClr val="FF0000"/>
                </a:solidFill>
              </a:rPr>
              <a:t>long</a:t>
            </a:r>
            <a:r>
              <a:rPr lang="en-US" dirty="0"/>
              <a:t> a[</a:t>
            </a:r>
            <a:r>
              <a:rPr lang="en-US" dirty="0">
                <a:solidFill>
                  <a:srgbClr val="0070C0"/>
                </a:solidFill>
              </a:rPr>
              <a:t>3</a:t>
            </a:r>
            <a:r>
              <a:rPr lang="en-US" dirty="0"/>
              <a:t>]; </a:t>
            </a:r>
            <a:endParaRPr lang="en-US" dirty="0" smtClean="0"/>
          </a:p>
          <a:p>
            <a:pPr marL="0" indent="0" defTabSz="914400">
              <a:lnSpc>
                <a:spcPct val="100000"/>
              </a:lnSpc>
              <a:spcBef>
                <a:spcPts val="0"/>
              </a:spcBef>
              <a:spcAft>
                <a:spcPts val="0"/>
              </a:spcAft>
              <a:buFontTx/>
              <a:buNone/>
              <a:defRPr/>
            </a:pPr>
            <a:r>
              <a:rPr lang="en-US" dirty="0" smtClean="0">
                <a:solidFill>
                  <a:srgbClr val="0070C0"/>
                </a:solidFill>
              </a:rPr>
              <a:t>long</a:t>
            </a:r>
            <a:r>
              <a:rPr lang="en-US" dirty="0" smtClean="0"/>
              <a:t> </a:t>
            </a:r>
            <a:r>
              <a:rPr lang="en-US" dirty="0"/>
              <a:t>(*p)[3</a:t>
            </a:r>
            <a:r>
              <a:rPr lang="en-US" dirty="0" smtClean="0"/>
              <a:t>];</a:t>
            </a:r>
          </a:p>
          <a:p>
            <a:pPr marL="0" indent="0" defTabSz="914400">
              <a:lnSpc>
                <a:spcPct val="100000"/>
              </a:lnSpc>
              <a:spcBef>
                <a:spcPts val="0"/>
              </a:spcBef>
              <a:spcAft>
                <a:spcPts val="0"/>
              </a:spcAft>
              <a:buFontTx/>
              <a:buNone/>
              <a:defRPr/>
            </a:pPr>
            <a:r>
              <a:rPr lang="en-US" dirty="0" smtClean="0"/>
              <a:t>p </a:t>
            </a:r>
            <a:r>
              <a:rPr lang="en-US" dirty="0"/>
              <a:t>= &amp;a</a:t>
            </a:r>
            <a:r>
              <a:rPr lang="en-US" dirty="0" smtClean="0"/>
              <a:t>;</a:t>
            </a:r>
          </a:p>
          <a:p>
            <a:pPr marL="0" indent="0" defTabSz="914400">
              <a:lnSpc>
                <a:spcPct val="100000"/>
              </a:lnSpc>
              <a:spcBef>
                <a:spcPts val="0"/>
              </a:spcBef>
              <a:spcAft>
                <a:spcPts val="0"/>
              </a:spcAft>
              <a:buFontTx/>
              <a:buNone/>
              <a:defRPr/>
            </a:pPr>
            <a:r>
              <a:rPr lang="en-US" dirty="0" smtClean="0">
                <a:solidFill>
                  <a:srgbClr val="FF0000"/>
                </a:solidFill>
              </a:rPr>
              <a:t>if</a:t>
            </a:r>
            <a:r>
              <a:rPr lang="en-US" dirty="0" smtClean="0"/>
              <a:t> </a:t>
            </a:r>
            <a:r>
              <a:rPr lang="en-US" dirty="0"/>
              <a:t>(p == a) { </a:t>
            </a:r>
            <a:r>
              <a:rPr lang="en-US" dirty="0" smtClean="0"/>
              <a:t>  </a:t>
            </a:r>
          </a:p>
          <a:p>
            <a:pPr marL="0" indent="0" defTabSz="914400">
              <a:lnSpc>
                <a:spcPct val="100000"/>
              </a:lnSpc>
              <a:spcBef>
                <a:spcPts val="0"/>
              </a:spcBef>
              <a:spcAft>
                <a:spcPts val="0"/>
              </a:spcAft>
              <a:buFontTx/>
              <a:buNone/>
              <a:defRPr/>
            </a:pPr>
            <a:r>
              <a:rPr lang="en-US" dirty="0"/>
              <a:t> </a:t>
            </a:r>
            <a:r>
              <a:rPr lang="en-US" dirty="0" smtClean="0"/>
              <a:t> </a:t>
            </a:r>
            <a:r>
              <a:rPr lang="en-US" dirty="0" smtClean="0">
                <a:solidFill>
                  <a:srgbClr val="0070C0"/>
                </a:solidFill>
              </a:rPr>
              <a:t>cs1010_println_string</a:t>
            </a:r>
            <a:r>
              <a:rPr lang="en-US" dirty="0"/>
              <a:t>("same</a:t>
            </a:r>
            <a:r>
              <a:rPr lang="en-US" dirty="0" smtClean="0"/>
              <a:t>");</a:t>
            </a:r>
          </a:p>
          <a:p>
            <a:pPr marL="0" indent="0" defTabSz="914400">
              <a:lnSpc>
                <a:spcPct val="100000"/>
              </a:lnSpc>
              <a:spcBef>
                <a:spcPts val="0"/>
              </a:spcBef>
              <a:spcAft>
                <a:spcPts val="0"/>
              </a:spcAft>
              <a:buFontTx/>
              <a:buNone/>
              <a:defRPr/>
            </a:pPr>
            <a:r>
              <a:rPr lang="en-US" dirty="0" smtClean="0"/>
              <a:t>}</a:t>
            </a:r>
            <a:endParaRPr lang="en-US" dirty="0"/>
          </a:p>
        </p:txBody>
      </p:sp>
      <p:sp>
        <p:nvSpPr>
          <p:cNvPr id="4" name="Content Placeholder 3"/>
          <p:cNvSpPr txBox="1">
            <a:spLocks/>
          </p:cNvSpPr>
          <p:nvPr/>
        </p:nvSpPr>
        <p:spPr>
          <a:xfrm>
            <a:off x="1028700" y="5382095"/>
            <a:ext cx="7200900" cy="691420"/>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ctr" defTabSz="914400">
              <a:lnSpc>
                <a:spcPct val="100000"/>
              </a:lnSpc>
              <a:spcBef>
                <a:spcPts val="0"/>
              </a:spcBef>
              <a:spcAft>
                <a:spcPts val="0"/>
              </a:spcAft>
              <a:buFontTx/>
              <a:buNone/>
              <a:defRPr/>
            </a:pPr>
            <a:r>
              <a:rPr lang="en-US" dirty="0" smtClean="0"/>
              <a:t>Yes, p == a!</a:t>
            </a:r>
            <a:endParaRPr lang="en-US" dirty="0"/>
          </a:p>
        </p:txBody>
      </p:sp>
    </p:spTree>
    <p:extLst>
      <p:ext uri="{BB962C8B-B14F-4D97-AF65-F5344CB8AC3E}">
        <p14:creationId xmlns:p14="http://schemas.microsoft.com/office/powerpoint/2010/main" val="6132284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Pointer to array vs pointer to first element</a:t>
            </a:r>
            <a:endParaRPr lang="en-US" dirty="0"/>
          </a:p>
        </p:txBody>
      </p:sp>
      <p:sp>
        <p:nvSpPr>
          <p:cNvPr id="3" name="Content Placeholder 3"/>
          <p:cNvSpPr txBox="1">
            <a:spLocks/>
          </p:cNvSpPr>
          <p:nvPr/>
        </p:nvSpPr>
        <p:spPr>
          <a:xfrm>
            <a:off x="2542706" y="2171700"/>
            <a:ext cx="5896756" cy="3758783"/>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a:solidFill>
                  <a:srgbClr val="FF0000"/>
                </a:solidFill>
              </a:rPr>
              <a:t>long</a:t>
            </a:r>
            <a:r>
              <a:rPr lang="en-US" dirty="0"/>
              <a:t> a[</a:t>
            </a:r>
            <a:r>
              <a:rPr lang="en-US" dirty="0">
                <a:solidFill>
                  <a:srgbClr val="0070C0"/>
                </a:solidFill>
              </a:rPr>
              <a:t>3</a:t>
            </a:r>
            <a:r>
              <a:rPr lang="en-US" dirty="0"/>
              <a:t>]; </a:t>
            </a:r>
            <a:endParaRPr lang="en-US" dirty="0" smtClean="0"/>
          </a:p>
          <a:p>
            <a:pPr marL="0" indent="0" defTabSz="914400">
              <a:lnSpc>
                <a:spcPct val="100000"/>
              </a:lnSpc>
              <a:spcBef>
                <a:spcPts val="0"/>
              </a:spcBef>
              <a:spcAft>
                <a:spcPts val="0"/>
              </a:spcAft>
              <a:buFontTx/>
              <a:buNone/>
              <a:defRPr/>
            </a:pPr>
            <a:r>
              <a:rPr lang="en-US" dirty="0" smtClean="0">
                <a:solidFill>
                  <a:srgbClr val="0070C0"/>
                </a:solidFill>
              </a:rPr>
              <a:t>long</a:t>
            </a:r>
            <a:r>
              <a:rPr lang="en-US" dirty="0" smtClean="0"/>
              <a:t> </a:t>
            </a:r>
            <a:r>
              <a:rPr lang="en-US" dirty="0"/>
              <a:t>(*p)[3</a:t>
            </a:r>
            <a:r>
              <a:rPr lang="en-US" dirty="0" smtClean="0"/>
              <a:t>];</a:t>
            </a:r>
          </a:p>
          <a:p>
            <a:pPr marL="0" indent="0" defTabSz="914400">
              <a:lnSpc>
                <a:spcPct val="100000"/>
              </a:lnSpc>
              <a:spcBef>
                <a:spcPts val="0"/>
              </a:spcBef>
              <a:spcAft>
                <a:spcPts val="0"/>
              </a:spcAft>
              <a:buFontTx/>
              <a:buNone/>
              <a:defRPr/>
            </a:pPr>
            <a:r>
              <a:rPr lang="en-US" dirty="0" smtClean="0"/>
              <a:t>p </a:t>
            </a:r>
            <a:r>
              <a:rPr lang="en-US" dirty="0"/>
              <a:t>= &amp;a</a:t>
            </a:r>
            <a:r>
              <a:rPr lang="en-US" dirty="0" smtClean="0"/>
              <a:t>;</a:t>
            </a:r>
          </a:p>
          <a:p>
            <a:pPr marL="0" indent="0" defTabSz="914400">
              <a:lnSpc>
                <a:spcPct val="100000"/>
              </a:lnSpc>
              <a:spcBef>
                <a:spcPts val="0"/>
              </a:spcBef>
              <a:spcAft>
                <a:spcPts val="0"/>
              </a:spcAft>
              <a:buFontTx/>
              <a:buNone/>
              <a:defRPr/>
            </a:pPr>
            <a:r>
              <a:rPr lang="en-US" dirty="0" smtClean="0">
                <a:solidFill>
                  <a:srgbClr val="FF0000"/>
                </a:solidFill>
              </a:rPr>
              <a:t>if</a:t>
            </a:r>
            <a:r>
              <a:rPr lang="en-US" dirty="0" smtClean="0"/>
              <a:t> </a:t>
            </a:r>
            <a:r>
              <a:rPr lang="en-US" dirty="0"/>
              <a:t>(p == a) { </a:t>
            </a:r>
            <a:r>
              <a:rPr lang="en-US" dirty="0" smtClean="0"/>
              <a:t>  </a:t>
            </a:r>
          </a:p>
          <a:p>
            <a:pPr marL="0" indent="0" defTabSz="914400">
              <a:lnSpc>
                <a:spcPct val="100000"/>
              </a:lnSpc>
              <a:spcBef>
                <a:spcPts val="0"/>
              </a:spcBef>
              <a:spcAft>
                <a:spcPts val="0"/>
              </a:spcAft>
              <a:buFontTx/>
              <a:buNone/>
              <a:defRPr/>
            </a:pPr>
            <a:r>
              <a:rPr lang="en-US" dirty="0"/>
              <a:t> </a:t>
            </a:r>
            <a:r>
              <a:rPr lang="en-US" dirty="0" smtClean="0"/>
              <a:t> </a:t>
            </a:r>
            <a:r>
              <a:rPr lang="en-US" dirty="0" smtClean="0">
                <a:solidFill>
                  <a:srgbClr val="0070C0"/>
                </a:solidFill>
              </a:rPr>
              <a:t>cs1010_println_string</a:t>
            </a:r>
            <a:r>
              <a:rPr lang="en-US" dirty="0"/>
              <a:t>("same</a:t>
            </a:r>
            <a:r>
              <a:rPr lang="en-US" dirty="0" smtClean="0"/>
              <a:t>");</a:t>
            </a:r>
          </a:p>
          <a:p>
            <a:pPr marL="0" indent="0" defTabSz="914400">
              <a:lnSpc>
                <a:spcPct val="100000"/>
              </a:lnSpc>
              <a:spcBef>
                <a:spcPts val="0"/>
              </a:spcBef>
              <a:spcAft>
                <a:spcPts val="0"/>
              </a:spcAft>
              <a:buFontTx/>
              <a:buNone/>
              <a:defRPr/>
            </a:pPr>
            <a:r>
              <a:rPr lang="en-US" dirty="0" smtClean="0"/>
              <a:t>}</a:t>
            </a:r>
            <a:endParaRPr lang="en-US" dirty="0"/>
          </a:p>
        </p:txBody>
      </p:sp>
      <p:sp>
        <p:nvSpPr>
          <p:cNvPr id="4" name="Content Placeholder 3"/>
          <p:cNvSpPr txBox="1">
            <a:spLocks/>
          </p:cNvSpPr>
          <p:nvPr/>
        </p:nvSpPr>
        <p:spPr>
          <a:xfrm>
            <a:off x="1028700" y="5382094"/>
            <a:ext cx="7200900" cy="1228567"/>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smtClean="0"/>
              <a:t>This means that p and a are pointing to the </a:t>
            </a:r>
            <a:r>
              <a:rPr lang="en-US" smtClean="0"/>
              <a:t>same location.</a:t>
            </a:r>
            <a:endParaRPr lang="en-US" dirty="0"/>
          </a:p>
        </p:txBody>
      </p:sp>
    </p:spTree>
    <p:extLst>
      <p:ext uri="{BB962C8B-B14F-4D97-AF65-F5344CB8AC3E}">
        <p14:creationId xmlns:p14="http://schemas.microsoft.com/office/powerpoint/2010/main" val="4599391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Pointer to array vs pointer to first element</a:t>
            </a:r>
            <a:endParaRPr lang="en-US" dirty="0"/>
          </a:p>
        </p:txBody>
      </p:sp>
      <p:sp>
        <p:nvSpPr>
          <p:cNvPr id="3" name="Content Placeholder 3"/>
          <p:cNvSpPr txBox="1">
            <a:spLocks/>
          </p:cNvSpPr>
          <p:nvPr/>
        </p:nvSpPr>
        <p:spPr>
          <a:xfrm>
            <a:off x="2542706" y="2171700"/>
            <a:ext cx="5896756" cy="3758783"/>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a:solidFill>
                  <a:srgbClr val="FF0000"/>
                </a:solidFill>
              </a:rPr>
              <a:t>long</a:t>
            </a:r>
            <a:r>
              <a:rPr lang="en-US" dirty="0"/>
              <a:t> a[</a:t>
            </a:r>
            <a:r>
              <a:rPr lang="en-US" dirty="0">
                <a:solidFill>
                  <a:srgbClr val="0070C0"/>
                </a:solidFill>
              </a:rPr>
              <a:t>3</a:t>
            </a:r>
            <a:r>
              <a:rPr lang="en-US" dirty="0"/>
              <a:t>]; </a:t>
            </a:r>
            <a:endParaRPr lang="en-US" dirty="0" smtClean="0"/>
          </a:p>
          <a:p>
            <a:pPr marL="0" indent="0" defTabSz="914400">
              <a:lnSpc>
                <a:spcPct val="100000"/>
              </a:lnSpc>
              <a:spcBef>
                <a:spcPts val="0"/>
              </a:spcBef>
              <a:spcAft>
                <a:spcPts val="0"/>
              </a:spcAft>
              <a:buFontTx/>
              <a:buNone/>
              <a:defRPr/>
            </a:pPr>
            <a:r>
              <a:rPr lang="en-US" dirty="0" smtClean="0">
                <a:solidFill>
                  <a:srgbClr val="0070C0"/>
                </a:solidFill>
              </a:rPr>
              <a:t>long</a:t>
            </a:r>
            <a:r>
              <a:rPr lang="en-US" dirty="0" smtClean="0"/>
              <a:t> </a:t>
            </a:r>
            <a:r>
              <a:rPr lang="en-US" dirty="0"/>
              <a:t>(*p)[3</a:t>
            </a:r>
            <a:r>
              <a:rPr lang="en-US" dirty="0" smtClean="0"/>
              <a:t>];</a:t>
            </a:r>
          </a:p>
          <a:p>
            <a:pPr marL="0" indent="0" defTabSz="914400">
              <a:lnSpc>
                <a:spcPct val="100000"/>
              </a:lnSpc>
              <a:spcBef>
                <a:spcPts val="0"/>
              </a:spcBef>
              <a:spcAft>
                <a:spcPts val="0"/>
              </a:spcAft>
              <a:buFontTx/>
              <a:buNone/>
              <a:defRPr/>
            </a:pPr>
            <a:r>
              <a:rPr lang="en-US" dirty="0" smtClean="0"/>
              <a:t>p </a:t>
            </a:r>
            <a:r>
              <a:rPr lang="en-US" dirty="0"/>
              <a:t>= &amp;a</a:t>
            </a:r>
            <a:r>
              <a:rPr lang="en-US" dirty="0" smtClean="0"/>
              <a:t>;</a:t>
            </a:r>
          </a:p>
          <a:p>
            <a:pPr marL="0" indent="0" defTabSz="914400">
              <a:lnSpc>
                <a:spcPct val="100000"/>
              </a:lnSpc>
              <a:spcBef>
                <a:spcPts val="0"/>
              </a:spcBef>
              <a:spcAft>
                <a:spcPts val="0"/>
              </a:spcAft>
              <a:buFontTx/>
              <a:buNone/>
              <a:defRPr/>
            </a:pPr>
            <a:r>
              <a:rPr lang="en-US" dirty="0" smtClean="0">
                <a:solidFill>
                  <a:srgbClr val="FF0000"/>
                </a:solidFill>
              </a:rPr>
              <a:t>if</a:t>
            </a:r>
            <a:r>
              <a:rPr lang="en-US" dirty="0" smtClean="0"/>
              <a:t> </a:t>
            </a:r>
            <a:r>
              <a:rPr lang="en-US" dirty="0"/>
              <a:t>(p == a) { </a:t>
            </a:r>
            <a:r>
              <a:rPr lang="en-US" dirty="0" smtClean="0"/>
              <a:t>  </a:t>
            </a:r>
          </a:p>
          <a:p>
            <a:pPr marL="0" indent="0" defTabSz="914400">
              <a:lnSpc>
                <a:spcPct val="100000"/>
              </a:lnSpc>
              <a:spcBef>
                <a:spcPts val="0"/>
              </a:spcBef>
              <a:spcAft>
                <a:spcPts val="0"/>
              </a:spcAft>
              <a:buFontTx/>
              <a:buNone/>
              <a:defRPr/>
            </a:pPr>
            <a:r>
              <a:rPr lang="en-US" dirty="0"/>
              <a:t> </a:t>
            </a:r>
            <a:r>
              <a:rPr lang="en-US" dirty="0" smtClean="0"/>
              <a:t> </a:t>
            </a:r>
            <a:r>
              <a:rPr lang="en-US" dirty="0" smtClean="0">
                <a:solidFill>
                  <a:srgbClr val="0070C0"/>
                </a:solidFill>
              </a:rPr>
              <a:t>cs1010_println_string</a:t>
            </a:r>
            <a:r>
              <a:rPr lang="en-US" dirty="0"/>
              <a:t>("same</a:t>
            </a:r>
            <a:r>
              <a:rPr lang="en-US" dirty="0" smtClean="0"/>
              <a:t>");</a:t>
            </a:r>
          </a:p>
          <a:p>
            <a:pPr marL="0" indent="0" defTabSz="914400">
              <a:lnSpc>
                <a:spcPct val="100000"/>
              </a:lnSpc>
              <a:spcBef>
                <a:spcPts val="0"/>
              </a:spcBef>
              <a:spcAft>
                <a:spcPts val="0"/>
              </a:spcAft>
              <a:buFontTx/>
              <a:buNone/>
              <a:defRPr/>
            </a:pPr>
            <a:r>
              <a:rPr lang="en-US" dirty="0" smtClean="0"/>
              <a:t>}</a:t>
            </a:r>
            <a:endParaRPr lang="en-US" dirty="0"/>
          </a:p>
        </p:txBody>
      </p:sp>
      <p:sp>
        <p:nvSpPr>
          <p:cNvPr id="4" name="Content Placeholder 3"/>
          <p:cNvSpPr txBox="1">
            <a:spLocks/>
          </p:cNvSpPr>
          <p:nvPr/>
        </p:nvSpPr>
        <p:spPr>
          <a:xfrm>
            <a:off x="1028700" y="5382094"/>
            <a:ext cx="7200900" cy="1228567"/>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smtClean="0"/>
              <a:t>Difference in type: a has type </a:t>
            </a:r>
            <a:r>
              <a:rPr lang="en-US" dirty="0" smtClean="0">
                <a:solidFill>
                  <a:srgbClr val="FF0000"/>
                </a:solidFill>
              </a:rPr>
              <a:t>long * </a:t>
            </a:r>
            <a:r>
              <a:rPr lang="en-US" dirty="0" smtClean="0"/>
              <a:t>but p has type </a:t>
            </a:r>
            <a:r>
              <a:rPr lang="en-US" dirty="0">
                <a:solidFill>
                  <a:srgbClr val="FF0000"/>
                </a:solidFill>
              </a:rPr>
              <a:t>long </a:t>
            </a:r>
            <a:r>
              <a:rPr lang="en-US" dirty="0" smtClean="0">
                <a:solidFill>
                  <a:srgbClr val="FF0000"/>
                </a:solidFill>
              </a:rPr>
              <a:t>(*)[3] </a:t>
            </a:r>
            <a:endParaRPr lang="en-US" dirty="0"/>
          </a:p>
        </p:txBody>
      </p:sp>
    </p:spTree>
    <p:extLst>
      <p:ext uri="{BB962C8B-B14F-4D97-AF65-F5344CB8AC3E}">
        <p14:creationId xmlns:p14="http://schemas.microsoft.com/office/powerpoint/2010/main" val="6552399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Recap</a:t>
            </a:r>
            <a:br>
              <a:rPr lang="en-US" dirty="0" smtClean="0"/>
            </a:br>
            <a:r>
              <a:rPr lang="en-US" sz="3000" dirty="0" smtClean="0"/>
              <a:t>Pointer to array vs pointer to first element</a:t>
            </a:r>
            <a:endParaRPr lang="en-US" dirty="0"/>
          </a:p>
        </p:txBody>
      </p:sp>
      <p:sp>
        <p:nvSpPr>
          <p:cNvPr id="5" name="Rectangle 4">
            <a:extLst>
              <a:ext uri="{FF2B5EF4-FFF2-40B4-BE49-F238E27FC236}">
                <a16:creationId xmlns="" xmlns:a16="http://schemas.microsoft.com/office/drawing/2014/main" id="{08BCED25-4781-B34A-ADC9-0B5F085CAF98}"/>
              </a:ext>
            </a:extLst>
          </p:cNvPr>
          <p:cNvSpPr/>
          <p:nvPr/>
        </p:nvSpPr>
        <p:spPr>
          <a:xfrm>
            <a:off x="1196093" y="1878456"/>
            <a:ext cx="7614611" cy="4662815"/>
          </a:xfrm>
          <a:prstGeom prst="rect">
            <a:avLst/>
          </a:prstGeom>
        </p:spPr>
        <p:txBody>
          <a:bodyPr wrap="square">
            <a:spAutoFit/>
          </a:bodyPr>
          <a:lstStyle/>
          <a:p>
            <a:pPr>
              <a:lnSpc>
                <a:spcPct val="150000"/>
              </a:lnSpc>
            </a:pPr>
            <a:r>
              <a:rPr lang="en-SG" dirty="0">
                <a:solidFill>
                  <a:srgbClr val="3E61A2"/>
                </a:solidFill>
                <a:latin typeface="Monaco" pitchFamily="2" charset="77"/>
              </a:rPr>
              <a:t>long</a:t>
            </a:r>
            <a:r>
              <a:rPr lang="en-SG" dirty="0">
                <a:latin typeface="Monaco" pitchFamily="2" charset="77"/>
              </a:rPr>
              <a:t> a[</a:t>
            </a:r>
            <a:r>
              <a:rPr lang="en-SG" dirty="0">
                <a:solidFill>
                  <a:srgbClr val="E74C3C"/>
                </a:solidFill>
                <a:latin typeface="Monaco" pitchFamily="2" charset="77"/>
              </a:rPr>
              <a:t>3</a:t>
            </a:r>
            <a:r>
              <a:rPr lang="en-SG" dirty="0">
                <a:latin typeface="Monaco" pitchFamily="2" charset="77"/>
              </a:rPr>
              <a:t>]; </a:t>
            </a:r>
          </a:p>
          <a:p>
            <a:pPr>
              <a:lnSpc>
                <a:spcPct val="150000"/>
              </a:lnSpc>
            </a:pPr>
            <a:r>
              <a:rPr lang="en-SG" dirty="0">
                <a:solidFill>
                  <a:srgbClr val="3E61A2"/>
                </a:solidFill>
                <a:latin typeface="Monaco" pitchFamily="2" charset="77"/>
              </a:rPr>
              <a:t>long</a:t>
            </a:r>
            <a:r>
              <a:rPr lang="en-SG" dirty="0">
                <a:latin typeface="Monaco" pitchFamily="2" charset="77"/>
              </a:rPr>
              <a:t> (*p)[</a:t>
            </a:r>
            <a:r>
              <a:rPr lang="en-SG" dirty="0">
                <a:solidFill>
                  <a:srgbClr val="E74C3C"/>
                </a:solidFill>
                <a:latin typeface="Monaco" pitchFamily="2" charset="77"/>
              </a:rPr>
              <a:t>3</a:t>
            </a:r>
            <a:r>
              <a:rPr lang="en-SG" dirty="0">
                <a:latin typeface="Monaco" pitchFamily="2" charset="77"/>
              </a:rPr>
              <a:t>]; </a:t>
            </a:r>
            <a:r>
              <a:rPr lang="en-SG" dirty="0">
                <a:solidFill>
                  <a:srgbClr val="999999"/>
                </a:solidFill>
                <a:latin typeface="Monaco" pitchFamily="2" charset="77"/>
              </a:rPr>
              <a:t>// p is a pointer to an array</a:t>
            </a:r>
            <a:endParaRPr lang="en-SG" dirty="0">
              <a:latin typeface="Monaco" pitchFamily="2" charset="77"/>
            </a:endParaRPr>
          </a:p>
          <a:p>
            <a:pPr>
              <a:lnSpc>
                <a:spcPct val="150000"/>
              </a:lnSpc>
            </a:pPr>
            <a:endParaRPr lang="en-SG" dirty="0">
              <a:latin typeface="Monaco" pitchFamily="2" charset="77"/>
            </a:endParaRPr>
          </a:p>
          <a:p>
            <a:pPr>
              <a:lnSpc>
                <a:spcPct val="150000"/>
              </a:lnSpc>
            </a:pPr>
            <a:r>
              <a:rPr lang="en-SG" dirty="0">
                <a:latin typeface="Monaco" pitchFamily="2" charset="77"/>
              </a:rPr>
              <a:t>p = &amp;a; </a:t>
            </a:r>
            <a:r>
              <a:rPr lang="en-SG" dirty="0">
                <a:solidFill>
                  <a:srgbClr val="999999"/>
                </a:solidFill>
                <a:latin typeface="Monaco" pitchFamily="2" charset="77"/>
              </a:rPr>
              <a:t>// points p to the address of array </a:t>
            </a:r>
            <a:r>
              <a:rPr lang="en-SG" dirty="0" smtClean="0">
                <a:solidFill>
                  <a:srgbClr val="999999"/>
                </a:solidFill>
                <a:latin typeface="Monaco" pitchFamily="2" charset="77"/>
              </a:rPr>
              <a:t>a </a:t>
            </a:r>
            <a:r>
              <a:rPr lang="en-SG" dirty="0" smtClean="0">
                <a:latin typeface="Monaco" pitchFamily="2" charset="77"/>
              </a:rPr>
              <a:t> </a:t>
            </a:r>
            <a:endParaRPr lang="en-SG" dirty="0">
              <a:latin typeface="Monaco" pitchFamily="2" charset="77"/>
            </a:endParaRPr>
          </a:p>
          <a:p>
            <a:pPr>
              <a:lnSpc>
                <a:spcPct val="150000"/>
              </a:lnSpc>
            </a:pPr>
            <a:r>
              <a:rPr lang="en-SG" dirty="0" smtClean="0">
                <a:solidFill>
                  <a:srgbClr val="3B78E7"/>
                </a:solidFill>
                <a:latin typeface="Monaco" pitchFamily="2" charset="77"/>
              </a:rPr>
              <a:t>        </a:t>
            </a:r>
            <a:endParaRPr lang="en-SG" dirty="0">
              <a:solidFill>
                <a:srgbClr val="3B78E7"/>
              </a:solidFill>
              <a:latin typeface="Monaco" pitchFamily="2" charset="77"/>
            </a:endParaRPr>
          </a:p>
          <a:p>
            <a:pPr>
              <a:lnSpc>
                <a:spcPct val="150000"/>
              </a:lnSpc>
            </a:pPr>
            <a:r>
              <a:rPr lang="en-SG" dirty="0">
                <a:solidFill>
                  <a:srgbClr val="3B78E7"/>
                </a:solidFill>
                <a:latin typeface="Monaco" pitchFamily="2" charset="77"/>
              </a:rPr>
              <a:t>if</a:t>
            </a:r>
            <a:r>
              <a:rPr lang="en-SG" dirty="0">
                <a:latin typeface="Monaco" pitchFamily="2" charset="77"/>
              </a:rPr>
              <a:t> (p == a) { </a:t>
            </a:r>
          </a:p>
          <a:p>
            <a:pPr>
              <a:lnSpc>
                <a:spcPct val="150000"/>
              </a:lnSpc>
            </a:pPr>
            <a:r>
              <a:rPr lang="en-SG" dirty="0">
                <a:latin typeface="Monaco" pitchFamily="2" charset="77"/>
              </a:rPr>
              <a:t>  cs1010_println_string(</a:t>
            </a:r>
            <a:r>
              <a:rPr lang="en-SG" dirty="0">
                <a:solidFill>
                  <a:srgbClr val="0D904F"/>
                </a:solidFill>
                <a:latin typeface="Monaco" pitchFamily="2" charset="77"/>
              </a:rPr>
              <a:t>"same"</a:t>
            </a:r>
            <a:r>
              <a:rPr lang="en-SG" dirty="0">
                <a:latin typeface="Monaco" pitchFamily="2" charset="77"/>
              </a:rPr>
              <a:t>); </a:t>
            </a:r>
          </a:p>
          <a:p>
            <a:pPr>
              <a:lnSpc>
                <a:spcPct val="150000"/>
              </a:lnSpc>
            </a:pPr>
            <a:r>
              <a:rPr lang="en-SG" dirty="0">
                <a:latin typeface="Monaco" pitchFamily="2" charset="77"/>
              </a:rPr>
              <a:t>}</a:t>
            </a:r>
          </a:p>
          <a:p>
            <a:pPr>
              <a:lnSpc>
                <a:spcPct val="150000"/>
              </a:lnSpc>
            </a:pPr>
            <a:endParaRPr lang="en-SG" dirty="0">
              <a:latin typeface="Monaco" pitchFamily="2" charset="77"/>
              <a:ea typeface="Menlo" panose="020B0609030804020204" pitchFamily="49" charset="0"/>
              <a:cs typeface="Menlo" panose="020B0609030804020204" pitchFamily="49" charset="0"/>
            </a:endParaRPr>
          </a:p>
          <a:p>
            <a:pPr>
              <a:lnSpc>
                <a:spcPct val="150000"/>
              </a:lnSpc>
            </a:pPr>
            <a:r>
              <a:rPr lang="en-SG" dirty="0">
                <a:latin typeface="Monaco" pitchFamily="2" charset="77"/>
                <a:ea typeface="Menlo" panose="020B0609030804020204" pitchFamily="49" charset="0"/>
                <a:cs typeface="Menlo" panose="020B0609030804020204" pitchFamily="49" charset="0"/>
              </a:rPr>
              <a:t>(*p)[2] = 1; </a:t>
            </a:r>
            <a:r>
              <a:rPr lang="en-SG" dirty="0">
                <a:solidFill>
                  <a:schemeClr val="bg1">
                    <a:lumMod val="65000"/>
                  </a:schemeClr>
                </a:solidFill>
                <a:latin typeface="Monaco" pitchFamily="2" charset="77"/>
                <a:ea typeface="Menlo" panose="020B0609030804020204" pitchFamily="49" charset="0"/>
                <a:cs typeface="Menlo" panose="020B0609030804020204" pitchFamily="49" charset="0"/>
              </a:rPr>
              <a:t>// ok</a:t>
            </a:r>
          </a:p>
          <a:p>
            <a:pPr>
              <a:lnSpc>
                <a:spcPct val="150000"/>
              </a:lnSpc>
            </a:pPr>
            <a:r>
              <a:rPr lang="en-SG" dirty="0">
                <a:latin typeface="Monaco" pitchFamily="2" charset="77"/>
                <a:ea typeface="Menlo" panose="020B0609030804020204" pitchFamily="49" charset="0"/>
                <a:cs typeface="Menlo" panose="020B0609030804020204" pitchFamily="49" charset="0"/>
              </a:rPr>
              <a:t>(*a)[2] = 1; </a:t>
            </a:r>
            <a:r>
              <a:rPr lang="en-SG" dirty="0">
                <a:solidFill>
                  <a:schemeClr val="bg1">
                    <a:lumMod val="65000"/>
                  </a:schemeClr>
                </a:solidFill>
                <a:latin typeface="Monaco" pitchFamily="2" charset="77"/>
                <a:ea typeface="Menlo" panose="020B0609030804020204" pitchFamily="49" charset="0"/>
                <a:cs typeface="Menlo" panose="020B0609030804020204" pitchFamily="49" charset="0"/>
              </a:rPr>
              <a:t>// error</a:t>
            </a:r>
            <a:endParaRPr lang="en-US" dirty="0">
              <a:solidFill>
                <a:schemeClr val="bg1">
                  <a:lumMod val="65000"/>
                </a:schemeClr>
              </a:solidFill>
              <a:latin typeface="Monaco" pitchFamily="2" charset="77"/>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8268829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17.1</a:t>
            </a:r>
            <a:endParaRPr lang="en-US" dirty="0"/>
          </a:p>
        </p:txBody>
      </p:sp>
      <p:sp>
        <p:nvSpPr>
          <p:cNvPr id="3" name="Content Placeholder 2"/>
          <p:cNvSpPr txBox="1">
            <a:spLocks/>
          </p:cNvSpPr>
          <p:nvPr/>
        </p:nvSpPr>
        <p:spPr>
          <a:xfrm>
            <a:off x="1028700" y="1611442"/>
            <a:ext cx="7560664" cy="1386591"/>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r>
              <a:rPr lang="en-US" dirty="0"/>
              <a:t>Complete the function </a:t>
            </a:r>
            <a:r>
              <a:rPr lang="en-US" dirty="0" err="1" smtClean="0">
                <a:solidFill>
                  <a:srgbClr val="0070C0"/>
                </a:solidFill>
              </a:rPr>
              <a:t>find_min_max</a:t>
            </a:r>
            <a:r>
              <a:rPr lang="en-US" dirty="0" smtClean="0">
                <a:solidFill>
                  <a:srgbClr val="0070C0"/>
                </a:solidFill>
              </a:rPr>
              <a:t> </a:t>
            </a:r>
            <a:r>
              <a:rPr lang="en-US" dirty="0" smtClean="0"/>
              <a:t>and show how to call it from </a:t>
            </a:r>
            <a:r>
              <a:rPr lang="en-US" dirty="0" smtClean="0">
                <a:solidFill>
                  <a:srgbClr val="0070C0"/>
                </a:solidFill>
              </a:rPr>
              <a:t>main</a:t>
            </a:r>
            <a:r>
              <a:rPr lang="en-US" dirty="0" smtClean="0"/>
              <a:t>:</a:t>
            </a:r>
            <a:endParaRPr lang="en-US" dirty="0" smtClean="0">
              <a:solidFill>
                <a:srgbClr val="0070C0"/>
              </a:solidFill>
            </a:endParaRPr>
          </a:p>
        </p:txBody>
      </p:sp>
      <p:sp>
        <p:nvSpPr>
          <p:cNvPr id="4" name="TextBox 3">
            <a:extLst>
              <a:ext uri="{FF2B5EF4-FFF2-40B4-BE49-F238E27FC236}">
                <a16:creationId xmlns="" xmlns:a16="http://schemas.microsoft.com/office/drawing/2014/main" id="{3636FD69-714F-0C40-AF00-0D0E3565922F}"/>
              </a:ext>
            </a:extLst>
          </p:cNvPr>
          <p:cNvSpPr txBox="1"/>
          <p:nvPr/>
        </p:nvSpPr>
        <p:spPr>
          <a:xfrm>
            <a:off x="544037" y="2715614"/>
            <a:ext cx="8839806" cy="3831818"/>
          </a:xfrm>
          <a:prstGeom prst="rect">
            <a:avLst/>
          </a:prstGeom>
          <a:noFill/>
        </p:spPr>
        <p:txBody>
          <a:bodyPr wrap="square" rtlCol="0">
            <a:spAutoFit/>
          </a:bodyPr>
          <a:lstStyle/>
          <a:p>
            <a:pPr>
              <a:lnSpc>
                <a:spcPct val="150000"/>
              </a:lnSpc>
            </a:pPr>
            <a:r>
              <a:rPr lang="en-SG" dirty="0">
                <a:solidFill>
                  <a:srgbClr val="3E61A2"/>
                </a:solidFill>
                <a:latin typeface="Monaco" pitchFamily="2" charset="77"/>
              </a:rPr>
              <a:t>void</a:t>
            </a:r>
            <a:r>
              <a:rPr lang="en-SG" dirty="0">
                <a:latin typeface="Monaco" pitchFamily="2" charset="77"/>
              </a:rPr>
              <a:t> </a:t>
            </a:r>
            <a:r>
              <a:rPr lang="en-SG" dirty="0" err="1">
                <a:solidFill>
                  <a:srgbClr val="C2185B"/>
                </a:solidFill>
                <a:latin typeface="Monaco" pitchFamily="2" charset="77"/>
              </a:rPr>
              <a:t>find_min_max</a:t>
            </a:r>
            <a:r>
              <a:rPr lang="en-SG" dirty="0">
                <a:latin typeface="Monaco" pitchFamily="2" charset="77"/>
              </a:rPr>
              <a:t>(</a:t>
            </a:r>
            <a:r>
              <a:rPr lang="en-SG" dirty="0">
                <a:solidFill>
                  <a:srgbClr val="3E61A2"/>
                </a:solidFill>
                <a:latin typeface="Monaco" pitchFamily="2" charset="77"/>
              </a:rPr>
              <a:t>long</a:t>
            </a:r>
            <a:r>
              <a:rPr lang="en-SG" dirty="0">
                <a:latin typeface="Monaco" pitchFamily="2" charset="77"/>
              </a:rPr>
              <a:t> </a:t>
            </a:r>
            <a:r>
              <a:rPr lang="en-SG" dirty="0" err="1">
                <a:latin typeface="Monaco" pitchFamily="2" charset="77"/>
              </a:rPr>
              <a:t>len</a:t>
            </a: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array[], </a:t>
            </a:r>
            <a:r>
              <a:rPr lang="en-SG" dirty="0" smtClean="0">
                <a:solidFill>
                  <a:srgbClr val="3E61A2"/>
                </a:solidFill>
                <a:latin typeface="Monaco" pitchFamily="2" charset="77"/>
              </a:rPr>
              <a:t>long</a:t>
            </a:r>
            <a:r>
              <a:rPr lang="en-SG" dirty="0" smtClean="0">
                <a:latin typeface="Monaco" pitchFamily="2" charset="77"/>
              </a:rPr>
              <a:t>*min</a:t>
            </a:r>
            <a:r>
              <a:rPr lang="en-SG" dirty="0">
                <a:latin typeface="Monaco" pitchFamily="2" charset="77"/>
              </a:rPr>
              <a:t>, </a:t>
            </a:r>
            <a:r>
              <a:rPr lang="en-SG" dirty="0">
                <a:solidFill>
                  <a:srgbClr val="3E61A2"/>
                </a:solidFill>
                <a:latin typeface="Monaco" pitchFamily="2" charset="77"/>
              </a:rPr>
              <a:t>long</a:t>
            </a:r>
            <a:r>
              <a:rPr lang="en-SG" dirty="0">
                <a:latin typeface="Monaco" pitchFamily="2" charset="77"/>
              </a:rPr>
              <a:t> *max)</a:t>
            </a:r>
          </a:p>
          <a:p>
            <a:pPr>
              <a:lnSpc>
                <a:spcPct val="150000"/>
              </a:lnSpc>
            </a:pPr>
            <a:r>
              <a:rPr lang="en-SG" dirty="0">
                <a:latin typeface="Monaco" pitchFamily="2" charset="77"/>
              </a:rPr>
              <a:t>{ </a:t>
            </a:r>
          </a:p>
          <a:p>
            <a:pPr>
              <a:lnSpc>
                <a:spcPct val="150000"/>
              </a:lnSpc>
            </a:pPr>
            <a:r>
              <a:rPr lang="en-SG" dirty="0">
                <a:latin typeface="Monaco" pitchFamily="2" charset="77"/>
              </a:rPr>
              <a:t>  : </a:t>
            </a:r>
          </a:p>
          <a:p>
            <a:pPr>
              <a:lnSpc>
                <a:spcPct val="150000"/>
              </a:lnSpc>
            </a:pPr>
            <a:r>
              <a:rPr lang="en-SG" dirty="0">
                <a:latin typeface="Monaco" pitchFamily="2" charset="77"/>
              </a:rPr>
              <a:t>} </a:t>
            </a:r>
          </a:p>
          <a:p>
            <a:pPr>
              <a:lnSpc>
                <a:spcPct val="150000"/>
              </a:lnSpc>
            </a:pPr>
            <a:endParaRPr lang="en-SG" dirty="0">
              <a:solidFill>
                <a:srgbClr val="3E61A2"/>
              </a:solidFill>
              <a:latin typeface="Monaco" pitchFamily="2" charset="77"/>
            </a:endParaRPr>
          </a:p>
          <a:p>
            <a:pPr>
              <a:lnSpc>
                <a:spcPct val="150000"/>
              </a:lnSpc>
            </a:pPr>
            <a:r>
              <a:rPr lang="en-SG" dirty="0" err="1">
                <a:solidFill>
                  <a:srgbClr val="3E61A2"/>
                </a:solidFill>
                <a:latin typeface="Monaco" pitchFamily="2" charset="77"/>
              </a:rPr>
              <a:t>int</a:t>
            </a:r>
            <a:r>
              <a:rPr lang="en-SG" dirty="0">
                <a:latin typeface="Monaco" pitchFamily="2" charset="77"/>
              </a:rPr>
              <a:t> </a:t>
            </a:r>
            <a:r>
              <a:rPr lang="en-SG" dirty="0">
                <a:solidFill>
                  <a:srgbClr val="C2185B"/>
                </a:solidFill>
                <a:latin typeface="Monaco" pitchFamily="2" charset="77"/>
              </a:rPr>
              <a:t>main</a:t>
            </a:r>
            <a:r>
              <a:rPr lang="en-SG" dirty="0">
                <a:latin typeface="Monaco" pitchFamily="2" charset="77"/>
              </a:rPr>
              <a:t>() { </a:t>
            </a:r>
          </a:p>
          <a:p>
            <a:pPr>
              <a:lnSpc>
                <a:spcPct val="150000"/>
              </a:lnSpc>
            </a:pPr>
            <a:r>
              <a:rPr lang="en-SG" dirty="0">
                <a:solidFill>
                  <a:srgbClr val="3E61A2"/>
                </a:solidFill>
                <a:latin typeface="Monaco" pitchFamily="2" charset="77"/>
              </a:rPr>
              <a:t>  long</a:t>
            </a:r>
            <a:r>
              <a:rPr lang="en-SG" dirty="0">
                <a:latin typeface="Monaco" pitchFamily="2" charset="77"/>
              </a:rPr>
              <a:t> list[</a:t>
            </a:r>
            <a:r>
              <a:rPr lang="en-SG" dirty="0">
                <a:solidFill>
                  <a:srgbClr val="E74C3C"/>
                </a:solidFill>
                <a:latin typeface="Monaco" pitchFamily="2" charset="77"/>
              </a:rPr>
              <a:t>10</a:t>
            </a:r>
            <a:r>
              <a:rPr lang="en-SG" dirty="0">
                <a:latin typeface="Monaco" pitchFamily="2" charset="77"/>
              </a:rPr>
              <a:t>] = {</a:t>
            </a:r>
            <a:r>
              <a:rPr lang="en-SG" dirty="0">
                <a:solidFill>
                  <a:srgbClr val="E74C3C"/>
                </a:solidFill>
                <a:latin typeface="Monaco" pitchFamily="2" charset="77"/>
              </a:rPr>
              <a:t>1</a:t>
            </a:r>
            <a:r>
              <a:rPr lang="en-SG" dirty="0">
                <a:latin typeface="Monaco" pitchFamily="2" charset="77"/>
              </a:rPr>
              <a:t>, </a:t>
            </a:r>
            <a:r>
              <a:rPr lang="en-SG" dirty="0">
                <a:solidFill>
                  <a:srgbClr val="E74C3C"/>
                </a:solidFill>
                <a:latin typeface="Monaco" pitchFamily="2" charset="77"/>
              </a:rPr>
              <a:t>2</a:t>
            </a:r>
            <a:r>
              <a:rPr lang="en-SG" dirty="0">
                <a:latin typeface="Monaco" pitchFamily="2" charset="77"/>
              </a:rPr>
              <a:t>, </a:t>
            </a:r>
            <a:r>
              <a:rPr lang="en-SG" dirty="0">
                <a:solidFill>
                  <a:srgbClr val="E74C3C"/>
                </a:solidFill>
                <a:latin typeface="Monaco" pitchFamily="2" charset="77"/>
              </a:rPr>
              <a:t>3</a:t>
            </a:r>
            <a:r>
              <a:rPr lang="en-SG" dirty="0">
                <a:latin typeface="Monaco" pitchFamily="2" charset="77"/>
              </a:rPr>
              <a:t>, </a:t>
            </a:r>
            <a:r>
              <a:rPr lang="en-SG" dirty="0">
                <a:solidFill>
                  <a:srgbClr val="E74C3C"/>
                </a:solidFill>
                <a:latin typeface="Monaco" pitchFamily="2" charset="77"/>
              </a:rPr>
              <a:t>4</a:t>
            </a:r>
            <a:r>
              <a:rPr lang="en-SG" dirty="0">
                <a:latin typeface="Monaco" pitchFamily="2" charset="77"/>
              </a:rPr>
              <a:t>, -</a:t>
            </a:r>
            <a:r>
              <a:rPr lang="en-SG" dirty="0">
                <a:solidFill>
                  <a:srgbClr val="E74C3C"/>
                </a:solidFill>
                <a:latin typeface="Monaco" pitchFamily="2" charset="77"/>
              </a:rPr>
              <a:t>4</a:t>
            </a:r>
            <a:r>
              <a:rPr lang="en-SG" dirty="0">
                <a:latin typeface="Monaco" pitchFamily="2" charset="77"/>
              </a:rPr>
              <a:t>, </a:t>
            </a:r>
            <a:r>
              <a:rPr lang="en-SG" dirty="0">
                <a:solidFill>
                  <a:srgbClr val="E74C3C"/>
                </a:solidFill>
                <a:latin typeface="Monaco" pitchFamily="2" charset="77"/>
              </a:rPr>
              <a:t>5</a:t>
            </a:r>
            <a:r>
              <a:rPr lang="en-SG" dirty="0">
                <a:latin typeface="Monaco" pitchFamily="2" charset="77"/>
              </a:rPr>
              <a:t>, </a:t>
            </a:r>
            <a:r>
              <a:rPr lang="en-SG" dirty="0">
                <a:solidFill>
                  <a:srgbClr val="E74C3C"/>
                </a:solidFill>
                <a:latin typeface="Monaco" pitchFamily="2" charset="77"/>
              </a:rPr>
              <a:t>6</a:t>
            </a:r>
            <a:r>
              <a:rPr lang="en-SG" dirty="0">
                <a:latin typeface="Monaco" pitchFamily="2" charset="77"/>
              </a:rPr>
              <a:t>, -</a:t>
            </a:r>
            <a:r>
              <a:rPr lang="en-SG" dirty="0">
                <a:solidFill>
                  <a:srgbClr val="E74C3C"/>
                </a:solidFill>
                <a:latin typeface="Monaco" pitchFamily="2" charset="77"/>
              </a:rPr>
              <a:t>8</a:t>
            </a:r>
            <a:r>
              <a:rPr lang="en-SG" dirty="0">
                <a:latin typeface="Monaco" pitchFamily="2" charset="77"/>
              </a:rPr>
              <a:t>, </a:t>
            </a:r>
            <a:r>
              <a:rPr lang="en-SG" dirty="0">
                <a:solidFill>
                  <a:srgbClr val="E74C3C"/>
                </a:solidFill>
                <a:latin typeface="Monaco" pitchFamily="2" charset="77"/>
              </a:rPr>
              <a:t>3</a:t>
            </a:r>
            <a:r>
              <a:rPr lang="en-SG" dirty="0">
                <a:latin typeface="Monaco" pitchFamily="2" charset="77"/>
              </a:rPr>
              <a:t>, </a:t>
            </a:r>
            <a:r>
              <a:rPr lang="en-SG" dirty="0">
                <a:solidFill>
                  <a:srgbClr val="E74C3C"/>
                </a:solidFill>
                <a:latin typeface="Monaco" pitchFamily="2" charset="77"/>
              </a:rPr>
              <a:t>1</a:t>
            </a:r>
            <a:r>
              <a:rPr lang="en-SG" dirty="0">
                <a:latin typeface="Monaco" pitchFamily="2" charset="77"/>
              </a:rPr>
              <a:t>}; </a:t>
            </a:r>
          </a:p>
          <a:p>
            <a:pPr>
              <a:lnSpc>
                <a:spcPct val="150000"/>
              </a:lnSpc>
            </a:pPr>
            <a:r>
              <a:rPr lang="en-SG" dirty="0">
                <a:latin typeface="Monaco" pitchFamily="2" charset="77"/>
              </a:rPr>
              <a:t>  : </a:t>
            </a:r>
          </a:p>
          <a:p>
            <a:pPr>
              <a:lnSpc>
                <a:spcPct val="150000"/>
              </a:lnSpc>
            </a:pPr>
            <a:r>
              <a:rPr lang="en-SG" dirty="0">
                <a:latin typeface="Monaco" pitchFamily="2" charset="77"/>
              </a:rPr>
              <a:t>}</a:t>
            </a:r>
            <a:endParaRPr lang="en-US" dirty="0">
              <a:latin typeface="Monaco" pitchFamily="2" charset="77"/>
            </a:endParaRPr>
          </a:p>
        </p:txBody>
      </p:sp>
    </p:spTree>
    <p:extLst>
      <p:ext uri="{BB962C8B-B14F-4D97-AF65-F5344CB8AC3E}">
        <p14:creationId xmlns:p14="http://schemas.microsoft.com/office/powerpoint/2010/main" val="1293910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(a)</a:t>
            </a:r>
            <a:endParaRPr lang="en-US" dirty="0"/>
          </a:p>
        </p:txBody>
      </p:sp>
      <p:sp>
        <p:nvSpPr>
          <p:cNvPr id="3" name="Content Placeholder 2"/>
          <p:cNvSpPr txBox="1">
            <a:spLocks/>
          </p:cNvSpPr>
          <p:nvPr/>
        </p:nvSpPr>
        <p:spPr>
          <a:xfrm>
            <a:off x="1028700" y="2286000"/>
            <a:ext cx="7200900" cy="3581400"/>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r>
              <a:rPr lang="en-US" dirty="0" smtClean="0"/>
              <a:t>Write the following function without using </a:t>
            </a:r>
            <a:r>
              <a:rPr lang="en-US" dirty="0" err="1" smtClean="0"/>
              <a:t>strlen</a:t>
            </a:r>
            <a:r>
              <a:rPr lang="en-US" dirty="0" smtClean="0"/>
              <a:t>:</a:t>
            </a:r>
          </a:p>
          <a:p>
            <a:pPr marL="0" indent="0" defTabSz="914400">
              <a:lnSpc>
                <a:spcPct val="100000"/>
              </a:lnSpc>
              <a:spcBef>
                <a:spcPts val="0"/>
              </a:spcBef>
              <a:spcAft>
                <a:spcPts val="0"/>
              </a:spcAft>
              <a:buFontTx/>
              <a:buNone/>
            </a:pPr>
            <a:endParaRPr lang="en-US" dirty="0"/>
          </a:p>
          <a:p>
            <a:pPr marL="0" indent="0" defTabSz="914400">
              <a:lnSpc>
                <a:spcPct val="100000"/>
              </a:lnSpc>
              <a:spcBef>
                <a:spcPts val="0"/>
              </a:spcBef>
              <a:spcAft>
                <a:spcPts val="0"/>
              </a:spcAft>
              <a:buFontTx/>
              <a:buNone/>
            </a:pPr>
            <a:r>
              <a:rPr lang="en-US" dirty="0">
                <a:solidFill>
                  <a:srgbClr val="0070C0"/>
                </a:solidFill>
              </a:rPr>
              <a:t>long </a:t>
            </a:r>
            <a:r>
              <a:rPr lang="en-US" dirty="0" err="1">
                <a:solidFill>
                  <a:srgbClr val="0070C0"/>
                </a:solidFill>
              </a:rPr>
              <a:t>string_length</a:t>
            </a:r>
            <a:r>
              <a:rPr lang="en-US" dirty="0">
                <a:solidFill>
                  <a:srgbClr val="0070C0"/>
                </a:solidFill>
              </a:rPr>
              <a:t>(char *</a:t>
            </a:r>
            <a:r>
              <a:rPr lang="en-US" dirty="0" err="1">
                <a:solidFill>
                  <a:srgbClr val="0070C0"/>
                </a:solidFill>
              </a:rPr>
              <a:t>str</a:t>
            </a:r>
            <a:r>
              <a:rPr lang="en-US" dirty="0">
                <a:solidFill>
                  <a:srgbClr val="0070C0"/>
                </a:solidFill>
              </a:rPr>
              <a:t>)</a:t>
            </a:r>
            <a:r>
              <a:rPr lang="en-US" dirty="0"/>
              <a:t> </a:t>
            </a:r>
            <a:r>
              <a:rPr lang="en-US" dirty="0" smtClean="0"/>
              <a:t>returns </a:t>
            </a:r>
            <a:r>
              <a:rPr lang="en-US" dirty="0"/>
              <a:t>the length (i.e., the number of characters) of the string </a:t>
            </a:r>
            <a:r>
              <a:rPr lang="en-US" dirty="0" err="1"/>
              <a:t>str</a:t>
            </a:r>
            <a:endParaRPr lang="en-US" dirty="0"/>
          </a:p>
        </p:txBody>
      </p:sp>
    </p:spTree>
    <p:extLst>
      <p:ext uri="{BB962C8B-B14F-4D97-AF65-F5344CB8AC3E}">
        <p14:creationId xmlns:p14="http://schemas.microsoft.com/office/powerpoint/2010/main" val="8273329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17.1</a:t>
            </a:r>
            <a:endParaRPr lang="en-US" dirty="0"/>
          </a:p>
        </p:txBody>
      </p:sp>
      <p:sp>
        <p:nvSpPr>
          <p:cNvPr id="5" name="TextBox 4">
            <a:extLst>
              <a:ext uri="{FF2B5EF4-FFF2-40B4-BE49-F238E27FC236}">
                <a16:creationId xmlns="" xmlns:a16="http://schemas.microsoft.com/office/drawing/2014/main" id="{3636FD69-714F-0C40-AF00-0D0E3565922F}"/>
              </a:ext>
            </a:extLst>
          </p:cNvPr>
          <p:cNvSpPr txBox="1"/>
          <p:nvPr/>
        </p:nvSpPr>
        <p:spPr>
          <a:xfrm>
            <a:off x="1944761" y="1428750"/>
            <a:ext cx="5368777" cy="5401479"/>
          </a:xfrm>
          <a:prstGeom prst="rect">
            <a:avLst/>
          </a:prstGeom>
          <a:noFill/>
        </p:spPr>
        <p:txBody>
          <a:bodyPr wrap="none" rtlCol="0">
            <a:spAutoFit/>
          </a:bodyPr>
          <a:lstStyle/>
          <a:p>
            <a:pPr>
              <a:lnSpc>
                <a:spcPct val="150000"/>
              </a:lnSpc>
            </a:pPr>
            <a:r>
              <a:rPr lang="en-SG" sz="1600" dirty="0">
                <a:solidFill>
                  <a:srgbClr val="3E61A2"/>
                </a:solidFill>
                <a:latin typeface="Monaco" pitchFamily="2" charset="77"/>
              </a:rPr>
              <a:t>void</a:t>
            </a:r>
            <a:r>
              <a:rPr lang="en-SG" sz="1600" dirty="0">
                <a:latin typeface="Monaco" pitchFamily="2" charset="77"/>
              </a:rPr>
              <a:t> </a:t>
            </a:r>
            <a:r>
              <a:rPr lang="en-SG" sz="1600" dirty="0" err="1">
                <a:solidFill>
                  <a:srgbClr val="C2185B"/>
                </a:solidFill>
                <a:latin typeface="Monaco" pitchFamily="2" charset="77"/>
              </a:rPr>
              <a:t>find_min_max</a:t>
            </a:r>
            <a:r>
              <a:rPr lang="en-SG" sz="1600" dirty="0">
                <a:latin typeface="Monaco" pitchFamily="2" charset="77"/>
              </a:rPr>
              <a:t>(</a:t>
            </a:r>
            <a:r>
              <a:rPr lang="en-SG" sz="1600" dirty="0">
                <a:solidFill>
                  <a:srgbClr val="3E61A2"/>
                </a:solidFill>
                <a:latin typeface="Monaco" pitchFamily="2" charset="77"/>
              </a:rPr>
              <a:t>long</a:t>
            </a:r>
            <a:r>
              <a:rPr lang="en-SG" sz="1600" dirty="0">
                <a:latin typeface="Monaco" pitchFamily="2" charset="77"/>
              </a:rPr>
              <a:t> </a:t>
            </a:r>
            <a:r>
              <a:rPr lang="en-SG" sz="1600" dirty="0" err="1">
                <a:latin typeface="Monaco" pitchFamily="2" charset="77"/>
              </a:rPr>
              <a:t>len</a:t>
            </a:r>
            <a:r>
              <a:rPr lang="en-SG" sz="1600" dirty="0">
                <a:latin typeface="Monaco" pitchFamily="2" charset="77"/>
              </a:rPr>
              <a:t>, </a:t>
            </a:r>
            <a:r>
              <a:rPr lang="en-SG" sz="1600" dirty="0">
                <a:solidFill>
                  <a:srgbClr val="3E61A2"/>
                </a:solidFill>
                <a:latin typeface="Monaco" pitchFamily="2" charset="77"/>
              </a:rPr>
              <a:t>long</a:t>
            </a:r>
            <a:r>
              <a:rPr lang="en-SG" sz="1600" dirty="0">
                <a:latin typeface="Monaco" pitchFamily="2" charset="77"/>
              </a:rPr>
              <a:t> array[], </a:t>
            </a:r>
          </a:p>
          <a:p>
            <a:pPr>
              <a:lnSpc>
                <a:spcPct val="150000"/>
              </a:lnSpc>
            </a:pPr>
            <a:r>
              <a:rPr lang="en-SG" sz="1600" dirty="0">
                <a:solidFill>
                  <a:srgbClr val="3E61A2"/>
                </a:solidFill>
                <a:latin typeface="Monaco" pitchFamily="2" charset="77"/>
              </a:rPr>
              <a:t>    long</a:t>
            </a:r>
            <a:r>
              <a:rPr lang="en-SG" sz="1600" dirty="0">
                <a:latin typeface="Monaco" pitchFamily="2" charset="77"/>
              </a:rPr>
              <a:t> *min, </a:t>
            </a:r>
            <a:r>
              <a:rPr lang="en-SG" sz="1600" dirty="0">
                <a:solidFill>
                  <a:srgbClr val="3E61A2"/>
                </a:solidFill>
                <a:latin typeface="Monaco" pitchFamily="2" charset="77"/>
              </a:rPr>
              <a:t>long</a:t>
            </a:r>
            <a:r>
              <a:rPr lang="en-SG" sz="1600" dirty="0">
                <a:latin typeface="Monaco" pitchFamily="2" charset="77"/>
              </a:rPr>
              <a:t> *max) </a:t>
            </a:r>
          </a:p>
          <a:p>
            <a:pPr>
              <a:lnSpc>
                <a:spcPct val="150000"/>
              </a:lnSpc>
            </a:pPr>
            <a:r>
              <a:rPr lang="en-SG" sz="1600" dirty="0">
                <a:latin typeface="Monaco" pitchFamily="2" charset="77"/>
              </a:rPr>
              <a:t>{ </a:t>
            </a:r>
          </a:p>
          <a:p>
            <a:pPr>
              <a:lnSpc>
                <a:spcPct val="150000"/>
              </a:lnSpc>
            </a:pPr>
            <a:r>
              <a:rPr lang="en-SG" sz="1600" dirty="0">
                <a:latin typeface="Monaco" pitchFamily="2" charset="77"/>
              </a:rPr>
              <a:t>  *max = -LONG_MAX; </a:t>
            </a:r>
          </a:p>
          <a:p>
            <a:pPr>
              <a:lnSpc>
                <a:spcPct val="150000"/>
              </a:lnSpc>
            </a:pPr>
            <a:r>
              <a:rPr lang="en-SG" sz="1600" dirty="0">
                <a:latin typeface="Monaco" pitchFamily="2" charset="77"/>
              </a:rPr>
              <a:t>  *min = LONG_MAX; </a:t>
            </a:r>
          </a:p>
          <a:p>
            <a:pPr>
              <a:lnSpc>
                <a:spcPct val="150000"/>
              </a:lnSpc>
            </a:pPr>
            <a:r>
              <a:rPr lang="en-SG" sz="1600" dirty="0">
                <a:solidFill>
                  <a:srgbClr val="3B78E7"/>
                </a:solidFill>
                <a:latin typeface="Monaco" pitchFamily="2" charset="77"/>
              </a:rPr>
              <a:t>  for</a:t>
            </a:r>
            <a:r>
              <a:rPr lang="en-SG" sz="1600" dirty="0">
                <a:latin typeface="Monaco" pitchFamily="2" charset="77"/>
              </a:rPr>
              <a:t> (</a:t>
            </a:r>
            <a:r>
              <a:rPr lang="en-SG" sz="1600" dirty="0">
                <a:solidFill>
                  <a:srgbClr val="3E61A2"/>
                </a:solidFill>
                <a:latin typeface="Monaco" pitchFamily="2" charset="77"/>
              </a:rPr>
              <a:t>long</a:t>
            </a:r>
            <a:r>
              <a:rPr lang="en-SG" sz="1600" dirty="0">
                <a:latin typeface="Monaco" pitchFamily="2" charset="77"/>
              </a:rPr>
              <a:t> i = </a:t>
            </a:r>
            <a:r>
              <a:rPr lang="en-SG" sz="1600" dirty="0">
                <a:solidFill>
                  <a:srgbClr val="E74C3C"/>
                </a:solidFill>
                <a:latin typeface="Monaco" pitchFamily="2" charset="77"/>
              </a:rPr>
              <a:t>0</a:t>
            </a:r>
            <a:r>
              <a:rPr lang="en-SG" sz="1600" dirty="0">
                <a:latin typeface="Monaco" pitchFamily="2" charset="77"/>
              </a:rPr>
              <a:t>; i &lt; length; i++) { </a:t>
            </a:r>
          </a:p>
          <a:p>
            <a:pPr>
              <a:lnSpc>
                <a:spcPct val="150000"/>
              </a:lnSpc>
            </a:pPr>
            <a:r>
              <a:rPr lang="en-SG" sz="1600" dirty="0">
                <a:solidFill>
                  <a:srgbClr val="3B78E7"/>
                </a:solidFill>
                <a:latin typeface="Monaco" pitchFamily="2" charset="77"/>
              </a:rPr>
              <a:t>    if</a:t>
            </a:r>
            <a:r>
              <a:rPr lang="en-SG" sz="1600" dirty="0">
                <a:latin typeface="Monaco" pitchFamily="2" charset="77"/>
              </a:rPr>
              <a:t> (array[i] &gt; *max) { </a:t>
            </a:r>
          </a:p>
          <a:p>
            <a:pPr>
              <a:lnSpc>
                <a:spcPct val="150000"/>
              </a:lnSpc>
            </a:pPr>
            <a:r>
              <a:rPr lang="en-SG" sz="1600" dirty="0">
                <a:latin typeface="Monaco" pitchFamily="2" charset="77"/>
              </a:rPr>
              <a:t>      *max = array[i]; </a:t>
            </a:r>
          </a:p>
          <a:p>
            <a:pPr>
              <a:lnSpc>
                <a:spcPct val="150000"/>
              </a:lnSpc>
            </a:pPr>
            <a:r>
              <a:rPr lang="en-SG" sz="1600" dirty="0">
                <a:latin typeface="Monaco" pitchFamily="2" charset="77"/>
              </a:rPr>
              <a:t>    }</a:t>
            </a:r>
          </a:p>
          <a:p>
            <a:pPr>
              <a:lnSpc>
                <a:spcPct val="150000"/>
              </a:lnSpc>
            </a:pPr>
            <a:r>
              <a:rPr lang="en-SG" sz="1600" dirty="0">
                <a:latin typeface="Monaco" pitchFamily="2" charset="77"/>
              </a:rPr>
              <a:t>    </a:t>
            </a:r>
            <a:r>
              <a:rPr lang="en-SG" sz="1600" dirty="0">
                <a:solidFill>
                  <a:srgbClr val="3B78E7"/>
                </a:solidFill>
                <a:latin typeface="Monaco" pitchFamily="2" charset="77"/>
              </a:rPr>
              <a:t>if</a:t>
            </a:r>
            <a:r>
              <a:rPr lang="en-SG" sz="1600" dirty="0">
                <a:latin typeface="Monaco" pitchFamily="2" charset="77"/>
              </a:rPr>
              <a:t> (array[i] &lt; *min) { </a:t>
            </a:r>
          </a:p>
          <a:p>
            <a:pPr>
              <a:lnSpc>
                <a:spcPct val="150000"/>
              </a:lnSpc>
            </a:pPr>
            <a:r>
              <a:rPr lang="en-SG" sz="1600" dirty="0">
                <a:latin typeface="Monaco" pitchFamily="2" charset="77"/>
              </a:rPr>
              <a:t>      *min = array[i]; </a:t>
            </a:r>
          </a:p>
          <a:p>
            <a:pPr>
              <a:lnSpc>
                <a:spcPct val="150000"/>
              </a:lnSpc>
            </a:pPr>
            <a:r>
              <a:rPr lang="en-SG" sz="1600" dirty="0">
                <a:latin typeface="Monaco" pitchFamily="2" charset="77"/>
              </a:rPr>
              <a:t>    } </a:t>
            </a:r>
          </a:p>
          <a:p>
            <a:pPr>
              <a:lnSpc>
                <a:spcPct val="150000"/>
              </a:lnSpc>
            </a:pPr>
            <a:r>
              <a:rPr lang="en-SG" sz="1600" dirty="0">
                <a:latin typeface="Monaco" pitchFamily="2" charset="77"/>
              </a:rPr>
              <a:t>  } </a:t>
            </a:r>
          </a:p>
          <a:p>
            <a:pPr>
              <a:lnSpc>
                <a:spcPct val="150000"/>
              </a:lnSpc>
            </a:pPr>
            <a:r>
              <a:rPr lang="en-SG" sz="1600" dirty="0">
                <a:latin typeface="Monaco" pitchFamily="2" charset="77"/>
              </a:rPr>
              <a:t>}</a:t>
            </a:r>
            <a:endParaRPr lang="en-US" sz="1600" dirty="0">
              <a:latin typeface="Monaco" pitchFamily="2" charset="77"/>
            </a:endParaRPr>
          </a:p>
        </p:txBody>
      </p:sp>
    </p:spTree>
    <p:extLst>
      <p:ext uri="{BB962C8B-B14F-4D97-AF65-F5344CB8AC3E}">
        <p14:creationId xmlns:p14="http://schemas.microsoft.com/office/powerpoint/2010/main" val="15059691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17.2</a:t>
            </a:r>
            <a:endParaRPr lang="en-US" dirty="0"/>
          </a:p>
        </p:txBody>
      </p:sp>
      <p:sp>
        <p:nvSpPr>
          <p:cNvPr id="3" name="TextBox 2">
            <a:extLst>
              <a:ext uri="{FF2B5EF4-FFF2-40B4-BE49-F238E27FC236}">
                <a16:creationId xmlns="" xmlns:a16="http://schemas.microsoft.com/office/drawing/2014/main" id="{3636FD69-714F-0C40-AF00-0D0E3565922F}"/>
              </a:ext>
            </a:extLst>
          </p:cNvPr>
          <p:cNvSpPr txBox="1"/>
          <p:nvPr/>
        </p:nvSpPr>
        <p:spPr>
          <a:xfrm>
            <a:off x="2068192" y="1286203"/>
            <a:ext cx="5121915" cy="5770811"/>
          </a:xfrm>
          <a:prstGeom prst="rect">
            <a:avLst/>
          </a:prstGeom>
          <a:noFill/>
        </p:spPr>
        <p:txBody>
          <a:bodyPr wrap="none" rtlCol="0">
            <a:spAutoFit/>
          </a:bodyPr>
          <a:lstStyle/>
          <a:p>
            <a:pPr>
              <a:lnSpc>
                <a:spcPct val="150000"/>
              </a:lnSpc>
            </a:pPr>
            <a:r>
              <a:rPr lang="en-SG" sz="1600" dirty="0">
                <a:solidFill>
                  <a:srgbClr val="3E61A2"/>
                </a:solidFill>
                <a:latin typeface="Monaco" pitchFamily="2" charset="77"/>
              </a:rPr>
              <a:t>void</a:t>
            </a:r>
            <a:r>
              <a:rPr lang="en-SG" sz="1600" dirty="0">
                <a:latin typeface="Monaco" pitchFamily="2" charset="77"/>
              </a:rPr>
              <a:t> </a:t>
            </a:r>
            <a:r>
              <a:rPr lang="en-SG" sz="1600" dirty="0">
                <a:solidFill>
                  <a:srgbClr val="C2185B"/>
                </a:solidFill>
                <a:latin typeface="Monaco" pitchFamily="2" charset="77"/>
              </a:rPr>
              <a:t>foo</a:t>
            </a:r>
            <a:r>
              <a:rPr lang="en-SG" sz="1600" dirty="0">
                <a:latin typeface="Monaco" pitchFamily="2" charset="77"/>
              </a:rPr>
              <a:t>(</a:t>
            </a:r>
            <a:r>
              <a:rPr lang="en-SG" sz="1600" dirty="0">
                <a:solidFill>
                  <a:srgbClr val="3E61A2"/>
                </a:solidFill>
                <a:latin typeface="Monaco" pitchFamily="2" charset="77"/>
              </a:rPr>
              <a:t>double</a:t>
            </a:r>
            <a:r>
              <a:rPr lang="en-SG" sz="1600" dirty="0">
                <a:latin typeface="Monaco" pitchFamily="2" charset="77"/>
              </a:rPr>
              <a:t> *</a:t>
            </a:r>
            <a:r>
              <a:rPr lang="en-SG" sz="1600" dirty="0" err="1">
                <a:latin typeface="Monaco" pitchFamily="2" charset="77"/>
              </a:rPr>
              <a:t>ptr</a:t>
            </a:r>
            <a:r>
              <a:rPr lang="en-SG" sz="1600" dirty="0">
                <a:latin typeface="Monaco" pitchFamily="2" charset="77"/>
              </a:rPr>
              <a:t>, </a:t>
            </a:r>
            <a:r>
              <a:rPr lang="en-SG" sz="1600" dirty="0">
                <a:solidFill>
                  <a:srgbClr val="3E61A2"/>
                </a:solidFill>
                <a:latin typeface="Monaco" pitchFamily="2" charset="77"/>
              </a:rPr>
              <a:t>double</a:t>
            </a:r>
            <a:r>
              <a:rPr lang="en-SG" sz="1600" dirty="0">
                <a:latin typeface="Monaco" pitchFamily="2" charset="77"/>
              </a:rPr>
              <a:t> trouble) { </a:t>
            </a:r>
          </a:p>
          <a:p>
            <a:pPr>
              <a:lnSpc>
                <a:spcPct val="150000"/>
              </a:lnSpc>
            </a:pPr>
            <a:r>
              <a:rPr lang="en-SG" sz="1600" dirty="0">
                <a:latin typeface="Monaco" pitchFamily="2" charset="77"/>
              </a:rPr>
              <a:t>  </a:t>
            </a:r>
            <a:r>
              <a:rPr lang="en-SG" sz="1600" dirty="0" err="1">
                <a:latin typeface="Monaco" pitchFamily="2" charset="77"/>
              </a:rPr>
              <a:t>ptr</a:t>
            </a:r>
            <a:r>
              <a:rPr lang="en-SG" sz="1600" dirty="0">
                <a:latin typeface="Monaco" pitchFamily="2" charset="77"/>
              </a:rPr>
              <a:t> = &amp;trouble; </a:t>
            </a:r>
          </a:p>
          <a:p>
            <a:pPr>
              <a:lnSpc>
                <a:spcPct val="150000"/>
              </a:lnSpc>
            </a:pPr>
            <a:r>
              <a:rPr lang="en-SG" sz="1600" dirty="0">
                <a:latin typeface="Monaco" pitchFamily="2" charset="77"/>
              </a:rPr>
              <a:t>  *</a:t>
            </a:r>
            <a:r>
              <a:rPr lang="en-SG" sz="1600" dirty="0" err="1">
                <a:latin typeface="Monaco" pitchFamily="2" charset="77"/>
              </a:rPr>
              <a:t>ptr</a:t>
            </a:r>
            <a:r>
              <a:rPr lang="en-SG" sz="1600" dirty="0">
                <a:latin typeface="Monaco" pitchFamily="2" charset="77"/>
              </a:rPr>
              <a:t> = </a:t>
            </a:r>
            <a:r>
              <a:rPr lang="en-SG" sz="1600" dirty="0">
                <a:solidFill>
                  <a:srgbClr val="E74C3C"/>
                </a:solidFill>
                <a:latin typeface="Monaco" pitchFamily="2" charset="77"/>
              </a:rPr>
              <a:t>10.0</a:t>
            </a:r>
            <a:r>
              <a:rPr lang="en-SG" sz="1600" dirty="0">
                <a:latin typeface="Monaco" pitchFamily="2" charset="77"/>
              </a:rPr>
              <a:t>; </a:t>
            </a:r>
          </a:p>
          <a:p>
            <a:pPr>
              <a:lnSpc>
                <a:spcPct val="150000"/>
              </a:lnSpc>
            </a:pPr>
            <a:r>
              <a:rPr lang="en-SG" sz="1600" dirty="0">
                <a:latin typeface="Monaco" pitchFamily="2" charset="77"/>
              </a:rPr>
              <a:t>} </a:t>
            </a:r>
          </a:p>
          <a:p>
            <a:pPr>
              <a:lnSpc>
                <a:spcPct val="150000"/>
              </a:lnSpc>
            </a:pPr>
            <a:r>
              <a:rPr lang="en-SG" sz="1600" dirty="0" err="1">
                <a:solidFill>
                  <a:srgbClr val="3E61A2"/>
                </a:solidFill>
                <a:latin typeface="Monaco" pitchFamily="2" charset="77"/>
              </a:rPr>
              <a:t>int</a:t>
            </a:r>
            <a:r>
              <a:rPr lang="en-SG" sz="1600" dirty="0">
                <a:latin typeface="Monaco" pitchFamily="2" charset="77"/>
              </a:rPr>
              <a:t> </a:t>
            </a:r>
            <a:r>
              <a:rPr lang="en-SG" sz="1600" dirty="0">
                <a:solidFill>
                  <a:srgbClr val="C2185B"/>
                </a:solidFill>
                <a:latin typeface="Monaco" pitchFamily="2" charset="77"/>
              </a:rPr>
              <a:t>main</a:t>
            </a:r>
            <a:r>
              <a:rPr lang="en-SG" sz="1600" dirty="0">
                <a:latin typeface="Monaco" pitchFamily="2" charset="77"/>
              </a:rPr>
              <a:t>() { </a:t>
            </a:r>
          </a:p>
          <a:p>
            <a:pPr>
              <a:lnSpc>
                <a:spcPct val="150000"/>
              </a:lnSpc>
            </a:pPr>
            <a:r>
              <a:rPr lang="en-SG" sz="1600" dirty="0">
                <a:solidFill>
                  <a:srgbClr val="3E61A2"/>
                </a:solidFill>
                <a:latin typeface="Monaco" pitchFamily="2" charset="77"/>
              </a:rPr>
              <a:t>  double</a:t>
            </a:r>
            <a:r>
              <a:rPr lang="en-SG" sz="1600" dirty="0">
                <a:latin typeface="Monaco" pitchFamily="2" charset="77"/>
              </a:rPr>
              <a:t> *</a:t>
            </a:r>
            <a:r>
              <a:rPr lang="en-SG" sz="1600" dirty="0" err="1">
                <a:latin typeface="Monaco" pitchFamily="2" charset="77"/>
              </a:rPr>
              <a:t>ptr</a:t>
            </a:r>
            <a:r>
              <a:rPr lang="en-SG" sz="1600" dirty="0">
                <a:latin typeface="Monaco" pitchFamily="2" charset="77"/>
              </a:rPr>
              <a:t>; </a:t>
            </a:r>
          </a:p>
          <a:p>
            <a:pPr>
              <a:lnSpc>
                <a:spcPct val="150000"/>
              </a:lnSpc>
            </a:pPr>
            <a:r>
              <a:rPr lang="en-SG" sz="1600" dirty="0">
                <a:solidFill>
                  <a:srgbClr val="3E61A2"/>
                </a:solidFill>
                <a:latin typeface="Monaco" pitchFamily="2" charset="77"/>
              </a:rPr>
              <a:t>  double</a:t>
            </a:r>
            <a:r>
              <a:rPr lang="en-SG" sz="1600" dirty="0">
                <a:latin typeface="Monaco" pitchFamily="2" charset="77"/>
              </a:rPr>
              <a:t> x = -</a:t>
            </a:r>
            <a:r>
              <a:rPr lang="en-SG" sz="1600" dirty="0">
                <a:solidFill>
                  <a:srgbClr val="E74C3C"/>
                </a:solidFill>
                <a:latin typeface="Monaco" pitchFamily="2" charset="77"/>
              </a:rPr>
              <a:t>3.0</a:t>
            </a:r>
            <a:r>
              <a:rPr lang="en-SG" sz="1600" dirty="0">
                <a:latin typeface="Monaco" pitchFamily="2" charset="77"/>
              </a:rPr>
              <a:t>; </a:t>
            </a:r>
          </a:p>
          <a:p>
            <a:pPr>
              <a:lnSpc>
                <a:spcPct val="150000"/>
              </a:lnSpc>
            </a:pPr>
            <a:r>
              <a:rPr lang="en-SG" sz="1600" dirty="0">
                <a:solidFill>
                  <a:srgbClr val="3E61A2"/>
                </a:solidFill>
                <a:latin typeface="Monaco" pitchFamily="2" charset="77"/>
              </a:rPr>
              <a:t>  double</a:t>
            </a:r>
            <a:r>
              <a:rPr lang="en-SG" sz="1600" dirty="0">
                <a:latin typeface="Monaco" pitchFamily="2" charset="77"/>
              </a:rPr>
              <a:t> y = </a:t>
            </a:r>
            <a:r>
              <a:rPr lang="en-SG" sz="1600" dirty="0">
                <a:solidFill>
                  <a:srgbClr val="E74C3C"/>
                </a:solidFill>
                <a:latin typeface="Monaco" pitchFamily="2" charset="77"/>
              </a:rPr>
              <a:t>7.0</a:t>
            </a:r>
            <a:r>
              <a:rPr lang="en-SG" sz="1600" dirty="0">
                <a:latin typeface="Monaco" pitchFamily="2" charset="77"/>
              </a:rPr>
              <a:t>; </a:t>
            </a:r>
          </a:p>
          <a:p>
            <a:pPr>
              <a:lnSpc>
                <a:spcPct val="150000"/>
              </a:lnSpc>
            </a:pPr>
            <a:endParaRPr lang="en-SG" sz="1600" dirty="0">
              <a:latin typeface="Monaco" pitchFamily="2" charset="77"/>
            </a:endParaRPr>
          </a:p>
          <a:p>
            <a:pPr>
              <a:lnSpc>
                <a:spcPct val="150000"/>
              </a:lnSpc>
            </a:pPr>
            <a:r>
              <a:rPr lang="en-SG" sz="1600" dirty="0">
                <a:latin typeface="Monaco" pitchFamily="2" charset="77"/>
              </a:rPr>
              <a:t>  </a:t>
            </a:r>
            <a:r>
              <a:rPr lang="en-SG" sz="1600" dirty="0" err="1">
                <a:latin typeface="Monaco" pitchFamily="2" charset="77"/>
              </a:rPr>
              <a:t>ptr</a:t>
            </a:r>
            <a:r>
              <a:rPr lang="en-SG" sz="1600" dirty="0">
                <a:latin typeface="Monaco" pitchFamily="2" charset="77"/>
              </a:rPr>
              <a:t> = &amp;y; </a:t>
            </a:r>
          </a:p>
          <a:p>
            <a:pPr>
              <a:lnSpc>
                <a:spcPct val="150000"/>
              </a:lnSpc>
            </a:pPr>
            <a:r>
              <a:rPr lang="en-SG" sz="1600" dirty="0">
                <a:latin typeface="Monaco" pitchFamily="2" charset="77"/>
              </a:rPr>
              <a:t>  foo(</a:t>
            </a:r>
            <a:r>
              <a:rPr lang="en-SG" sz="1600" dirty="0" err="1">
                <a:latin typeface="Monaco" pitchFamily="2" charset="77"/>
              </a:rPr>
              <a:t>ptr</a:t>
            </a:r>
            <a:r>
              <a:rPr lang="en-SG" sz="1600" dirty="0">
                <a:latin typeface="Monaco" pitchFamily="2" charset="77"/>
              </a:rPr>
              <a:t>, x); </a:t>
            </a:r>
          </a:p>
          <a:p>
            <a:pPr>
              <a:lnSpc>
                <a:spcPct val="150000"/>
              </a:lnSpc>
            </a:pPr>
            <a:endParaRPr lang="en-SG" sz="1600" dirty="0">
              <a:latin typeface="Monaco" pitchFamily="2" charset="77"/>
            </a:endParaRPr>
          </a:p>
          <a:p>
            <a:pPr>
              <a:lnSpc>
                <a:spcPct val="150000"/>
              </a:lnSpc>
            </a:pPr>
            <a:r>
              <a:rPr lang="en-SG" sz="1600" dirty="0">
                <a:latin typeface="Monaco" pitchFamily="2" charset="77"/>
              </a:rPr>
              <a:t>  cs1010_println_double(x); </a:t>
            </a:r>
          </a:p>
          <a:p>
            <a:pPr>
              <a:lnSpc>
                <a:spcPct val="150000"/>
              </a:lnSpc>
            </a:pPr>
            <a:r>
              <a:rPr lang="en-SG" sz="1600" dirty="0">
                <a:latin typeface="Monaco" pitchFamily="2" charset="77"/>
              </a:rPr>
              <a:t>  cs1010_println_double(y); </a:t>
            </a:r>
          </a:p>
          <a:p>
            <a:pPr>
              <a:lnSpc>
                <a:spcPct val="150000"/>
              </a:lnSpc>
            </a:pPr>
            <a:r>
              <a:rPr lang="en-SG" sz="1600" dirty="0">
                <a:latin typeface="Monaco" pitchFamily="2" charset="77"/>
              </a:rPr>
              <a:t>}</a:t>
            </a:r>
            <a:endParaRPr lang="en-US" sz="1600" dirty="0">
              <a:latin typeface="Monaco" pitchFamily="2" charset="77"/>
            </a:endParaRPr>
          </a:p>
        </p:txBody>
      </p:sp>
    </p:spTree>
    <p:extLst>
      <p:ext uri="{BB962C8B-B14F-4D97-AF65-F5344CB8AC3E}">
        <p14:creationId xmlns:p14="http://schemas.microsoft.com/office/powerpoint/2010/main" val="3217650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486827" y="290833"/>
            <a:ext cx="3583032" cy="3871444"/>
          </a:xfrm>
          <a:prstGeom prst="rect">
            <a:avLst/>
          </a:prstGeom>
          <a:noFill/>
        </p:spPr>
        <p:txBody>
          <a:bodyPr wrap="none" rtlCol="0">
            <a:spAutoFit/>
          </a:bodyPr>
          <a:lstStyle/>
          <a:p>
            <a:pPr>
              <a:lnSpc>
                <a:spcPct val="150000"/>
              </a:lnSpc>
            </a:pPr>
            <a:r>
              <a:rPr lang="en-SG" sz="1100" dirty="0">
                <a:solidFill>
                  <a:srgbClr val="3E61A2"/>
                </a:solidFill>
                <a:latin typeface="Monaco" pitchFamily="2" charset="77"/>
              </a:rPr>
              <a:t>void</a:t>
            </a:r>
            <a:r>
              <a:rPr lang="en-SG" sz="1100" dirty="0">
                <a:latin typeface="Monaco" pitchFamily="2" charset="77"/>
              </a:rPr>
              <a:t> </a:t>
            </a:r>
            <a:r>
              <a:rPr lang="en-SG" sz="1100" dirty="0">
                <a:solidFill>
                  <a:srgbClr val="C2185B"/>
                </a:solidFill>
                <a:latin typeface="Monaco" pitchFamily="2" charset="77"/>
              </a:rPr>
              <a:t>foo</a:t>
            </a:r>
            <a:r>
              <a:rPr lang="en-SG" sz="1100" dirty="0">
                <a:latin typeface="Monaco" pitchFamily="2" charset="77"/>
              </a:rPr>
              <a:t>(</a:t>
            </a:r>
            <a:r>
              <a:rPr lang="en-SG" sz="1100" dirty="0">
                <a:solidFill>
                  <a:srgbClr val="3E61A2"/>
                </a:solidFill>
                <a:latin typeface="Monaco" pitchFamily="2" charset="77"/>
              </a:rPr>
              <a:t>double</a:t>
            </a:r>
            <a:r>
              <a:rPr lang="en-SG" sz="1100" dirty="0">
                <a:latin typeface="Monaco" pitchFamily="2" charset="77"/>
              </a:rPr>
              <a:t> *</a:t>
            </a:r>
            <a:r>
              <a:rPr lang="en-SG" sz="1100" dirty="0" err="1">
                <a:latin typeface="Monaco" pitchFamily="2" charset="77"/>
              </a:rPr>
              <a:t>ptr</a:t>
            </a:r>
            <a:r>
              <a:rPr lang="en-SG" sz="1100" dirty="0">
                <a:latin typeface="Monaco" pitchFamily="2" charset="77"/>
              </a:rPr>
              <a:t>, </a:t>
            </a:r>
            <a:r>
              <a:rPr lang="en-SG" sz="1100" dirty="0">
                <a:solidFill>
                  <a:srgbClr val="3E61A2"/>
                </a:solidFill>
                <a:latin typeface="Monaco" pitchFamily="2" charset="77"/>
              </a:rPr>
              <a:t>double</a:t>
            </a:r>
            <a:r>
              <a:rPr lang="en-SG" sz="1100" dirty="0">
                <a:latin typeface="Monaco" pitchFamily="2" charset="77"/>
              </a:rPr>
              <a:t> trouble) { </a:t>
            </a: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&amp;trouble; </a:t>
            </a: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t>
            </a:r>
            <a:r>
              <a:rPr lang="en-SG" sz="1100" dirty="0">
                <a:solidFill>
                  <a:srgbClr val="E74C3C"/>
                </a:solidFill>
                <a:latin typeface="Monaco" pitchFamily="2" charset="77"/>
              </a:rPr>
              <a:t>10.0</a:t>
            </a:r>
            <a:r>
              <a:rPr lang="en-SG" sz="1100" dirty="0">
                <a:latin typeface="Monaco" pitchFamily="2" charset="77"/>
              </a:rPr>
              <a:t>; </a:t>
            </a:r>
          </a:p>
          <a:p>
            <a:pPr>
              <a:lnSpc>
                <a:spcPct val="150000"/>
              </a:lnSpc>
            </a:pPr>
            <a:r>
              <a:rPr lang="en-SG" sz="1100" dirty="0">
                <a:latin typeface="Monaco" pitchFamily="2" charset="77"/>
              </a:rPr>
              <a:t>} </a:t>
            </a:r>
          </a:p>
          <a:p>
            <a:pPr>
              <a:lnSpc>
                <a:spcPct val="150000"/>
              </a:lnSpc>
            </a:pPr>
            <a:r>
              <a:rPr lang="en-SG" sz="1100" dirty="0" err="1">
                <a:solidFill>
                  <a:srgbClr val="3E61A2"/>
                </a:solidFill>
                <a:latin typeface="Monaco" pitchFamily="2" charset="77"/>
              </a:rPr>
              <a:t>int</a:t>
            </a:r>
            <a:r>
              <a:rPr lang="en-SG" sz="1100" dirty="0">
                <a:latin typeface="Monaco" pitchFamily="2" charset="77"/>
              </a:rPr>
              <a:t> </a:t>
            </a:r>
            <a:r>
              <a:rPr lang="en-SG" sz="1100" dirty="0">
                <a:solidFill>
                  <a:srgbClr val="C2185B"/>
                </a:solidFill>
                <a:latin typeface="Monaco" pitchFamily="2" charset="77"/>
              </a:rPr>
              <a:t>main</a:t>
            </a:r>
            <a:r>
              <a:rPr lang="en-SG" sz="1100" dirty="0">
                <a:latin typeface="Monaco" pitchFamily="2" charset="77"/>
              </a:rPr>
              <a:t>() { </a:t>
            </a:r>
          </a:p>
          <a:p>
            <a:pPr>
              <a:lnSpc>
                <a:spcPct val="150000"/>
              </a:lnSpc>
            </a:pPr>
            <a:r>
              <a:rPr lang="en-SG" sz="1100" dirty="0">
                <a:solidFill>
                  <a:srgbClr val="3E61A2"/>
                </a:solidFill>
                <a:latin typeface="Monaco" pitchFamily="2" charset="77"/>
              </a:rPr>
              <a:t>  double</a:t>
            </a:r>
            <a:r>
              <a:rPr lang="en-SG" sz="1100" dirty="0">
                <a:latin typeface="Monaco" pitchFamily="2" charset="77"/>
              </a:rPr>
              <a:t> *</a:t>
            </a:r>
            <a:r>
              <a:rPr lang="en-SG" sz="1100" dirty="0" err="1">
                <a:latin typeface="Monaco" pitchFamily="2" charset="77"/>
              </a:rPr>
              <a:t>ptr</a:t>
            </a:r>
            <a:r>
              <a:rPr lang="en-SG" sz="1100" dirty="0">
                <a:latin typeface="Monaco" pitchFamily="2" charset="77"/>
              </a:rPr>
              <a:t>; </a:t>
            </a:r>
          </a:p>
          <a:p>
            <a:pPr>
              <a:lnSpc>
                <a:spcPct val="150000"/>
              </a:lnSpc>
            </a:pPr>
            <a:r>
              <a:rPr lang="en-SG" sz="1100" dirty="0">
                <a:solidFill>
                  <a:srgbClr val="3E61A2"/>
                </a:solidFill>
                <a:latin typeface="Monaco" pitchFamily="2" charset="77"/>
              </a:rPr>
              <a:t>  double</a:t>
            </a:r>
            <a:r>
              <a:rPr lang="en-SG" sz="1100" dirty="0">
                <a:latin typeface="Monaco" pitchFamily="2" charset="77"/>
              </a:rPr>
              <a:t> x = -</a:t>
            </a:r>
            <a:r>
              <a:rPr lang="en-SG" sz="1100" dirty="0">
                <a:solidFill>
                  <a:srgbClr val="E74C3C"/>
                </a:solidFill>
                <a:latin typeface="Monaco" pitchFamily="2" charset="77"/>
              </a:rPr>
              <a:t>3.0</a:t>
            </a:r>
            <a:r>
              <a:rPr lang="en-SG" sz="1100" dirty="0">
                <a:latin typeface="Monaco" pitchFamily="2" charset="77"/>
              </a:rPr>
              <a:t>; </a:t>
            </a:r>
          </a:p>
          <a:p>
            <a:pPr>
              <a:lnSpc>
                <a:spcPct val="150000"/>
              </a:lnSpc>
            </a:pPr>
            <a:r>
              <a:rPr lang="en-SG" sz="1100" dirty="0">
                <a:solidFill>
                  <a:srgbClr val="3E61A2"/>
                </a:solidFill>
                <a:latin typeface="Monaco" pitchFamily="2" charset="77"/>
              </a:rPr>
              <a:t>  double</a:t>
            </a:r>
            <a:r>
              <a:rPr lang="en-SG" sz="1100" dirty="0">
                <a:latin typeface="Monaco" pitchFamily="2" charset="77"/>
              </a:rPr>
              <a:t> y = </a:t>
            </a:r>
            <a:r>
              <a:rPr lang="en-SG" sz="1100" dirty="0">
                <a:solidFill>
                  <a:srgbClr val="E74C3C"/>
                </a:solidFill>
                <a:latin typeface="Monaco" pitchFamily="2" charset="77"/>
              </a:rPr>
              <a:t>7.0</a:t>
            </a:r>
            <a:r>
              <a:rPr lang="en-SG" sz="1100" dirty="0">
                <a:latin typeface="Monaco" pitchFamily="2" charset="77"/>
              </a:rPr>
              <a:t>; </a:t>
            </a:r>
          </a:p>
          <a:p>
            <a:pPr>
              <a:lnSpc>
                <a:spcPct val="150000"/>
              </a:lnSpc>
            </a:pPr>
            <a:endParaRPr lang="en-SG" sz="1100" dirty="0">
              <a:latin typeface="Monaco" pitchFamily="2" charset="77"/>
            </a:endParaRP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&amp;y; </a:t>
            </a:r>
          </a:p>
          <a:p>
            <a:pPr>
              <a:lnSpc>
                <a:spcPct val="150000"/>
              </a:lnSpc>
            </a:pPr>
            <a:r>
              <a:rPr lang="en-SG" sz="1100" dirty="0">
                <a:latin typeface="Monaco" pitchFamily="2" charset="77"/>
              </a:rPr>
              <a:t>  foo(</a:t>
            </a:r>
            <a:r>
              <a:rPr lang="en-SG" sz="1100" dirty="0" err="1">
                <a:latin typeface="Monaco" pitchFamily="2" charset="77"/>
              </a:rPr>
              <a:t>ptr</a:t>
            </a:r>
            <a:r>
              <a:rPr lang="en-SG" sz="1100" dirty="0">
                <a:latin typeface="Monaco" pitchFamily="2" charset="77"/>
              </a:rPr>
              <a:t>, x); </a:t>
            </a:r>
          </a:p>
          <a:p>
            <a:pPr>
              <a:lnSpc>
                <a:spcPct val="150000"/>
              </a:lnSpc>
            </a:pPr>
            <a:endParaRPr lang="en-SG" sz="1100" dirty="0">
              <a:latin typeface="Monaco" pitchFamily="2" charset="77"/>
            </a:endParaRPr>
          </a:p>
          <a:p>
            <a:pPr>
              <a:lnSpc>
                <a:spcPct val="150000"/>
              </a:lnSpc>
            </a:pPr>
            <a:r>
              <a:rPr lang="en-SG" sz="1100" dirty="0">
                <a:latin typeface="Monaco" pitchFamily="2" charset="77"/>
              </a:rPr>
              <a:t>  cs1010_println_double(x); </a:t>
            </a:r>
          </a:p>
          <a:p>
            <a:pPr>
              <a:lnSpc>
                <a:spcPct val="150000"/>
              </a:lnSpc>
            </a:pPr>
            <a:r>
              <a:rPr lang="en-SG" sz="1100" dirty="0">
                <a:latin typeface="Monaco" pitchFamily="2" charset="77"/>
              </a:rPr>
              <a:t>  cs1010_println_double(y); </a:t>
            </a:r>
          </a:p>
          <a:p>
            <a:pPr>
              <a:lnSpc>
                <a:spcPct val="150000"/>
              </a:lnSpc>
            </a:pPr>
            <a:r>
              <a:rPr lang="en-SG" sz="1100" dirty="0">
                <a:latin typeface="Monaco" pitchFamily="2" charset="77"/>
              </a:rPr>
              <a:t>}</a:t>
            </a:r>
            <a:endParaRPr lang="en-US" sz="1100" dirty="0">
              <a:latin typeface="Monaco" pitchFamily="2" charset="77"/>
            </a:endParaRPr>
          </a:p>
        </p:txBody>
      </p:sp>
      <p:sp>
        <p:nvSpPr>
          <p:cNvPr id="5" name="TextBox 4">
            <a:extLst>
              <a:ext uri="{FF2B5EF4-FFF2-40B4-BE49-F238E27FC236}">
                <a16:creationId xmlns="" xmlns:a16="http://schemas.microsoft.com/office/drawing/2014/main" id="{C236A731-EB48-D64E-B909-3AD0CC549EF3}"/>
              </a:ext>
            </a:extLst>
          </p:cNvPr>
          <p:cNvSpPr txBox="1"/>
          <p:nvPr/>
        </p:nvSpPr>
        <p:spPr>
          <a:xfrm>
            <a:off x="3845306" y="5093099"/>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 xmlns:a16="http://schemas.microsoft.com/office/drawing/2014/main" id="{A5584170-7C8B-6847-BE8E-FE5734007D5E}"/>
              </a:ext>
            </a:extLst>
          </p:cNvPr>
          <p:cNvSpPr/>
          <p:nvPr/>
        </p:nvSpPr>
        <p:spPr>
          <a:xfrm>
            <a:off x="4944532"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 xmlns:a16="http://schemas.microsoft.com/office/drawing/2014/main" id="{64CD3975-ECD5-E446-AD9E-46AE5B58765A}"/>
              </a:ext>
            </a:extLst>
          </p:cNvPr>
          <p:cNvSpPr/>
          <p:nvPr/>
        </p:nvSpPr>
        <p:spPr>
          <a:xfrm>
            <a:off x="6007790" y="52151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sp>
        <p:nvSpPr>
          <p:cNvPr id="9" name="TextBox 8">
            <a:extLst>
              <a:ext uri="{FF2B5EF4-FFF2-40B4-BE49-F238E27FC236}">
                <a16:creationId xmlns="" xmlns:a16="http://schemas.microsoft.com/office/drawing/2014/main" id="{E6F91714-81ED-924A-BBCD-CB0182A89C80}"/>
              </a:ext>
            </a:extLst>
          </p:cNvPr>
          <p:cNvSpPr txBox="1"/>
          <p:nvPr/>
        </p:nvSpPr>
        <p:spPr>
          <a:xfrm>
            <a:off x="5315947" y="5226472"/>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 xmlns:a16="http://schemas.microsoft.com/office/drawing/2014/main" id="{268D0D94-DC9F-0F46-B003-56C9FB53968A}"/>
              </a:ext>
            </a:extLst>
          </p:cNvPr>
          <p:cNvSpPr txBox="1"/>
          <p:nvPr/>
        </p:nvSpPr>
        <p:spPr>
          <a:xfrm>
            <a:off x="5315947" y="5883057"/>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 xmlns:a16="http://schemas.microsoft.com/office/drawing/2014/main" id="{A1371617-9EEE-6747-87B1-F0E971961DAF}"/>
              </a:ext>
            </a:extLst>
          </p:cNvPr>
          <p:cNvSpPr/>
          <p:nvPr/>
        </p:nvSpPr>
        <p:spPr>
          <a:xfrm>
            <a:off x="6007791" y="58462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-3</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 xmlns:a16="http://schemas.microsoft.com/office/drawing/2014/main" id="{75E7CBA1-E5CB-0649-BD9A-0D70EECDF800}"/>
              </a:ext>
            </a:extLst>
          </p:cNvPr>
          <p:cNvCxnSpPr>
            <a:cxnSpLocks/>
            <a:stCxn id="21" idx="3"/>
            <a:endCxn id="8" idx="3"/>
          </p:cNvCxnSpPr>
          <p:nvPr/>
        </p:nvCxnSpPr>
        <p:spPr>
          <a:xfrm>
            <a:off x="7486701" y="4844831"/>
            <a:ext cx="21728" cy="637992"/>
          </a:xfrm>
          <a:prstGeom prst="bentConnector3">
            <a:avLst>
              <a:gd name="adj1" fmla="val 289611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B6CB9870-1030-A743-9A4E-08206C429D87}"/>
              </a:ext>
            </a:extLst>
          </p:cNvPr>
          <p:cNvSpPr/>
          <p:nvPr/>
        </p:nvSpPr>
        <p:spPr>
          <a:xfrm>
            <a:off x="5986062" y="45771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 xmlns:a16="http://schemas.microsoft.com/office/drawing/2014/main" id="{65D1935D-1E34-B749-9C64-BAFA87706159}"/>
              </a:ext>
            </a:extLst>
          </p:cNvPr>
          <p:cNvSpPr txBox="1"/>
          <p:nvPr/>
        </p:nvSpPr>
        <p:spPr>
          <a:xfrm>
            <a:off x="5124563" y="4598263"/>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Tree>
    <p:extLst>
      <p:ext uri="{BB962C8B-B14F-4D97-AF65-F5344CB8AC3E}">
        <p14:creationId xmlns:p14="http://schemas.microsoft.com/office/powerpoint/2010/main" val="287244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486827" y="290833"/>
            <a:ext cx="3583032" cy="3871444"/>
          </a:xfrm>
          <a:prstGeom prst="rect">
            <a:avLst/>
          </a:prstGeom>
          <a:noFill/>
        </p:spPr>
        <p:txBody>
          <a:bodyPr wrap="none" rtlCol="0">
            <a:spAutoFit/>
          </a:bodyPr>
          <a:lstStyle/>
          <a:p>
            <a:pPr>
              <a:lnSpc>
                <a:spcPct val="150000"/>
              </a:lnSpc>
            </a:pPr>
            <a:r>
              <a:rPr lang="en-SG" sz="1100" dirty="0">
                <a:solidFill>
                  <a:srgbClr val="3E61A2"/>
                </a:solidFill>
                <a:latin typeface="Monaco" pitchFamily="2" charset="77"/>
              </a:rPr>
              <a:t>void</a:t>
            </a:r>
            <a:r>
              <a:rPr lang="en-SG" sz="1100" dirty="0">
                <a:latin typeface="Monaco" pitchFamily="2" charset="77"/>
              </a:rPr>
              <a:t> </a:t>
            </a:r>
            <a:r>
              <a:rPr lang="en-SG" sz="1100" dirty="0">
                <a:solidFill>
                  <a:srgbClr val="C2185B"/>
                </a:solidFill>
                <a:latin typeface="Monaco" pitchFamily="2" charset="77"/>
              </a:rPr>
              <a:t>foo</a:t>
            </a:r>
            <a:r>
              <a:rPr lang="en-SG" sz="1100" dirty="0">
                <a:latin typeface="Monaco" pitchFamily="2" charset="77"/>
              </a:rPr>
              <a:t>(</a:t>
            </a:r>
            <a:r>
              <a:rPr lang="en-SG" sz="1100" dirty="0">
                <a:solidFill>
                  <a:srgbClr val="3E61A2"/>
                </a:solidFill>
                <a:latin typeface="Monaco" pitchFamily="2" charset="77"/>
              </a:rPr>
              <a:t>double</a:t>
            </a:r>
            <a:r>
              <a:rPr lang="en-SG" sz="1100" dirty="0">
                <a:latin typeface="Monaco" pitchFamily="2" charset="77"/>
              </a:rPr>
              <a:t> *</a:t>
            </a:r>
            <a:r>
              <a:rPr lang="en-SG" sz="1100" dirty="0" err="1">
                <a:latin typeface="Monaco" pitchFamily="2" charset="77"/>
              </a:rPr>
              <a:t>ptr</a:t>
            </a:r>
            <a:r>
              <a:rPr lang="en-SG" sz="1100" dirty="0">
                <a:latin typeface="Monaco" pitchFamily="2" charset="77"/>
              </a:rPr>
              <a:t>, </a:t>
            </a:r>
            <a:r>
              <a:rPr lang="en-SG" sz="1100" dirty="0">
                <a:solidFill>
                  <a:srgbClr val="3E61A2"/>
                </a:solidFill>
                <a:latin typeface="Monaco" pitchFamily="2" charset="77"/>
              </a:rPr>
              <a:t>double</a:t>
            </a:r>
            <a:r>
              <a:rPr lang="en-SG" sz="1100" dirty="0">
                <a:latin typeface="Monaco" pitchFamily="2" charset="77"/>
              </a:rPr>
              <a:t> trouble) { </a:t>
            </a: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&amp;trouble; </a:t>
            </a: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t>
            </a:r>
            <a:r>
              <a:rPr lang="en-SG" sz="1100" dirty="0">
                <a:solidFill>
                  <a:srgbClr val="E74C3C"/>
                </a:solidFill>
                <a:latin typeface="Monaco" pitchFamily="2" charset="77"/>
              </a:rPr>
              <a:t>10.0</a:t>
            </a:r>
            <a:r>
              <a:rPr lang="en-SG" sz="1100" dirty="0">
                <a:latin typeface="Monaco" pitchFamily="2" charset="77"/>
              </a:rPr>
              <a:t>; </a:t>
            </a:r>
          </a:p>
          <a:p>
            <a:pPr>
              <a:lnSpc>
                <a:spcPct val="150000"/>
              </a:lnSpc>
            </a:pPr>
            <a:r>
              <a:rPr lang="en-SG" sz="1100" dirty="0">
                <a:latin typeface="Monaco" pitchFamily="2" charset="77"/>
              </a:rPr>
              <a:t>} </a:t>
            </a:r>
          </a:p>
          <a:p>
            <a:pPr>
              <a:lnSpc>
                <a:spcPct val="150000"/>
              </a:lnSpc>
            </a:pPr>
            <a:r>
              <a:rPr lang="en-SG" sz="1100" dirty="0" err="1">
                <a:solidFill>
                  <a:srgbClr val="3E61A2"/>
                </a:solidFill>
                <a:latin typeface="Monaco" pitchFamily="2" charset="77"/>
              </a:rPr>
              <a:t>int</a:t>
            </a:r>
            <a:r>
              <a:rPr lang="en-SG" sz="1100" dirty="0">
                <a:latin typeface="Monaco" pitchFamily="2" charset="77"/>
              </a:rPr>
              <a:t> </a:t>
            </a:r>
            <a:r>
              <a:rPr lang="en-SG" sz="1100" dirty="0">
                <a:solidFill>
                  <a:srgbClr val="C2185B"/>
                </a:solidFill>
                <a:latin typeface="Monaco" pitchFamily="2" charset="77"/>
              </a:rPr>
              <a:t>main</a:t>
            </a:r>
            <a:r>
              <a:rPr lang="en-SG" sz="1100" dirty="0">
                <a:latin typeface="Monaco" pitchFamily="2" charset="77"/>
              </a:rPr>
              <a:t>() { </a:t>
            </a:r>
          </a:p>
          <a:p>
            <a:pPr>
              <a:lnSpc>
                <a:spcPct val="150000"/>
              </a:lnSpc>
            </a:pPr>
            <a:r>
              <a:rPr lang="en-SG" sz="1100" dirty="0">
                <a:solidFill>
                  <a:srgbClr val="3E61A2"/>
                </a:solidFill>
                <a:latin typeface="Monaco" pitchFamily="2" charset="77"/>
              </a:rPr>
              <a:t>  double</a:t>
            </a:r>
            <a:r>
              <a:rPr lang="en-SG" sz="1100" dirty="0">
                <a:latin typeface="Monaco" pitchFamily="2" charset="77"/>
              </a:rPr>
              <a:t> *</a:t>
            </a:r>
            <a:r>
              <a:rPr lang="en-SG" sz="1100" dirty="0" err="1">
                <a:latin typeface="Monaco" pitchFamily="2" charset="77"/>
              </a:rPr>
              <a:t>ptr</a:t>
            </a:r>
            <a:r>
              <a:rPr lang="en-SG" sz="1100" dirty="0">
                <a:latin typeface="Monaco" pitchFamily="2" charset="77"/>
              </a:rPr>
              <a:t>; </a:t>
            </a:r>
          </a:p>
          <a:p>
            <a:pPr>
              <a:lnSpc>
                <a:spcPct val="150000"/>
              </a:lnSpc>
            </a:pPr>
            <a:r>
              <a:rPr lang="en-SG" sz="1100" dirty="0">
                <a:solidFill>
                  <a:srgbClr val="3E61A2"/>
                </a:solidFill>
                <a:latin typeface="Monaco" pitchFamily="2" charset="77"/>
              </a:rPr>
              <a:t>  double</a:t>
            </a:r>
            <a:r>
              <a:rPr lang="en-SG" sz="1100" dirty="0">
                <a:latin typeface="Monaco" pitchFamily="2" charset="77"/>
              </a:rPr>
              <a:t> x = -</a:t>
            </a:r>
            <a:r>
              <a:rPr lang="en-SG" sz="1100" dirty="0">
                <a:solidFill>
                  <a:srgbClr val="E74C3C"/>
                </a:solidFill>
                <a:latin typeface="Monaco" pitchFamily="2" charset="77"/>
              </a:rPr>
              <a:t>3.0</a:t>
            </a:r>
            <a:r>
              <a:rPr lang="en-SG" sz="1100" dirty="0">
                <a:latin typeface="Monaco" pitchFamily="2" charset="77"/>
              </a:rPr>
              <a:t>; </a:t>
            </a:r>
          </a:p>
          <a:p>
            <a:pPr>
              <a:lnSpc>
                <a:spcPct val="150000"/>
              </a:lnSpc>
            </a:pPr>
            <a:r>
              <a:rPr lang="en-SG" sz="1100" dirty="0">
                <a:solidFill>
                  <a:srgbClr val="3E61A2"/>
                </a:solidFill>
                <a:latin typeface="Monaco" pitchFamily="2" charset="77"/>
              </a:rPr>
              <a:t>  double</a:t>
            </a:r>
            <a:r>
              <a:rPr lang="en-SG" sz="1100" dirty="0">
                <a:latin typeface="Monaco" pitchFamily="2" charset="77"/>
              </a:rPr>
              <a:t> y = </a:t>
            </a:r>
            <a:r>
              <a:rPr lang="en-SG" sz="1100" dirty="0">
                <a:solidFill>
                  <a:srgbClr val="E74C3C"/>
                </a:solidFill>
                <a:latin typeface="Monaco" pitchFamily="2" charset="77"/>
              </a:rPr>
              <a:t>7.0</a:t>
            </a:r>
            <a:r>
              <a:rPr lang="en-SG" sz="1100" dirty="0">
                <a:latin typeface="Monaco" pitchFamily="2" charset="77"/>
              </a:rPr>
              <a:t>; </a:t>
            </a:r>
          </a:p>
          <a:p>
            <a:pPr>
              <a:lnSpc>
                <a:spcPct val="150000"/>
              </a:lnSpc>
            </a:pPr>
            <a:endParaRPr lang="en-SG" sz="1100" dirty="0">
              <a:latin typeface="Monaco" pitchFamily="2" charset="77"/>
            </a:endParaRP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&amp;y; </a:t>
            </a:r>
          </a:p>
          <a:p>
            <a:pPr>
              <a:lnSpc>
                <a:spcPct val="150000"/>
              </a:lnSpc>
            </a:pPr>
            <a:r>
              <a:rPr lang="en-SG" sz="1100" dirty="0">
                <a:latin typeface="Monaco" pitchFamily="2" charset="77"/>
              </a:rPr>
              <a:t>  foo(</a:t>
            </a:r>
            <a:r>
              <a:rPr lang="en-SG" sz="1100" dirty="0" err="1">
                <a:latin typeface="Monaco" pitchFamily="2" charset="77"/>
              </a:rPr>
              <a:t>ptr</a:t>
            </a:r>
            <a:r>
              <a:rPr lang="en-SG" sz="1100" dirty="0">
                <a:latin typeface="Monaco" pitchFamily="2" charset="77"/>
              </a:rPr>
              <a:t>, x); </a:t>
            </a:r>
          </a:p>
          <a:p>
            <a:pPr>
              <a:lnSpc>
                <a:spcPct val="150000"/>
              </a:lnSpc>
            </a:pPr>
            <a:endParaRPr lang="en-SG" sz="1100" dirty="0">
              <a:latin typeface="Monaco" pitchFamily="2" charset="77"/>
            </a:endParaRPr>
          </a:p>
          <a:p>
            <a:pPr>
              <a:lnSpc>
                <a:spcPct val="150000"/>
              </a:lnSpc>
            </a:pPr>
            <a:r>
              <a:rPr lang="en-SG" sz="1100" dirty="0">
                <a:latin typeface="Monaco" pitchFamily="2" charset="77"/>
              </a:rPr>
              <a:t>  cs1010_println_double(x); </a:t>
            </a:r>
          </a:p>
          <a:p>
            <a:pPr>
              <a:lnSpc>
                <a:spcPct val="150000"/>
              </a:lnSpc>
            </a:pPr>
            <a:r>
              <a:rPr lang="en-SG" sz="1100" dirty="0">
                <a:latin typeface="Monaco" pitchFamily="2" charset="77"/>
              </a:rPr>
              <a:t>  cs1010_println_double(y); </a:t>
            </a:r>
          </a:p>
          <a:p>
            <a:pPr>
              <a:lnSpc>
                <a:spcPct val="150000"/>
              </a:lnSpc>
            </a:pPr>
            <a:r>
              <a:rPr lang="en-SG" sz="1100" dirty="0">
                <a:latin typeface="Monaco" pitchFamily="2" charset="77"/>
              </a:rPr>
              <a:t>}</a:t>
            </a:r>
            <a:endParaRPr lang="en-US" sz="1100" dirty="0">
              <a:latin typeface="Monaco" pitchFamily="2" charset="77"/>
            </a:endParaRPr>
          </a:p>
        </p:txBody>
      </p:sp>
      <p:sp>
        <p:nvSpPr>
          <p:cNvPr id="3" name="Rectangle 2">
            <a:extLst>
              <a:ext uri="{FF2B5EF4-FFF2-40B4-BE49-F238E27FC236}">
                <a16:creationId xmlns="" xmlns:a16="http://schemas.microsoft.com/office/drawing/2014/main" id="{D5B56264-C5F9-BA48-ABE1-6656D155E3EF}"/>
              </a:ext>
            </a:extLst>
          </p:cNvPr>
          <p:cNvSpPr/>
          <p:nvPr/>
        </p:nvSpPr>
        <p:spPr>
          <a:xfrm>
            <a:off x="4464908" y="2606579"/>
            <a:ext cx="3166065"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 xmlns:a16="http://schemas.microsoft.com/office/drawing/2014/main" id="{C236A731-EB48-D64E-B909-3AD0CC549EF3}"/>
              </a:ext>
            </a:extLst>
          </p:cNvPr>
          <p:cNvSpPr txBox="1"/>
          <p:nvPr/>
        </p:nvSpPr>
        <p:spPr>
          <a:xfrm>
            <a:off x="3799419" y="41383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 xmlns:a16="http://schemas.microsoft.com/office/drawing/2014/main" id="{A5584170-7C8B-6847-BE8E-FE5734007D5E}"/>
              </a:ext>
            </a:extLst>
          </p:cNvPr>
          <p:cNvSpPr/>
          <p:nvPr/>
        </p:nvSpPr>
        <p:spPr>
          <a:xfrm>
            <a:off x="4944532"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 xmlns:a16="http://schemas.microsoft.com/office/drawing/2014/main" id="{074CEF2C-0855-A14D-81AC-C3B959532E1B}"/>
              </a:ext>
            </a:extLst>
          </p:cNvPr>
          <p:cNvSpPr txBox="1"/>
          <p:nvPr/>
        </p:nvSpPr>
        <p:spPr>
          <a:xfrm>
            <a:off x="3663891" y="2606579"/>
            <a:ext cx="792974"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8" name="Rectangle 7">
            <a:extLst>
              <a:ext uri="{FF2B5EF4-FFF2-40B4-BE49-F238E27FC236}">
                <a16:creationId xmlns="" xmlns:a16="http://schemas.microsoft.com/office/drawing/2014/main" id="{64CD3975-ECD5-E446-AD9E-46AE5B58765A}"/>
              </a:ext>
            </a:extLst>
          </p:cNvPr>
          <p:cNvSpPr/>
          <p:nvPr/>
        </p:nvSpPr>
        <p:spPr>
          <a:xfrm>
            <a:off x="6007790" y="52151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7.0</a:t>
            </a:r>
            <a:endParaRPr lang="en-US" sz="3200" dirty="0">
              <a:solidFill>
                <a:schemeClr val="tx1"/>
              </a:solidFill>
              <a:latin typeface="Chalkduster" panose="03050602040202020205" pitchFamily="66" charset="77"/>
            </a:endParaRPr>
          </a:p>
        </p:txBody>
      </p:sp>
      <p:sp>
        <p:nvSpPr>
          <p:cNvPr id="9" name="TextBox 8">
            <a:extLst>
              <a:ext uri="{FF2B5EF4-FFF2-40B4-BE49-F238E27FC236}">
                <a16:creationId xmlns="" xmlns:a16="http://schemas.microsoft.com/office/drawing/2014/main" id="{E6F91714-81ED-924A-BBCD-CB0182A89C80}"/>
              </a:ext>
            </a:extLst>
          </p:cNvPr>
          <p:cNvSpPr txBox="1"/>
          <p:nvPr/>
        </p:nvSpPr>
        <p:spPr>
          <a:xfrm>
            <a:off x="5315947" y="5226472"/>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 xmlns:a16="http://schemas.microsoft.com/office/drawing/2014/main" id="{268D0D94-DC9F-0F46-B003-56C9FB53968A}"/>
              </a:ext>
            </a:extLst>
          </p:cNvPr>
          <p:cNvSpPr txBox="1"/>
          <p:nvPr/>
        </p:nvSpPr>
        <p:spPr>
          <a:xfrm>
            <a:off x="5315947" y="5883057"/>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 xmlns:a16="http://schemas.microsoft.com/office/drawing/2014/main" id="{A1371617-9EEE-6747-87B1-F0E971961DAF}"/>
              </a:ext>
            </a:extLst>
          </p:cNvPr>
          <p:cNvSpPr/>
          <p:nvPr/>
        </p:nvSpPr>
        <p:spPr>
          <a:xfrm>
            <a:off x="6007791" y="58462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-3</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sp>
        <p:nvSpPr>
          <p:cNvPr id="12" name="Rectangle 11">
            <a:extLst>
              <a:ext uri="{FF2B5EF4-FFF2-40B4-BE49-F238E27FC236}">
                <a16:creationId xmlns="" xmlns:a16="http://schemas.microsoft.com/office/drawing/2014/main" id="{C671D899-9964-7043-9191-A3336790F219}"/>
              </a:ext>
            </a:extLst>
          </p:cNvPr>
          <p:cNvSpPr/>
          <p:nvPr/>
        </p:nvSpPr>
        <p:spPr>
          <a:xfrm>
            <a:off x="5986063" y="2723433"/>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7.0</a:t>
            </a:r>
          </a:p>
        </p:txBody>
      </p:sp>
      <p:sp>
        <p:nvSpPr>
          <p:cNvPr id="13" name="TextBox 12">
            <a:extLst>
              <a:ext uri="{FF2B5EF4-FFF2-40B4-BE49-F238E27FC236}">
                <a16:creationId xmlns="" xmlns:a16="http://schemas.microsoft.com/office/drawing/2014/main" id="{0747ABF7-81DA-CB47-A99B-0C9D67F87C3C}"/>
              </a:ext>
            </a:extLst>
          </p:cNvPr>
          <p:cNvSpPr txBox="1"/>
          <p:nvPr/>
        </p:nvSpPr>
        <p:spPr>
          <a:xfrm>
            <a:off x="4601136" y="2813488"/>
            <a:ext cx="1429622" cy="461665"/>
          </a:xfrm>
          <a:prstGeom prst="rect">
            <a:avLst/>
          </a:prstGeom>
          <a:noFill/>
        </p:spPr>
        <p:txBody>
          <a:bodyPr wrap="none" rtlCol="0">
            <a:spAutoFit/>
          </a:bodyPr>
          <a:lstStyle/>
          <a:p>
            <a:r>
              <a:rPr lang="en-US" sz="2400" dirty="0">
                <a:latin typeface="Chalkduster" panose="03050602040202020205" pitchFamily="66" charset="77"/>
              </a:rPr>
              <a:t>trouble</a:t>
            </a:r>
          </a:p>
        </p:txBody>
      </p:sp>
      <p:sp>
        <p:nvSpPr>
          <p:cNvPr id="14" name="TextBox 13">
            <a:extLst>
              <a:ext uri="{FF2B5EF4-FFF2-40B4-BE49-F238E27FC236}">
                <a16:creationId xmlns="" xmlns:a16="http://schemas.microsoft.com/office/drawing/2014/main" id="{5A853E7F-24EA-1647-BDD2-E6060CCA0C76}"/>
              </a:ext>
            </a:extLst>
          </p:cNvPr>
          <p:cNvSpPr txBox="1"/>
          <p:nvPr/>
        </p:nvSpPr>
        <p:spPr>
          <a:xfrm>
            <a:off x="5294220" y="3391312"/>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5" name="Rectangle 14">
            <a:extLst>
              <a:ext uri="{FF2B5EF4-FFF2-40B4-BE49-F238E27FC236}">
                <a16:creationId xmlns="" xmlns:a16="http://schemas.microsoft.com/office/drawing/2014/main" id="{873A800A-5874-5C4A-A5F7-25D68A0AD497}"/>
              </a:ext>
            </a:extLst>
          </p:cNvPr>
          <p:cNvSpPr/>
          <p:nvPr/>
        </p:nvSpPr>
        <p:spPr>
          <a:xfrm>
            <a:off x="5986064" y="3354501"/>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 xmlns:a16="http://schemas.microsoft.com/office/drawing/2014/main" id="{75E7CBA1-E5CB-0649-BD9A-0D70EECDF800}"/>
              </a:ext>
            </a:extLst>
          </p:cNvPr>
          <p:cNvCxnSpPr>
            <a:cxnSpLocks/>
            <a:stCxn id="21" idx="3"/>
            <a:endCxn id="8" idx="3"/>
          </p:cNvCxnSpPr>
          <p:nvPr/>
        </p:nvCxnSpPr>
        <p:spPr>
          <a:xfrm>
            <a:off x="7486701" y="4844831"/>
            <a:ext cx="21728" cy="637992"/>
          </a:xfrm>
          <a:prstGeom prst="bentConnector3">
            <a:avLst>
              <a:gd name="adj1" fmla="val 289611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B6CB9870-1030-A743-9A4E-08206C429D87}"/>
              </a:ext>
            </a:extLst>
          </p:cNvPr>
          <p:cNvSpPr/>
          <p:nvPr/>
        </p:nvSpPr>
        <p:spPr>
          <a:xfrm>
            <a:off x="5986062" y="45771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 xmlns:a16="http://schemas.microsoft.com/office/drawing/2014/main" id="{65D1935D-1E34-B749-9C64-BAFA87706159}"/>
              </a:ext>
            </a:extLst>
          </p:cNvPr>
          <p:cNvSpPr txBox="1"/>
          <p:nvPr/>
        </p:nvSpPr>
        <p:spPr>
          <a:xfrm>
            <a:off x="5124563" y="4598263"/>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cxnSp>
        <p:nvCxnSpPr>
          <p:cNvPr id="18" name="Elbow Connector 17">
            <a:extLst>
              <a:ext uri="{FF2B5EF4-FFF2-40B4-BE49-F238E27FC236}">
                <a16:creationId xmlns="" xmlns:a16="http://schemas.microsoft.com/office/drawing/2014/main" id="{543DDBCC-EB37-FA40-BF86-A3E4F370330D}"/>
              </a:ext>
            </a:extLst>
          </p:cNvPr>
          <p:cNvCxnSpPr>
            <a:cxnSpLocks/>
            <a:stCxn id="15" idx="3"/>
            <a:endCxn id="8" idx="3"/>
          </p:cNvCxnSpPr>
          <p:nvPr/>
        </p:nvCxnSpPr>
        <p:spPr>
          <a:xfrm>
            <a:off x="7508429" y="3622146"/>
            <a:ext cx="12700" cy="1860677"/>
          </a:xfrm>
          <a:prstGeom prst="bentConnector3">
            <a:avLst>
              <a:gd name="adj1" fmla="val 7767567"/>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67067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486827" y="290833"/>
            <a:ext cx="3583032" cy="3871444"/>
          </a:xfrm>
          <a:prstGeom prst="rect">
            <a:avLst/>
          </a:prstGeom>
          <a:noFill/>
        </p:spPr>
        <p:txBody>
          <a:bodyPr wrap="none" rtlCol="0">
            <a:spAutoFit/>
          </a:bodyPr>
          <a:lstStyle/>
          <a:p>
            <a:pPr>
              <a:lnSpc>
                <a:spcPct val="150000"/>
              </a:lnSpc>
            </a:pPr>
            <a:r>
              <a:rPr lang="en-SG" sz="1100" dirty="0">
                <a:solidFill>
                  <a:srgbClr val="3E61A2"/>
                </a:solidFill>
                <a:latin typeface="Monaco" pitchFamily="2" charset="77"/>
              </a:rPr>
              <a:t>void</a:t>
            </a:r>
            <a:r>
              <a:rPr lang="en-SG" sz="1100" dirty="0">
                <a:latin typeface="Monaco" pitchFamily="2" charset="77"/>
              </a:rPr>
              <a:t> </a:t>
            </a:r>
            <a:r>
              <a:rPr lang="en-SG" sz="1100" dirty="0">
                <a:solidFill>
                  <a:srgbClr val="C2185B"/>
                </a:solidFill>
                <a:latin typeface="Monaco" pitchFamily="2" charset="77"/>
              </a:rPr>
              <a:t>foo</a:t>
            </a:r>
            <a:r>
              <a:rPr lang="en-SG" sz="1100" dirty="0">
                <a:latin typeface="Monaco" pitchFamily="2" charset="77"/>
              </a:rPr>
              <a:t>(</a:t>
            </a:r>
            <a:r>
              <a:rPr lang="en-SG" sz="1100" dirty="0">
                <a:solidFill>
                  <a:srgbClr val="3E61A2"/>
                </a:solidFill>
                <a:latin typeface="Monaco" pitchFamily="2" charset="77"/>
              </a:rPr>
              <a:t>double</a:t>
            </a:r>
            <a:r>
              <a:rPr lang="en-SG" sz="1100" dirty="0">
                <a:latin typeface="Monaco" pitchFamily="2" charset="77"/>
              </a:rPr>
              <a:t> *</a:t>
            </a:r>
            <a:r>
              <a:rPr lang="en-SG" sz="1100" dirty="0" err="1">
                <a:latin typeface="Monaco" pitchFamily="2" charset="77"/>
              </a:rPr>
              <a:t>ptr</a:t>
            </a:r>
            <a:r>
              <a:rPr lang="en-SG" sz="1100" dirty="0">
                <a:latin typeface="Monaco" pitchFamily="2" charset="77"/>
              </a:rPr>
              <a:t>, </a:t>
            </a:r>
            <a:r>
              <a:rPr lang="en-SG" sz="1100" dirty="0">
                <a:solidFill>
                  <a:srgbClr val="3E61A2"/>
                </a:solidFill>
                <a:latin typeface="Monaco" pitchFamily="2" charset="77"/>
              </a:rPr>
              <a:t>double</a:t>
            </a:r>
            <a:r>
              <a:rPr lang="en-SG" sz="1100" dirty="0">
                <a:latin typeface="Monaco" pitchFamily="2" charset="77"/>
              </a:rPr>
              <a:t> trouble) { </a:t>
            </a: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&amp;trouble; </a:t>
            </a: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t>
            </a:r>
            <a:r>
              <a:rPr lang="en-SG" sz="1100" dirty="0">
                <a:solidFill>
                  <a:srgbClr val="E74C3C"/>
                </a:solidFill>
                <a:latin typeface="Monaco" pitchFamily="2" charset="77"/>
              </a:rPr>
              <a:t>10.0</a:t>
            </a:r>
            <a:r>
              <a:rPr lang="en-SG" sz="1100" dirty="0">
                <a:latin typeface="Monaco" pitchFamily="2" charset="77"/>
              </a:rPr>
              <a:t>; </a:t>
            </a:r>
          </a:p>
          <a:p>
            <a:pPr>
              <a:lnSpc>
                <a:spcPct val="150000"/>
              </a:lnSpc>
            </a:pPr>
            <a:r>
              <a:rPr lang="en-SG" sz="1100" dirty="0">
                <a:latin typeface="Monaco" pitchFamily="2" charset="77"/>
              </a:rPr>
              <a:t>} </a:t>
            </a:r>
          </a:p>
          <a:p>
            <a:pPr>
              <a:lnSpc>
                <a:spcPct val="150000"/>
              </a:lnSpc>
            </a:pPr>
            <a:r>
              <a:rPr lang="en-SG" sz="1100" dirty="0" err="1">
                <a:solidFill>
                  <a:srgbClr val="3E61A2"/>
                </a:solidFill>
                <a:latin typeface="Monaco" pitchFamily="2" charset="77"/>
              </a:rPr>
              <a:t>int</a:t>
            </a:r>
            <a:r>
              <a:rPr lang="en-SG" sz="1100" dirty="0">
                <a:latin typeface="Monaco" pitchFamily="2" charset="77"/>
              </a:rPr>
              <a:t> </a:t>
            </a:r>
            <a:r>
              <a:rPr lang="en-SG" sz="1100" dirty="0">
                <a:solidFill>
                  <a:srgbClr val="C2185B"/>
                </a:solidFill>
                <a:latin typeface="Monaco" pitchFamily="2" charset="77"/>
              </a:rPr>
              <a:t>main</a:t>
            </a:r>
            <a:r>
              <a:rPr lang="en-SG" sz="1100" dirty="0">
                <a:latin typeface="Monaco" pitchFamily="2" charset="77"/>
              </a:rPr>
              <a:t>() { </a:t>
            </a:r>
          </a:p>
          <a:p>
            <a:pPr>
              <a:lnSpc>
                <a:spcPct val="150000"/>
              </a:lnSpc>
            </a:pPr>
            <a:r>
              <a:rPr lang="en-SG" sz="1100" dirty="0">
                <a:solidFill>
                  <a:srgbClr val="3E61A2"/>
                </a:solidFill>
                <a:latin typeface="Monaco" pitchFamily="2" charset="77"/>
              </a:rPr>
              <a:t>  double</a:t>
            </a:r>
            <a:r>
              <a:rPr lang="en-SG" sz="1100" dirty="0">
                <a:latin typeface="Monaco" pitchFamily="2" charset="77"/>
              </a:rPr>
              <a:t> *</a:t>
            </a:r>
            <a:r>
              <a:rPr lang="en-SG" sz="1100" dirty="0" err="1">
                <a:latin typeface="Monaco" pitchFamily="2" charset="77"/>
              </a:rPr>
              <a:t>ptr</a:t>
            </a:r>
            <a:r>
              <a:rPr lang="en-SG" sz="1100" dirty="0">
                <a:latin typeface="Monaco" pitchFamily="2" charset="77"/>
              </a:rPr>
              <a:t>; </a:t>
            </a:r>
          </a:p>
          <a:p>
            <a:pPr>
              <a:lnSpc>
                <a:spcPct val="150000"/>
              </a:lnSpc>
            </a:pPr>
            <a:r>
              <a:rPr lang="en-SG" sz="1100" dirty="0">
                <a:solidFill>
                  <a:srgbClr val="3E61A2"/>
                </a:solidFill>
                <a:latin typeface="Monaco" pitchFamily="2" charset="77"/>
              </a:rPr>
              <a:t>  double</a:t>
            </a:r>
            <a:r>
              <a:rPr lang="en-SG" sz="1100" dirty="0">
                <a:latin typeface="Monaco" pitchFamily="2" charset="77"/>
              </a:rPr>
              <a:t> x = -</a:t>
            </a:r>
            <a:r>
              <a:rPr lang="en-SG" sz="1100" dirty="0">
                <a:solidFill>
                  <a:srgbClr val="E74C3C"/>
                </a:solidFill>
                <a:latin typeface="Monaco" pitchFamily="2" charset="77"/>
              </a:rPr>
              <a:t>3.0</a:t>
            </a:r>
            <a:r>
              <a:rPr lang="en-SG" sz="1100" dirty="0">
                <a:latin typeface="Monaco" pitchFamily="2" charset="77"/>
              </a:rPr>
              <a:t>; </a:t>
            </a:r>
          </a:p>
          <a:p>
            <a:pPr>
              <a:lnSpc>
                <a:spcPct val="150000"/>
              </a:lnSpc>
            </a:pPr>
            <a:r>
              <a:rPr lang="en-SG" sz="1100" dirty="0">
                <a:solidFill>
                  <a:srgbClr val="3E61A2"/>
                </a:solidFill>
                <a:latin typeface="Monaco" pitchFamily="2" charset="77"/>
              </a:rPr>
              <a:t>  double</a:t>
            </a:r>
            <a:r>
              <a:rPr lang="en-SG" sz="1100" dirty="0">
                <a:latin typeface="Monaco" pitchFamily="2" charset="77"/>
              </a:rPr>
              <a:t> y = </a:t>
            </a:r>
            <a:r>
              <a:rPr lang="en-SG" sz="1100" dirty="0">
                <a:solidFill>
                  <a:srgbClr val="E74C3C"/>
                </a:solidFill>
                <a:latin typeface="Monaco" pitchFamily="2" charset="77"/>
              </a:rPr>
              <a:t>7.0</a:t>
            </a:r>
            <a:r>
              <a:rPr lang="en-SG" sz="1100" dirty="0">
                <a:latin typeface="Monaco" pitchFamily="2" charset="77"/>
              </a:rPr>
              <a:t>; </a:t>
            </a:r>
          </a:p>
          <a:p>
            <a:pPr>
              <a:lnSpc>
                <a:spcPct val="150000"/>
              </a:lnSpc>
            </a:pPr>
            <a:endParaRPr lang="en-SG" sz="1100" dirty="0">
              <a:latin typeface="Monaco" pitchFamily="2" charset="77"/>
            </a:endParaRP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&amp;y; </a:t>
            </a:r>
          </a:p>
          <a:p>
            <a:pPr>
              <a:lnSpc>
                <a:spcPct val="150000"/>
              </a:lnSpc>
            </a:pPr>
            <a:r>
              <a:rPr lang="en-SG" sz="1100" dirty="0">
                <a:latin typeface="Monaco" pitchFamily="2" charset="77"/>
              </a:rPr>
              <a:t>  foo(</a:t>
            </a:r>
            <a:r>
              <a:rPr lang="en-SG" sz="1100" dirty="0" err="1">
                <a:latin typeface="Monaco" pitchFamily="2" charset="77"/>
              </a:rPr>
              <a:t>ptr</a:t>
            </a:r>
            <a:r>
              <a:rPr lang="en-SG" sz="1100" dirty="0">
                <a:latin typeface="Monaco" pitchFamily="2" charset="77"/>
              </a:rPr>
              <a:t>, x); </a:t>
            </a:r>
          </a:p>
          <a:p>
            <a:pPr>
              <a:lnSpc>
                <a:spcPct val="150000"/>
              </a:lnSpc>
            </a:pPr>
            <a:endParaRPr lang="en-SG" sz="1100" dirty="0">
              <a:latin typeface="Monaco" pitchFamily="2" charset="77"/>
            </a:endParaRPr>
          </a:p>
          <a:p>
            <a:pPr>
              <a:lnSpc>
                <a:spcPct val="150000"/>
              </a:lnSpc>
            </a:pPr>
            <a:r>
              <a:rPr lang="en-SG" sz="1100" dirty="0">
                <a:latin typeface="Monaco" pitchFamily="2" charset="77"/>
              </a:rPr>
              <a:t>  cs1010_println_double(x); </a:t>
            </a:r>
          </a:p>
          <a:p>
            <a:pPr>
              <a:lnSpc>
                <a:spcPct val="150000"/>
              </a:lnSpc>
            </a:pPr>
            <a:r>
              <a:rPr lang="en-SG" sz="1100" dirty="0">
                <a:latin typeface="Monaco" pitchFamily="2" charset="77"/>
              </a:rPr>
              <a:t>  cs1010_println_double(y); </a:t>
            </a:r>
          </a:p>
          <a:p>
            <a:pPr>
              <a:lnSpc>
                <a:spcPct val="150000"/>
              </a:lnSpc>
            </a:pPr>
            <a:r>
              <a:rPr lang="en-SG" sz="1100" dirty="0">
                <a:latin typeface="Monaco" pitchFamily="2" charset="77"/>
              </a:rPr>
              <a:t>}</a:t>
            </a:r>
            <a:endParaRPr lang="en-US" sz="1100" dirty="0">
              <a:latin typeface="Monaco" pitchFamily="2" charset="77"/>
            </a:endParaRPr>
          </a:p>
        </p:txBody>
      </p:sp>
      <p:sp>
        <p:nvSpPr>
          <p:cNvPr id="3" name="Rectangle 2">
            <a:extLst>
              <a:ext uri="{FF2B5EF4-FFF2-40B4-BE49-F238E27FC236}">
                <a16:creationId xmlns="" xmlns:a16="http://schemas.microsoft.com/office/drawing/2014/main" id="{D5B56264-C5F9-BA48-ABE1-6656D155E3EF}"/>
              </a:ext>
            </a:extLst>
          </p:cNvPr>
          <p:cNvSpPr/>
          <p:nvPr/>
        </p:nvSpPr>
        <p:spPr>
          <a:xfrm>
            <a:off x="4464908" y="2606579"/>
            <a:ext cx="3166065"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 xmlns:a16="http://schemas.microsoft.com/office/drawing/2014/main" id="{C236A731-EB48-D64E-B909-3AD0CC549EF3}"/>
              </a:ext>
            </a:extLst>
          </p:cNvPr>
          <p:cNvSpPr txBox="1"/>
          <p:nvPr/>
        </p:nvSpPr>
        <p:spPr>
          <a:xfrm>
            <a:off x="3799419" y="41383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 xmlns:a16="http://schemas.microsoft.com/office/drawing/2014/main" id="{A5584170-7C8B-6847-BE8E-FE5734007D5E}"/>
              </a:ext>
            </a:extLst>
          </p:cNvPr>
          <p:cNvSpPr/>
          <p:nvPr/>
        </p:nvSpPr>
        <p:spPr>
          <a:xfrm>
            <a:off x="4944532"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 xmlns:a16="http://schemas.microsoft.com/office/drawing/2014/main" id="{074CEF2C-0855-A14D-81AC-C3B959532E1B}"/>
              </a:ext>
            </a:extLst>
          </p:cNvPr>
          <p:cNvSpPr txBox="1"/>
          <p:nvPr/>
        </p:nvSpPr>
        <p:spPr>
          <a:xfrm>
            <a:off x="3663891" y="2606579"/>
            <a:ext cx="792974"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8" name="Rectangle 7">
            <a:extLst>
              <a:ext uri="{FF2B5EF4-FFF2-40B4-BE49-F238E27FC236}">
                <a16:creationId xmlns="" xmlns:a16="http://schemas.microsoft.com/office/drawing/2014/main" id="{64CD3975-ECD5-E446-AD9E-46AE5B58765A}"/>
              </a:ext>
            </a:extLst>
          </p:cNvPr>
          <p:cNvSpPr/>
          <p:nvPr/>
        </p:nvSpPr>
        <p:spPr>
          <a:xfrm>
            <a:off x="6007790" y="52151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7.0</a:t>
            </a:r>
            <a:endParaRPr lang="en-US" sz="3200" dirty="0">
              <a:solidFill>
                <a:schemeClr val="tx1"/>
              </a:solidFill>
              <a:latin typeface="Chalkduster" panose="03050602040202020205" pitchFamily="66" charset="77"/>
            </a:endParaRPr>
          </a:p>
        </p:txBody>
      </p:sp>
      <p:sp>
        <p:nvSpPr>
          <p:cNvPr id="9" name="TextBox 8">
            <a:extLst>
              <a:ext uri="{FF2B5EF4-FFF2-40B4-BE49-F238E27FC236}">
                <a16:creationId xmlns="" xmlns:a16="http://schemas.microsoft.com/office/drawing/2014/main" id="{E6F91714-81ED-924A-BBCD-CB0182A89C80}"/>
              </a:ext>
            </a:extLst>
          </p:cNvPr>
          <p:cNvSpPr txBox="1"/>
          <p:nvPr/>
        </p:nvSpPr>
        <p:spPr>
          <a:xfrm>
            <a:off x="5315947" y="5226472"/>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 xmlns:a16="http://schemas.microsoft.com/office/drawing/2014/main" id="{268D0D94-DC9F-0F46-B003-56C9FB53968A}"/>
              </a:ext>
            </a:extLst>
          </p:cNvPr>
          <p:cNvSpPr txBox="1"/>
          <p:nvPr/>
        </p:nvSpPr>
        <p:spPr>
          <a:xfrm>
            <a:off x="5315947" y="5883057"/>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 xmlns:a16="http://schemas.microsoft.com/office/drawing/2014/main" id="{A1371617-9EEE-6747-87B1-F0E971961DAF}"/>
              </a:ext>
            </a:extLst>
          </p:cNvPr>
          <p:cNvSpPr/>
          <p:nvPr/>
        </p:nvSpPr>
        <p:spPr>
          <a:xfrm>
            <a:off x="6007791" y="58462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-3</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sp>
        <p:nvSpPr>
          <p:cNvPr id="12" name="Rectangle 11">
            <a:extLst>
              <a:ext uri="{FF2B5EF4-FFF2-40B4-BE49-F238E27FC236}">
                <a16:creationId xmlns="" xmlns:a16="http://schemas.microsoft.com/office/drawing/2014/main" id="{C671D899-9964-7043-9191-A3336790F219}"/>
              </a:ext>
            </a:extLst>
          </p:cNvPr>
          <p:cNvSpPr/>
          <p:nvPr/>
        </p:nvSpPr>
        <p:spPr>
          <a:xfrm>
            <a:off x="5986063" y="2723433"/>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10.0</a:t>
            </a:r>
          </a:p>
        </p:txBody>
      </p:sp>
      <p:sp>
        <p:nvSpPr>
          <p:cNvPr id="13" name="TextBox 12">
            <a:extLst>
              <a:ext uri="{FF2B5EF4-FFF2-40B4-BE49-F238E27FC236}">
                <a16:creationId xmlns="" xmlns:a16="http://schemas.microsoft.com/office/drawing/2014/main" id="{0747ABF7-81DA-CB47-A99B-0C9D67F87C3C}"/>
              </a:ext>
            </a:extLst>
          </p:cNvPr>
          <p:cNvSpPr txBox="1"/>
          <p:nvPr/>
        </p:nvSpPr>
        <p:spPr>
          <a:xfrm>
            <a:off x="4601136" y="2813488"/>
            <a:ext cx="1429622" cy="461665"/>
          </a:xfrm>
          <a:prstGeom prst="rect">
            <a:avLst/>
          </a:prstGeom>
          <a:noFill/>
        </p:spPr>
        <p:txBody>
          <a:bodyPr wrap="none" rtlCol="0">
            <a:spAutoFit/>
          </a:bodyPr>
          <a:lstStyle/>
          <a:p>
            <a:r>
              <a:rPr lang="en-US" sz="2400" dirty="0">
                <a:latin typeface="Chalkduster" panose="03050602040202020205" pitchFamily="66" charset="77"/>
              </a:rPr>
              <a:t>trouble</a:t>
            </a:r>
          </a:p>
        </p:txBody>
      </p:sp>
      <p:sp>
        <p:nvSpPr>
          <p:cNvPr id="14" name="TextBox 13">
            <a:extLst>
              <a:ext uri="{FF2B5EF4-FFF2-40B4-BE49-F238E27FC236}">
                <a16:creationId xmlns="" xmlns:a16="http://schemas.microsoft.com/office/drawing/2014/main" id="{5A853E7F-24EA-1647-BDD2-E6060CCA0C76}"/>
              </a:ext>
            </a:extLst>
          </p:cNvPr>
          <p:cNvSpPr txBox="1"/>
          <p:nvPr/>
        </p:nvSpPr>
        <p:spPr>
          <a:xfrm>
            <a:off x="5294220" y="3391312"/>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5" name="Rectangle 14">
            <a:extLst>
              <a:ext uri="{FF2B5EF4-FFF2-40B4-BE49-F238E27FC236}">
                <a16:creationId xmlns="" xmlns:a16="http://schemas.microsoft.com/office/drawing/2014/main" id="{873A800A-5874-5C4A-A5F7-25D68A0AD497}"/>
              </a:ext>
            </a:extLst>
          </p:cNvPr>
          <p:cNvSpPr/>
          <p:nvPr/>
        </p:nvSpPr>
        <p:spPr>
          <a:xfrm>
            <a:off x="5986064" y="3354501"/>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 xmlns:a16="http://schemas.microsoft.com/office/drawing/2014/main" id="{75E7CBA1-E5CB-0649-BD9A-0D70EECDF800}"/>
              </a:ext>
            </a:extLst>
          </p:cNvPr>
          <p:cNvCxnSpPr>
            <a:cxnSpLocks/>
            <a:stCxn id="21" idx="3"/>
            <a:endCxn id="8" idx="3"/>
          </p:cNvCxnSpPr>
          <p:nvPr/>
        </p:nvCxnSpPr>
        <p:spPr>
          <a:xfrm>
            <a:off x="7486701" y="4844831"/>
            <a:ext cx="21728" cy="637992"/>
          </a:xfrm>
          <a:prstGeom prst="bentConnector3">
            <a:avLst>
              <a:gd name="adj1" fmla="val 289611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B6CB9870-1030-A743-9A4E-08206C429D87}"/>
              </a:ext>
            </a:extLst>
          </p:cNvPr>
          <p:cNvSpPr/>
          <p:nvPr/>
        </p:nvSpPr>
        <p:spPr>
          <a:xfrm>
            <a:off x="5986062" y="45771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 xmlns:a16="http://schemas.microsoft.com/office/drawing/2014/main" id="{65D1935D-1E34-B749-9C64-BAFA87706159}"/>
              </a:ext>
            </a:extLst>
          </p:cNvPr>
          <p:cNvSpPr txBox="1"/>
          <p:nvPr/>
        </p:nvSpPr>
        <p:spPr>
          <a:xfrm>
            <a:off x="5124563" y="4598263"/>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cxnSp>
        <p:nvCxnSpPr>
          <p:cNvPr id="18" name="Elbow Connector 17">
            <a:extLst>
              <a:ext uri="{FF2B5EF4-FFF2-40B4-BE49-F238E27FC236}">
                <a16:creationId xmlns="" xmlns:a16="http://schemas.microsoft.com/office/drawing/2014/main" id="{543DDBCC-EB37-FA40-BF86-A3E4F370330D}"/>
              </a:ext>
            </a:extLst>
          </p:cNvPr>
          <p:cNvCxnSpPr>
            <a:cxnSpLocks/>
            <a:stCxn id="15" idx="3"/>
            <a:endCxn id="12" idx="3"/>
          </p:cNvCxnSpPr>
          <p:nvPr/>
        </p:nvCxnSpPr>
        <p:spPr>
          <a:xfrm flipH="1" flipV="1">
            <a:off x="7486702" y="2991078"/>
            <a:ext cx="21727" cy="631068"/>
          </a:xfrm>
          <a:prstGeom prst="bentConnector3">
            <a:avLst>
              <a:gd name="adj1" fmla="val -2227519"/>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102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486827" y="290833"/>
            <a:ext cx="3583032" cy="3871444"/>
          </a:xfrm>
          <a:prstGeom prst="rect">
            <a:avLst/>
          </a:prstGeom>
          <a:noFill/>
        </p:spPr>
        <p:txBody>
          <a:bodyPr wrap="none" rtlCol="0">
            <a:spAutoFit/>
          </a:bodyPr>
          <a:lstStyle/>
          <a:p>
            <a:pPr>
              <a:lnSpc>
                <a:spcPct val="150000"/>
              </a:lnSpc>
            </a:pPr>
            <a:r>
              <a:rPr lang="en-SG" sz="1100" dirty="0">
                <a:solidFill>
                  <a:srgbClr val="3E61A2"/>
                </a:solidFill>
                <a:latin typeface="Monaco" pitchFamily="2" charset="77"/>
              </a:rPr>
              <a:t>void</a:t>
            </a:r>
            <a:r>
              <a:rPr lang="en-SG" sz="1100" dirty="0">
                <a:latin typeface="Monaco" pitchFamily="2" charset="77"/>
              </a:rPr>
              <a:t> </a:t>
            </a:r>
            <a:r>
              <a:rPr lang="en-SG" sz="1100" dirty="0">
                <a:solidFill>
                  <a:srgbClr val="C2185B"/>
                </a:solidFill>
                <a:latin typeface="Monaco" pitchFamily="2" charset="77"/>
              </a:rPr>
              <a:t>foo</a:t>
            </a:r>
            <a:r>
              <a:rPr lang="en-SG" sz="1100" dirty="0">
                <a:latin typeface="Monaco" pitchFamily="2" charset="77"/>
              </a:rPr>
              <a:t>(</a:t>
            </a:r>
            <a:r>
              <a:rPr lang="en-SG" sz="1100" dirty="0">
                <a:solidFill>
                  <a:srgbClr val="3E61A2"/>
                </a:solidFill>
                <a:latin typeface="Monaco" pitchFamily="2" charset="77"/>
              </a:rPr>
              <a:t>double</a:t>
            </a:r>
            <a:r>
              <a:rPr lang="en-SG" sz="1100" dirty="0">
                <a:latin typeface="Monaco" pitchFamily="2" charset="77"/>
              </a:rPr>
              <a:t> *</a:t>
            </a:r>
            <a:r>
              <a:rPr lang="en-SG" sz="1100" dirty="0" err="1">
                <a:latin typeface="Monaco" pitchFamily="2" charset="77"/>
              </a:rPr>
              <a:t>ptr</a:t>
            </a:r>
            <a:r>
              <a:rPr lang="en-SG" sz="1100" dirty="0">
                <a:latin typeface="Monaco" pitchFamily="2" charset="77"/>
              </a:rPr>
              <a:t>, </a:t>
            </a:r>
            <a:r>
              <a:rPr lang="en-SG" sz="1100" dirty="0">
                <a:solidFill>
                  <a:srgbClr val="3E61A2"/>
                </a:solidFill>
                <a:latin typeface="Monaco" pitchFamily="2" charset="77"/>
              </a:rPr>
              <a:t>double</a:t>
            </a:r>
            <a:r>
              <a:rPr lang="en-SG" sz="1100" dirty="0">
                <a:latin typeface="Monaco" pitchFamily="2" charset="77"/>
              </a:rPr>
              <a:t> trouble) { </a:t>
            </a: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&amp;trouble; </a:t>
            </a: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t>
            </a:r>
            <a:r>
              <a:rPr lang="en-SG" sz="1100" dirty="0">
                <a:solidFill>
                  <a:srgbClr val="E74C3C"/>
                </a:solidFill>
                <a:latin typeface="Monaco" pitchFamily="2" charset="77"/>
              </a:rPr>
              <a:t>10.0</a:t>
            </a:r>
            <a:r>
              <a:rPr lang="en-SG" sz="1100" dirty="0">
                <a:latin typeface="Monaco" pitchFamily="2" charset="77"/>
              </a:rPr>
              <a:t>; </a:t>
            </a:r>
          </a:p>
          <a:p>
            <a:pPr>
              <a:lnSpc>
                <a:spcPct val="150000"/>
              </a:lnSpc>
            </a:pPr>
            <a:r>
              <a:rPr lang="en-SG" sz="1100" dirty="0">
                <a:latin typeface="Monaco" pitchFamily="2" charset="77"/>
              </a:rPr>
              <a:t>} </a:t>
            </a:r>
          </a:p>
          <a:p>
            <a:pPr>
              <a:lnSpc>
                <a:spcPct val="150000"/>
              </a:lnSpc>
            </a:pPr>
            <a:r>
              <a:rPr lang="en-SG" sz="1100" dirty="0" err="1">
                <a:solidFill>
                  <a:srgbClr val="3E61A2"/>
                </a:solidFill>
                <a:latin typeface="Monaco" pitchFamily="2" charset="77"/>
              </a:rPr>
              <a:t>int</a:t>
            </a:r>
            <a:r>
              <a:rPr lang="en-SG" sz="1100" dirty="0">
                <a:latin typeface="Monaco" pitchFamily="2" charset="77"/>
              </a:rPr>
              <a:t> </a:t>
            </a:r>
            <a:r>
              <a:rPr lang="en-SG" sz="1100" dirty="0">
                <a:solidFill>
                  <a:srgbClr val="C2185B"/>
                </a:solidFill>
                <a:latin typeface="Monaco" pitchFamily="2" charset="77"/>
              </a:rPr>
              <a:t>main</a:t>
            </a:r>
            <a:r>
              <a:rPr lang="en-SG" sz="1100" dirty="0">
                <a:latin typeface="Monaco" pitchFamily="2" charset="77"/>
              </a:rPr>
              <a:t>() { </a:t>
            </a:r>
          </a:p>
          <a:p>
            <a:pPr>
              <a:lnSpc>
                <a:spcPct val="150000"/>
              </a:lnSpc>
            </a:pPr>
            <a:r>
              <a:rPr lang="en-SG" sz="1100" dirty="0">
                <a:solidFill>
                  <a:srgbClr val="3E61A2"/>
                </a:solidFill>
                <a:latin typeface="Monaco" pitchFamily="2" charset="77"/>
              </a:rPr>
              <a:t>  double</a:t>
            </a:r>
            <a:r>
              <a:rPr lang="en-SG" sz="1100" dirty="0">
                <a:latin typeface="Monaco" pitchFamily="2" charset="77"/>
              </a:rPr>
              <a:t> *</a:t>
            </a:r>
            <a:r>
              <a:rPr lang="en-SG" sz="1100" dirty="0" err="1">
                <a:latin typeface="Monaco" pitchFamily="2" charset="77"/>
              </a:rPr>
              <a:t>ptr</a:t>
            </a:r>
            <a:r>
              <a:rPr lang="en-SG" sz="1100" dirty="0">
                <a:latin typeface="Monaco" pitchFamily="2" charset="77"/>
              </a:rPr>
              <a:t>; </a:t>
            </a:r>
          </a:p>
          <a:p>
            <a:pPr>
              <a:lnSpc>
                <a:spcPct val="150000"/>
              </a:lnSpc>
            </a:pPr>
            <a:r>
              <a:rPr lang="en-SG" sz="1100" dirty="0">
                <a:solidFill>
                  <a:srgbClr val="3E61A2"/>
                </a:solidFill>
                <a:latin typeface="Monaco" pitchFamily="2" charset="77"/>
              </a:rPr>
              <a:t>  double</a:t>
            </a:r>
            <a:r>
              <a:rPr lang="en-SG" sz="1100" dirty="0">
                <a:latin typeface="Monaco" pitchFamily="2" charset="77"/>
              </a:rPr>
              <a:t> x = -</a:t>
            </a:r>
            <a:r>
              <a:rPr lang="en-SG" sz="1100" dirty="0">
                <a:solidFill>
                  <a:srgbClr val="E74C3C"/>
                </a:solidFill>
                <a:latin typeface="Monaco" pitchFamily="2" charset="77"/>
              </a:rPr>
              <a:t>3.0</a:t>
            </a:r>
            <a:r>
              <a:rPr lang="en-SG" sz="1100" dirty="0">
                <a:latin typeface="Monaco" pitchFamily="2" charset="77"/>
              </a:rPr>
              <a:t>; </a:t>
            </a:r>
          </a:p>
          <a:p>
            <a:pPr>
              <a:lnSpc>
                <a:spcPct val="150000"/>
              </a:lnSpc>
            </a:pPr>
            <a:r>
              <a:rPr lang="en-SG" sz="1100" dirty="0">
                <a:solidFill>
                  <a:srgbClr val="3E61A2"/>
                </a:solidFill>
                <a:latin typeface="Monaco" pitchFamily="2" charset="77"/>
              </a:rPr>
              <a:t>  double</a:t>
            </a:r>
            <a:r>
              <a:rPr lang="en-SG" sz="1100" dirty="0">
                <a:latin typeface="Monaco" pitchFamily="2" charset="77"/>
              </a:rPr>
              <a:t> y = </a:t>
            </a:r>
            <a:r>
              <a:rPr lang="en-SG" sz="1100" dirty="0">
                <a:solidFill>
                  <a:srgbClr val="E74C3C"/>
                </a:solidFill>
                <a:latin typeface="Monaco" pitchFamily="2" charset="77"/>
              </a:rPr>
              <a:t>7.0</a:t>
            </a:r>
            <a:r>
              <a:rPr lang="en-SG" sz="1100" dirty="0">
                <a:latin typeface="Monaco" pitchFamily="2" charset="77"/>
              </a:rPr>
              <a:t>; </a:t>
            </a:r>
          </a:p>
          <a:p>
            <a:pPr>
              <a:lnSpc>
                <a:spcPct val="150000"/>
              </a:lnSpc>
            </a:pPr>
            <a:endParaRPr lang="en-SG" sz="1100" dirty="0">
              <a:latin typeface="Monaco" pitchFamily="2" charset="77"/>
            </a:endParaRPr>
          </a:p>
          <a:p>
            <a:pPr>
              <a:lnSpc>
                <a:spcPct val="150000"/>
              </a:lnSpc>
            </a:pPr>
            <a:r>
              <a:rPr lang="en-SG" sz="1100" dirty="0">
                <a:latin typeface="Monaco" pitchFamily="2" charset="77"/>
              </a:rPr>
              <a:t>  </a:t>
            </a:r>
            <a:r>
              <a:rPr lang="en-SG" sz="1100" dirty="0" err="1">
                <a:latin typeface="Monaco" pitchFamily="2" charset="77"/>
              </a:rPr>
              <a:t>ptr</a:t>
            </a:r>
            <a:r>
              <a:rPr lang="en-SG" sz="1100" dirty="0">
                <a:latin typeface="Monaco" pitchFamily="2" charset="77"/>
              </a:rPr>
              <a:t> = &amp;y; </a:t>
            </a:r>
          </a:p>
          <a:p>
            <a:pPr>
              <a:lnSpc>
                <a:spcPct val="150000"/>
              </a:lnSpc>
            </a:pPr>
            <a:r>
              <a:rPr lang="en-SG" sz="1100" dirty="0">
                <a:latin typeface="Monaco" pitchFamily="2" charset="77"/>
              </a:rPr>
              <a:t>  foo(</a:t>
            </a:r>
            <a:r>
              <a:rPr lang="en-SG" sz="1100" dirty="0" err="1">
                <a:latin typeface="Monaco" pitchFamily="2" charset="77"/>
              </a:rPr>
              <a:t>ptr</a:t>
            </a:r>
            <a:r>
              <a:rPr lang="en-SG" sz="1100" dirty="0">
                <a:latin typeface="Monaco" pitchFamily="2" charset="77"/>
              </a:rPr>
              <a:t>, x); </a:t>
            </a:r>
          </a:p>
          <a:p>
            <a:pPr>
              <a:lnSpc>
                <a:spcPct val="150000"/>
              </a:lnSpc>
            </a:pPr>
            <a:endParaRPr lang="en-SG" sz="1100" dirty="0">
              <a:latin typeface="Monaco" pitchFamily="2" charset="77"/>
            </a:endParaRPr>
          </a:p>
          <a:p>
            <a:pPr>
              <a:lnSpc>
                <a:spcPct val="150000"/>
              </a:lnSpc>
            </a:pPr>
            <a:r>
              <a:rPr lang="en-SG" sz="1100" dirty="0">
                <a:latin typeface="Monaco" pitchFamily="2" charset="77"/>
              </a:rPr>
              <a:t>  cs1010_println_double(x); </a:t>
            </a:r>
          </a:p>
          <a:p>
            <a:pPr>
              <a:lnSpc>
                <a:spcPct val="150000"/>
              </a:lnSpc>
            </a:pPr>
            <a:r>
              <a:rPr lang="en-SG" sz="1100" dirty="0">
                <a:latin typeface="Monaco" pitchFamily="2" charset="77"/>
              </a:rPr>
              <a:t>  cs1010_println_double(y); </a:t>
            </a:r>
          </a:p>
          <a:p>
            <a:pPr>
              <a:lnSpc>
                <a:spcPct val="150000"/>
              </a:lnSpc>
            </a:pPr>
            <a:r>
              <a:rPr lang="en-SG" sz="1100" dirty="0">
                <a:latin typeface="Monaco" pitchFamily="2" charset="77"/>
              </a:rPr>
              <a:t>}</a:t>
            </a:r>
            <a:endParaRPr lang="en-US" sz="1100" dirty="0">
              <a:latin typeface="Monaco" pitchFamily="2" charset="77"/>
            </a:endParaRPr>
          </a:p>
        </p:txBody>
      </p:sp>
      <p:sp>
        <p:nvSpPr>
          <p:cNvPr id="5" name="TextBox 4">
            <a:extLst>
              <a:ext uri="{FF2B5EF4-FFF2-40B4-BE49-F238E27FC236}">
                <a16:creationId xmlns="" xmlns:a16="http://schemas.microsoft.com/office/drawing/2014/main" id="{C236A731-EB48-D64E-B909-3AD0CC549EF3}"/>
              </a:ext>
            </a:extLst>
          </p:cNvPr>
          <p:cNvSpPr txBox="1"/>
          <p:nvPr/>
        </p:nvSpPr>
        <p:spPr>
          <a:xfrm>
            <a:off x="3799419" y="41383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 xmlns:a16="http://schemas.microsoft.com/office/drawing/2014/main" id="{A5584170-7C8B-6847-BE8E-FE5734007D5E}"/>
              </a:ext>
            </a:extLst>
          </p:cNvPr>
          <p:cNvSpPr/>
          <p:nvPr/>
        </p:nvSpPr>
        <p:spPr>
          <a:xfrm>
            <a:off x="4944532"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 xmlns:a16="http://schemas.microsoft.com/office/drawing/2014/main" id="{64CD3975-ECD5-E446-AD9E-46AE5B58765A}"/>
              </a:ext>
            </a:extLst>
          </p:cNvPr>
          <p:cNvSpPr/>
          <p:nvPr/>
        </p:nvSpPr>
        <p:spPr>
          <a:xfrm>
            <a:off x="6007790" y="52151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sp>
        <p:nvSpPr>
          <p:cNvPr id="9" name="TextBox 8">
            <a:extLst>
              <a:ext uri="{FF2B5EF4-FFF2-40B4-BE49-F238E27FC236}">
                <a16:creationId xmlns="" xmlns:a16="http://schemas.microsoft.com/office/drawing/2014/main" id="{E6F91714-81ED-924A-BBCD-CB0182A89C80}"/>
              </a:ext>
            </a:extLst>
          </p:cNvPr>
          <p:cNvSpPr txBox="1"/>
          <p:nvPr/>
        </p:nvSpPr>
        <p:spPr>
          <a:xfrm>
            <a:off x="5315947" y="5226472"/>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 xmlns:a16="http://schemas.microsoft.com/office/drawing/2014/main" id="{268D0D94-DC9F-0F46-B003-56C9FB53968A}"/>
              </a:ext>
            </a:extLst>
          </p:cNvPr>
          <p:cNvSpPr txBox="1"/>
          <p:nvPr/>
        </p:nvSpPr>
        <p:spPr>
          <a:xfrm>
            <a:off x="5315947" y="5883057"/>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 xmlns:a16="http://schemas.microsoft.com/office/drawing/2014/main" id="{A1371617-9EEE-6747-87B1-F0E971961DAF}"/>
              </a:ext>
            </a:extLst>
          </p:cNvPr>
          <p:cNvSpPr/>
          <p:nvPr/>
        </p:nvSpPr>
        <p:spPr>
          <a:xfrm>
            <a:off x="6007791" y="58462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-3</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 xmlns:a16="http://schemas.microsoft.com/office/drawing/2014/main" id="{75E7CBA1-E5CB-0649-BD9A-0D70EECDF800}"/>
              </a:ext>
            </a:extLst>
          </p:cNvPr>
          <p:cNvCxnSpPr>
            <a:cxnSpLocks/>
            <a:stCxn id="21" idx="3"/>
            <a:endCxn id="8" idx="3"/>
          </p:cNvCxnSpPr>
          <p:nvPr/>
        </p:nvCxnSpPr>
        <p:spPr>
          <a:xfrm>
            <a:off x="7486701" y="4844831"/>
            <a:ext cx="21728" cy="637992"/>
          </a:xfrm>
          <a:prstGeom prst="bentConnector3">
            <a:avLst>
              <a:gd name="adj1" fmla="val 2896116"/>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B6CB9870-1030-A743-9A4E-08206C429D87}"/>
              </a:ext>
            </a:extLst>
          </p:cNvPr>
          <p:cNvSpPr/>
          <p:nvPr/>
        </p:nvSpPr>
        <p:spPr>
          <a:xfrm>
            <a:off x="5986062" y="45771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 xmlns:a16="http://schemas.microsoft.com/office/drawing/2014/main" id="{65D1935D-1E34-B749-9C64-BAFA87706159}"/>
              </a:ext>
            </a:extLst>
          </p:cNvPr>
          <p:cNvSpPr txBox="1"/>
          <p:nvPr/>
        </p:nvSpPr>
        <p:spPr>
          <a:xfrm>
            <a:off x="5124563" y="4598263"/>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Tree>
    <p:extLst>
      <p:ext uri="{BB962C8B-B14F-4D97-AF65-F5344CB8AC3E}">
        <p14:creationId xmlns:p14="http://schemas.microsoft.com/office/powerpoint/2010/main" val="5851127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17.2</a:t>
            </a:r>
            <a:endParaRPr lang="en-US" dirty="0"/>
          </a:p>
        </p:txBody>
      </p:sp>
      <p:sp>
        <p:nvSpPr>
          <p:cNvPr id="4" name="Content Placeholder 2"/>
          <p:cNvSpPr txBox="1">
            <a:spLocks/>
          </p:cNvSpPr>
          <p:nvPr/>
        </p:nvSpPr>
        <p:spPr>
          <a:xfrm>
            <a:off x="1028700" y="2675743"/>
            <a:ext cx="7560664" cy="1386591"/>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r>
              <a:rPr lang="en-US" dirty="0" smtClean="0"/>
              <a:t>Notice that nothing has changed after foo since we are changing </a:t>
            </a:r>
            <a:r>
              <a:rPr lang="en-US" smtClean="0"/>
              <a:t>foo’s copy of x.</a:t>
            </a:r>
            <a:endParaRPr lang="en-US" dirty="0" smtClean="0"/>
          </a:p>
        </p:txBody>
      </p:sp>
    </p:spTree>
    <p:extLst>
      <p:ext uri="{BB962C8B-B14F-4D97-AF65-F5344CB8AC3E}">
        <p14:creationId xmlns:p14="http://schemas.microsoft.com/office/powerpoint/2010/main" val="236651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486827" y="290833"/>
            <a:ext cx="3514104" cy="3932615"/>
          </a:xfrm>
          <a:prstGeom prst="rect">
            <a:avLst/>
          </a:prstGeom>
          <a:noFill/>
        </p:spPr>
        <p:txBody>
          <a:bodyPr wrap="none" rtlCol="0">
            <a:spAutoFit/>
          </a:bodyPr>
          <a:lstStyle/>
          <a:p>
            <a:pPr>
              <a:lnSpc>
                <a:spcPct val="150000"/>
              </a:lnSpc>
            </a:pPr>
            <a:r>
              <a:rPr lang="en-SG" sz="1400" dirty="0">
                <a:solidFill>
                  <a:srgbClr val="3E61A2"/>
                </a:solidFill>
                <a:latin typeface="Monaco" pitchFamily="2" charset="77"/>
              </a:rPr>
              <a:t>void</a:t>
            </a:r>
            <a:r>
              <a:rPr lang="en-SG" sz="1400" dirty="0">
                <a:latin typeface="Monaco" pitchFamily="2" charset="77"/>
              </a:rPr>
              <a:t> </a:t>
            </a:r>
            <a:r>
              <a:rPr lang="en-SG" sz="1400" dirty="0">
                <a:solidFill>
                  <a:srgbClr val="C2185B"/>
                </a:solidFill>
                <a:latin typeface="Monaco" pitchFamily="2" charset="77"/>
              </a:rPr>
              <a:t>foo</a:t>
            </a:r>
            <a:r>
              <a:rPr lang="en-SG" sz="1400" dirty="0">
                <a:latin typeface="Monaco" pitchFamily="2" charset="77"/>
              </a:rPr>
              <a:t>(</a:t>
            </a:r>
            <a:r>
              <a:rPr lang="en-SG" sz="1400" dirty="0">
                <a:solidFill>
                  <a:srgbClr val="FF0000"/>
                </a:solidFill>
                <a:latin typeface="Monaco" pitchFamily="2" charset="77"/>
              </a:rPr>
              <a:t>??</a:t>
            </a:r>
            <a:r>
              <a:rPr lang="en-SG" sz="1400" dirty="0">
                <a:solidFill>
                  <a:srgbClr val="3E61A2"/>
                </a:solidFill>
                <a:latin typeface="Monaco" pitchFamily="2" charset="77"/>
              </a:rPr>
              <a:t> </a:t>
            </a:r>
            <a:r>
              <a:rPr lang="en-SG" sz="1400" dirty="0" err="1">
                <a:latin typeface="Monaco" pitchFamily="2" charset="77"/>
              </a:rPr>
              <a:t>ptr</a:t>
            </a:r>
            <a:r>
              <a:rPr lang="en-SG" sz="1400" dirty="0">
                <a:solidFill>
                  <a:srgbClr val="3E61A2"/>
                </a:solidFill>
                <a:latin typeface="Monaco" pitchFamily="2" charset="77"/>
              </a:rPr>
              <a:t>, </a:t>
            </a:r>
            <a:r>
              <a:rPr lang="en-SG" sz="1400" dirty="0">
                <a:solidFill>
                  <a:srgbClr val="FF0000"/>
                </a:solidFill>
                <a:latin typeface="Monaco" pitchFamily="2" charset="77"/>
              </a:rPr>
              <a:t>??</a:t>
            </a:r>
            <a:r>
              <a:rPr lang="en-SG" sz="1400" dirty="0">
                <a:solidFill>
                  <a:srgbClr val="3E61A2"/>
                </a:solidFill>
                <a:latin typeface="Monaco" pitchFamily="2" charset="77"/>
              </a:rPr>
              <a:t> </a:t>
            </a:r>
            <a:r>
              <a:rPr lang="en-SG" sz="1400" dirty="0">
                <a:latin typeface="Monaco" pitchFamily="2" charset="77"/>
              </a:rPr>
              <a:t>trouble) { </a:t>
            </a:r>
          </a:p>
          <a:p>
            <a:pPr>
              <a:lnSpc>
                <a:spcPct val="150000"/>
              </a:lnSpc>
            </a:pPr>
            <a:r>
              <a:rPr lang="en-SG" sz="1400" dirty="0">
                <a:latin typeface="Monaco" pitchFamily="2" charset="77"/>
              </a:rPr>
              <a:t>   </a:t>
            </a:r>
            <a:r>
              <a:rPr lang="en-SG" sz="1400" dirty="0">
                <a:solidFill>
                  <a:srgbClr val="FF0000"/>
                </a:solidFill>
                <a:latin typeface="Monaco" pitchFamily="2" charset="77"/>
              </a:rPr>
              <a:t>??</a:t>
            </a:r>
          </a:p>
          <a:p>
            <a:pPr>
              <a:lnSpc>
                <a:spcPct val="150000"/>
              </a:lnSpc>
            </a:pPr>
            <a:r>
              <a:rPr lang="en-SG" sz="1400" dirty="0">
                <a:latin typeface="Monaco" pitchFamily="2" charset="77"/>
              </a:rPr>
              <a:t>} </a:t>
            </a:r>
          </a:p>
          <a:p>
            <a:pPr>
              <a:lnSpc>
                <a:spcPct val="150000"/>
              </a:lnSpc>
            </a:pPr>
            <a:r>
              <a:rPr lang="en-SG" sz="1400" dirty="0" err="1">
                <a:solidFill>
                  <a:srgbClr val="3E61A2"/>
                </a:solidFill>
                <a:latin typeface="Monaco" pitchFamily="2" charset="77"/>
              </a:rPr>
              <a:t>int</a:t>
            </a:r>
            <a:r>
              <a:rPr lang="en-SG" sz="1400" dirty="0">
                <a:latin typeface="Monaco" pitchFamily="2" charset="77"/>
              </a:rPr>
              <a:t> </a:t>
            </a:r>
            <a:r>
              <a:rPr lang="en-SG" sz="1400" dirty="0">
                <a:solidFill>
                  <a:srgbClr val="C2185B"/>
                </a:solidFill>
                <a:latin typeface="Monaco" pitchFamily="2" charset="77"/>
              </a:rPr>
              <a:t>main</a:t>
            </a:r>
            <a:r>
              <a:rPr lang="en-SG" sz="1400" dirty="0">
                <a:latin typeface="Monaco" pitchFamily="2" charset="77"/>
              </a:rPr>
              <a:t>() { </a:t>
            </a:r>
          </a:p>
          <a:p>
            <a:pPr>
              <a:lnSpc>
                <a:spcPct val="150000"/>
              </a:lnSpc>
            </a:pPr>
            <a:r>
              <a:rPr lang="en-SG" sz="1400" dirty="0">
                <a:solidFill>
                  <a:srgbClr val="3E61A2"/>
                </a:solidFill>
                <a:latin typeface="Monaco" pitchFamily="2" charset="77"/>
              </a:rPr>
              <a:t>  double</a:t>
            </a:r>
            <a:r>
              <a:rPr lang="en-SG" sz="1400" dirty="0">
                <a:latin typeface="Monaco" pitchFamily="2" charset="77"/>
              </a:rPr>
              <a:t> *</a:t>
            </a:r>
            <a:r>
              <a:rPr lang="en-SG" sz="1400" dirty="0" err="1">
                <a:latin typeface="Monaco" pitchFamily="2" charset="77"/>
              </a:rPr>
              <a:t>ptr</a:t>
            </a:r>
            <a:r>
              <a:rPr lang="en-SG" sz="1400" dirty="0">
                <a:latin typeface="Monaco" pitchFamily="2" charset="77"/>
              </a:rPr>
              <a:t>; </a:t>
            </a:r>
          </a:p>
          <a:p>
            <a:pPr>
              <a:lnSpc>
                <a:spcPct val="150000"/>
              </a:lnSpc>
            </a:pPr>
            <a:r>
              <a:rPr lang="en-SG" sz="1400" dirty="0">
                <a:solidFill>
                  <a:srgbClr val="3E61A2"/>
                </a:solidFill>
                <a:latin typeface="Monaco" pitchFamily="2" charset="77"/>
              </a:rPr>
              <a:t>  double</a:t>
            </a:r>
            <a:r>
              <a:rPr lang="en-SG" sz="1400" dirty="0">
                <a:latin typeface="Monaco" pitchFamily="2" charset="77"/>
              </a:rPr>
              <a:t> x = -</a:t>
            </a:r>
            <a:r>
              <a:rPr lang="en-SG" sz="1400" dirty="0">
                <a:solidFill>
                  <a:srgbClr val="E74C3C"/>
                </a:solidFill>
                <a:latin typeface="Monaco" pitchFamily="2" charset="77"/>
              </a:rPr>
              <a:t>3.0</a:t>
            </a:r>
            <a:r>
              <a:rPr lang="en-SG" sz="1400" dirty="0">
                <a:latin typeface="Monaco" pitchFamily="2" charset="77"/>
              </a:rPr>
              <a:t>; </a:t>
            </a:r>
          </a:p>
          <a:p>
            <a:pPr>
              <a:lnSpc>
                <a:spcPct val="150000"/>
              </a:lnSpc>
            </a:pPr>
            <a:r>
              <a:rPr lang="en-SG" sz="1400" dirty="0">
                <a:solidFill>
                  <a:srgbClr val="3E61A2"/>
                </a:solidFill>
                <a:latin typeface="Monaco" pitchFamily="2" charset="77"/>
              </a:rPr>
              <a:t>  double</a:t>
            </a:r>
            <a:r>
              <a:rPr lang="en-SG" sz="1400" dirty="0">
                <a:latin typeface="Monaco" pitchFamily="2" charset="77"/>
              </a:rPr>
              <a:t> y = </a:t>
            </a:r>
            <a:r>
              <a:rPr lang="en-SG" sz="1400" dirty="0">
                <a:solidFill>
                  <a:srgbClr val="E74C3C"/>
                </a:solidFill>
                <a:latin typeface="Monaco" pitchFamily="2" charset="77"/>
              </a:rPr>
              <a:t>7.0</a:t>
            </a:r>
            <a:r>
              <a:rPr lang="en-SG" sz="1400" dirty="0">
                <a:latin typeface="Monaco" pitchFamily="2" charset="77"/>
              </a:rPr>
              <a:t>; </a:t>
            </a:r>
          </a:p>
          <a:p>
            <a:pPr>
              <a:lnSpc>
                <a:spcPct val="150000"/>
              </a:lnSpc>
            </a:pPr>
            <a:endParaRPr lang="en-SG" sz="1400" dirty="0">
              <a:latin typeface="Monaco" pitchFamily="2" charset="77"/>
            </a:endParaRPr>
          </a:p>
          <a:p>
            <a:pPr>
              <a:lnSpc>
                <a:spcPct val="150000"/>
              </a:lnSpc>
            </a:pPr>
            <a:r>
              <a:rPr lang="en-SG" sz="1400" dirty="0">
                <a:latin typeface="Monaco" pitchFamily="2" charset="77"/>
              </a:rPr>
              <a:t>  </a:t>
            </a:r>
            <a:r>
              <a:rPr lang="en-SG" sz="1400" dirty="0" err="1">
                <a:latin typeface="Monaco" pitchFamily="2" charset="77"/>
              </a:rPr>
              <a:t>ptr</a:t>
            </a:r>
            <a:r>
              <a:rPr lang="en-SG" sz="1400" dirty="0">
                <a:latin typeface="Monaco" pitchFamily="2" charset="77"/>
              </a:rPr>
              <a:t> = &amp;y; </a:t>
            </a:r>
          </a:p>
          <a:p>
            <a:pPr>
              <a:lnSpc>
                <a:spcPct val="150000"/>
              </a:lnSpc>
            </a:pPr>
            <a:r>
              <a:rPr lang="en-SG" sz="1400" dirty="0">
                <a:latin typeface="Monaco" pitchFamily="2" charset="77"/>
              </a:rPr>
              <a:t>  foo(</a:t>
            </a:r>
            <a:r>
              <a:rPr lang="en-SG" sz="1400" dirty="0">
                <a:solidFill>
                  <a:srgbClr val="FF0000"/>
                </a:solidFill>
                <a:latin typeface="Monaco" pitchFamily="2" charset="77"/>
              </a:rPr>
              <a:t>??</a:t>
            </a:r>
            <a:r>
              <a:rPr lang="en-SG" sz="1400" dirty="0">
                <a:latin typeface="Monaco" pitchFamily="2" charset="77"/>
              </a:rPr>
              <a:t>, </a:t>
            </a:r>
            <a:r>
              <a:rPr lang="en-SG" sz="1400" dirty="0">
                <a:solidFill>
                  <a:srgbClr val="FF0000"/>
                </a:solidFill>
                <a:latin typeface="Monaco" pitchFamily="2" charset="77"/>
              </a:rPr>
              <a:t>??</a:t>
            </a:r>
            <a:r>
              <a:rPr lang="en-SG" sz="1400" dirty="0">
                <a:latin typeface="Monaco" pitchFamily="2" charset="77"/>
              </a:rPr>
              <a:t>); </a:t>
            </a:r>
          </a:p>
          <a:p>
            <a:pPr>
              <a:lnSpc>
                <a:spcPct val="150000"/>
              </a:lnSpc>
            </a:pPr>
            <a:endParaRPr lang="en-SG" sz="1400" dirty="0">
              <a:latin typeface="Monaco" pitchFamily="2" charset="77"/>
            </a:endParaRPr>
          </a:p>
          <a:p>
            <a:pPr>
              <a:lnSpc>
                <a:spcPct val="150000"/>
              </a:lnSpc>
            </a:pPr>
            <a:r>
              <a:rPr lang="en-SG" sz="1400" dirty="0">
                <a:latin typeface="Monaco" pitchFamily="2" charset="77"/>
              </a:rPr>
              <a:t>}</a:t>
            </a:r>
            <a:endParaRPr lang="en-US" sz="1400" dirty="0">
              <a:latin typeface="Monaco" pitchFamily="2" charset="77"/>
            </a:endParaRPr>
          </a:p>
        </p:txBody>
      </p:sp>
      <p:sp>
        <p:nvSpPr>
          <p:cNvPr id="5" name="TextBox 4">
            <a:extLst>
              <a:ext uri="{FF2B5EF4-FFF2-40B4-BE49-F238E27FC236}">
                <a16:creationId xmlns="" xmlns:a16="http://schemas.microsoft.com/office/drawing/2014/main" id="{C236A731-EB48-D64E-B909-3AD0CC549EF3}"/>
              </a:ext>
            </a:extLst>
          </p:cNvPr>
          <p:cNvSpPr txBox="1"/>
          <p:nvPr/>
        </p:nvSpPr>
        <p:spPr>
          <a:xfrm>
            <a:off x="3799419" y="41383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 xmlns:a16="http://schemas.microsoft.com/office/drawing/2014/main" id="{A5584170-7C8B-6847-BE8E-FE5734007D5E}"/>
              </a:ext>
            </a:extLst>
          </p:cNvPr>
          <p:cNvSpPr/>
          <p:nvPr/>
        </p:nvSpPr>
        <p:spPr>
          <a:xfrm>
            <a:off x="4944532"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 xmlns:a16="http://schemas.microsoft.com/office/drawing/2014/main" id="{64CD3975-ECD5-E446-AD9E-46AE5B58765A}"/>
              </a:ext>
            </a:extLst>
          </p:cNvPr>
          <p:cNvSpPr/>
          <p:nvPr/>
        </p:nvSpPr>
        <p:spPr>
          <a:xfrm>
            <a:off x="6007790" y="52151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sp>
        <p:nvSpPr>
          <p:cNvPr id="9" name="TextBox 8">
            <a:extLst>
              <a:ext uri="{FF2B5EF4-FFF2-40B4-BE49-F238E27FC236}">
                <a16:creationId xmlns="" xmlns:a16="http://schemas.microsoft.com/office/drawing/2014/main" id="{E6F91714-81ED-924A-BBCD-CB0182A89C80}"/>
              </a:ext>
            </a:extLst>
          </p:cNvPr>
          <p:cNvSpPr txBox="1"/>
          <p:nvPr/>
        </p:nvSpPr>
        <p:spPr>
          <a:xfrm>
            <a:off x="5315947" y="5226472"/>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 xmlns:a16="http://schemas.microsoft.com/office/drawing/2014/main" id="{268D0D94-DC9F-0F46-B003-56C9FB53968A}"/>
              </a:ext>
            </a:extLst>
          </p:cNvPr>
          <p:cNvSpPr txBox="1"/>
          <p:nvPr/>
        </p:nvSpPr>
        <p:spPr>
          <a:xfrm>
            <a:off x="5315947" y="5883057"/>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 xmlns:a16="http://schemas.microsoft.com/office/drawing/2014/main" id="{A1371617-9EEE-6747-87B1-F0E971961DAF}"/>
              </a:ext>
            </a:extLst>
          </p:cNvPr>
          <p:cNvSpPr/>
          <p:nvPr/>
        </p:nvSpPr>
        <p:spPr>
          <a:xfrm>
            <a:off x="6007791" y="58462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-3</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 xmlns:a16="http://schemas.microsoft.com/office/drawing/2014/main" id="{75E7CBA1-E5CB-0649-BD9A-0D70EECDF800}"/>
              </a:ext>
            </a:extLst>
          </p:cNvPr>
          <p:cNvCxnSpPr>
            <a:cxnSpLocks/>
            <a:stCxn id="21" idx="3"/>
            <a:endCxn id="11" idx="3"/>
          </p:cNvCxnSpPr>
          <p:nvPr/>
        </p:nvCxnSpPr>
        <p:spPr>
          <a:xfrm>
            <a:off x="7486701" y="4844831"/>
            <a:ext cx="43455" cy="1269060"/>
          </a:xfrm>
          <a:prstGeom prst="bentConnector3">
            <a:avLst>
              <a:gd name="adj1" fmla="val 1005205"/>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B6CB9870-1030-A743-9A4E-08206C429D87}"/>
              </a:ext>
            </a:extLst>
          </p:cNvPr>
          <p:cNvSpPr/>
          <p:nvPr/>
        </p:nvSpPr>
        <p:spPr>
          <a:xfrm>
            <a:off x="5986062" y="45771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 xmlns:a16="http://schemas.microsoft.com/office/drawing/2014/main" id="{65D1935D-1E34-B749-9C64-BAFA87706159}"/>
              </a:ext>
            </a:extLst>
          </p:cNvPr>
          <p:cNvSpPr txBox="1"/>
          <p:nvPr/>
        </p:nvSpPr>
        <p:spPr>
          <a:xfrm>
            <a:off x="5124563" y="4598263"/>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2" name="TextBox 1">
            <a:extLst>
              <a:ext uri="{FF2B5EF4-FFF2-40B4-BE49-F238E27FC236}">
                <a16:creationId xmlns="" xmlns:a16="http://schemas.microsoft.com/office/drawing/2014/main" id="{98F65637-EAFA-9A46-9279-9393837FCACE}"/>
              </a:ext>
            </a:extLst>
          </p:cNvPr>
          <p:cNvSpPr txBox="1"/>
          <p:nvPr/>
        </p:nvSpPr>
        <p:spPr>
          <a:xfrm>
            <a:off x="3640777" y="1260486"/>
            <a:ext cx="5293950" cy="954107"/>
          </a:xfrm>
          <a:prstGeom prst="rect">
            <a:avLst/>
          </a:prstGeom>
          <a:noFill/>
        </p:spPr>
        <p:txBody>
          <a:bodyPr wrap="none" rtlCol="0">
            <a:spAutoFit/>
          </a:bodyPr>
          <a:lstStyle/>
          <a:p>
            <a:r>
              <a:rPr lang="en-US" sz="2800" dirty="0"/>
              <a:t>Change foo( ) so that after calling </a:t>
            </a:r>
          </a:p>
          <a:p>
            <a:r>
              <a:rPr lang="en-US" sz="2800" dirty="0"/>
              <a:t>foo, </a:t>
            </a:r>
            <a:r>
              <a:rPr lang="en-US" sz="2800" dirty="0" err="1"/>
              <a:t>ptr</a:t>
            </a:r>
            <a:r>
              <a:rPr lang="en-US" sz="2800" dirty="0"/>
              <a:t> points to x instead of y</a:t>
            </a:r>
          </a:p>
        </p:txBody>
      </p:sp>
    </p:spTree>
    <p:extLst>
      <p:ext uri="{BB962C8B-B14F-4D97-AF65-F5344CB8AC3E}">
        <p14:creationId xmlns:p14="http://schemas.microsoft.com/office/powerpoint/2010/main" val="6615797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486827" y="290833"/>
            <a:ext cx="4695516" cy="3932615"/>
          </a:xfrm>
          <a:prstGeom prst="rect">
            <a:avLst/>
          </a:prstGeom>
          <a:noFill/>
        </p:spPr>
        <p:txBody>
          <a:bodyPr wrap="none" rtlCol="0">
            <a:spAutoFit/>
          </a:bodyPr>
          <a:lstStyle/>
          <a:p>
            <a:pPr>
              <a:lnSpc>
                <a:spcPct val="150000"/>
              </a:lnSpc>
            </a:pPr>
            <a:r>
              <a:rPr lang="en-SG" sz="1400" dirty="0">
                <a:solidFill>
                  <a:srgbClr val="3E61A2"/>
                </a:solidFill>
                <a:latin typeface="Monaco" pitchFamily="2" charset="77"/>
              </a:rPr>
              <a:t>void</a:t>
            </a:r>
            <a:r>
              <a:rPr lang="en-SG" sz="1400" dirty="0">
                <a:latin typeface="Monaco" pitchFamily="2" charset="77"/>
              </a:rPr>
              <a:t> </a:t>
            </a:r>
            <a:r>
              <a:rPr lang="en-SG" sz="1400" dirty="0">
                <a:solidFill>
                  <a:srgbClr val="C2185B"/>
                </a:solidFill>
                <a:latin typeface="Monaco" pitchFamily="2" charset="77"/>
              </a:rPr>
              <a:t>foo</a:t>
            </a:r>
            <a:r>
              <a:rPr lang="en-SG" sz="1400" dirty="0">
                <a:latin typeface="Monaco" pitchFamily="2" charset="77"/>
              </a:rPr>
              <a:t>(</a:t>
            </a:r>
            <a:r>
              <a:rPr lang="en-SG" sz="1400" dirty="0">
                <a:solidFill>
                  <a:srgbClr val="FF0000"/>
                </a:solidFill>
                <a:latin typeface="Monaco" pitchFamily="2" charset="77"/>
              </a:rPr>
              <a:t>double **</a:t>
            </a:r>
            <a:r>
              <a:rPr lang="en-SG" sz="1400" dirty="0" err="1">
                <a:latin typeface="Monaco" pitchFamily="2" charset="77"/>
              </a:rPr>
              <a:t>ptr</a:t>
            </a:r>
            <a:r>
              <a:rPr lang="en-SG" sz="1400" dirty="0">
                <a:solidFill>
                  <a:srgbClr val="3E61A2"/>
                </a:solidFill>
                <a:latin typeface="Monaco" pitchFamily="2" charset="77"/>
              </a:rPr>
              <a:t>, </a:t>
            </a:r>
            <a:r>
              <a:rPr lang="en-SG" sz="1400" dirty="0">
                <a:solidFill>
                  <a:srgbClr val="FF0000"/>
                </a:solidFill>
                <a:latin typeface="Monaco" pitchFamily="2" charset="77"/>
              </a:rPr>
              <a:t>double </a:t>
            </a:r>
            <a:r>
              <a:rPr lang="en-SG" sz="1400" dirty="0">
                <a:solidFill>
                  <a:srgbClr val="3E61A2"/>
                </a:solidFill>
                <a:latin typeface="Monaco" pitchFamily="2" charset="77"/>
              </a:rPr>
              <a:t>*</a:t>
            </a:r>
            <a:r>
              <a:rPr lang="en-SG" sz="1400" dirty="0">
                <a:latin typeface="Monaco" pitchFamily="2" charset="77"/>
              </a:rPr>
              <a:t>trouble) { </a:t>
            </a:r>
          </a:p>
          <a:p>
            <a:pPr>
              <a:lnSpc>
                <a:spcPct val="150000"/>
              </a:lnSpc>
            </a:pPr>
            <a:r>
              <a:rPr lang="en-SG" sz="1400" dirty="0">
                <a:latin typeface="Monaco" pitchFamily="2" charset="77"/>
              </a:rPr>
              <a:t>   </a:t>
            </a:r>
            <a:r>
              <a:rPr lang="en-SG" sz="1400" dirty="0">
                <a:solidFill>
                  <a:srgbClr val="FF0000"/>
                </a:solidFill>
                <a:latin typeface="Monaco" pitchFamily="2" charset="77"/>
              </a:rPr>
              <a:t>*</a:t>
            </a:r>
            <a:r>
              <a:rPr lang="en-SG" sz="1400" dirty="0" err="1">
                <a:solidFill>
                  <a:srgbClr val="FF0000"/>
                </a:solidFill>
                <a:latin typeface="Monaco" pitchFamily="2" charset="77"/>
              </a:rPr>
              <a:t>ptr</a:t>
            </a:r>
            <a:r>
              <a:rPr lang="en-SG" sz="1400" dirty="0">
                <a:solidFill>
                  <a:srgbClr val="FF0000"/>
                </a:solidFill>
                <a:latin typeface="Monaco" pitchFamily="2" charset="77"/>
              </a:rPr>
              <a:t> = trouble;</a:t>
            </a:r>
          </a:p>
          <a:p>
            <a:pPr>
              <a:lnSpc>
                <a:spcPct val="150000"/>
              </a:lnSpc>
            </a:pPr>
            <a:r>
              <a:rPr lang="en-SG" sz="1400" dirty="0">
                <a:latin typeface="Monaco" pitchFamily="2" charset="77"/>
              </a:rPr>
              <a:t>} </a:t>
            </a:r>
          </a:p>
          <a:p>
            <a:pPr>
              <a:lnSpc>
                <a:spcPct val="150000"/>
              </a:lnSpc>
            </a:pPr>
            <a:r>
              <a:rPr lang="en-SG" sz="1400" dirty="0" err="1">
                <a:solidFill>
                  <a:srgbClr val="3E61A2"/>
                </a:solidFill>
                <a:latin typeface="Monaco" pitchFamily="2" charset="77"/>
              </a:rPr>
              <a:t>int</a:t>
            </a:r>
            <a:r>
              <a:rPr lang="en-SG" sz="1400" dirty="0">
                <a:latin typeface="Monaco" pitchFamily="2" charset="77"/>
              </a:rPr>
              <a:t> </a:t>
            </a:r>
            <a:r>
              <a:rPr lang="en-SG" sz="1400" dirty="0">
                <a:solidFill>
                  <a:srgbClr val="C2185B"/>
                </a:solidFill>
                <a:latin typeface="Monaco" pitchFamily="2" charset="77"/>
              </a:rPr>
              <a:t>main</a:t>
            </a:r>
            <a:r>
              <a:rPr lang="en-SG" sz="1400" dirty="0">
                <a:latin typeface="Monaco" pitchFamily="2" charset="77"/>
              </a:rPr>
              <a:t>() { </a:t>
            </a:r>
          </a:p>
          <a:p>
            <a:pPr>
              <a:lnSpc>
                <a:spcPct val="150000"/>
              </a:lnSpc>
            </a:pPr>
            <a:r>
              <a:rPr lang="en-SG" sz="1400" dirty="0">
                <a:solidFill>
                  <a:srgbClr val="3E61A2"/>
                </a:solidFill>
                <a:latin typeface="Monaco" pitchFamily="2" charset="77"/>
              </a:rPr>
              <a:t>  double</a:t>
            </a:r>
            <a:r>
              <a:rPr lang="en-SG" sz="1400" dirty="0">
                <a:latin typeface="Monaco" pitchFamily="2" charset="77"/>
              </a:rPr>
              <a:t> *</a:t>
            </a:r>
            <a:r>
              <a:rPr lang="en-SG" sz="1400" dirty="0" err="1">
                <a:latin typeface="Monaco" pitchFamily="2" charset="77"/>
              </a:rPr>
              <a:t>ptr</a:t>
            </a:r>
            <a:r>
              <a:rPr lang="en-SG" sz="1400" dirty="0">
                <a:latin typeface="Monaco" pitchFamily="2" charset="77"/>
              </a:rPr>
              <a:t>; </a:t>
            </a:r>
          </a:p>
          <a:p>
            <a:pPr>
              <a:lnSpc>
                <a:spcPct val="150000"/>
              </a:lnSpc>
            </a:pPr>
            <a:r>
              <a:rPr lang="en-SG" sz="1400" dirty="0">
                <a:solidFill>
                  <a:srgbClr val="3E61A2"/>
                </a:solidFill>
                <a:latin typeface="Monaco" pitchFamily="2" charset="77"/>
              </a:rPr>
              <a:t>  double</a:t>
            </a:r>
            <a:r>
              <a:rPr lang="en-SG" sz="1400" dirty="0">
                <a:latin typeface="Monaco" pitchFamily="2" charset="77"/>
              </a:rPr>
              <a:t> x = -</a:t>
            </a:r>
            <a:r>
              <a:rPr lang="en-SG" sz="1400" dirty="0">
                <a:solidFill>
                  <a:srgbClr val="E74C3C"/>
                </a:solidFill>
                <a:latin typeface="Monaco" pitchFamily="2" charset="77"/>
              </a:rPr>
              <a:t>3.0</a:t>
            </a:r>
            <a:r>
              <a:rPr lang="en-SG" sz="1400" dirty="0">
                <a:latin typeface="Monaco" pitchFamily="2" charset="77"/>
              </a:rPr>
              <a:t>; </a:t>
            </a:r>
          </a:p>
          <a:p>
            <a:pPr>
              <a:lnSpc>
                <a:spcPct val="150000"/>
              </a:lnSpc>
            </a:pPr>
            <a:r>
              <a:rPr lang="en-SG" sz="1400" dirty="0">
                <a:solidFill>
                  <a:srgbClr val="3E61A2"/>
                </a:solidFill>
                <a:latin typeface="Monaco" pitchFamily="2" charset="77"/>
              </a:rPr>
              <a:t>  double</a:t>
            </a:r>
            <a:r>
              <a:rPr lang="en-SG" sz="1400" dirty="0">
                <a:latin typeface="Monaco" pitchFamily="2" charset="77"/>
              </a:rPr>
              <a:t> y = </a:t>
            </a:r>
            <a:r>
              <a:rPr lang="en-SG" sz="1400" dirty="0">
                <a:solidFill>
                  <a:srgbClr val="E74C3C"/>
                </a:solidFill>
                <a:latin typeface="Monaco" pitchFamily="2" charset="77"/>
              </a:rPr>
              <a:t>7.0</a:t>
            </a:r>
            <a:r>
              <a:rPr lang="en-SG" sz="1400" dirty="0">
                <a:latin typeface="Monaco" pitchFamily="2" charset="77"/>
              </a:rPr>
              <a:t>; </a:t>
            </a:r>
          </a:p>
          <a:p>
            <a:pPr>
              <a:lnSpc>
                <a:spcPct val="150000"/>
              </a:lnSpc>
            </a:pPr>
            <a:endParaRPr lang="en-SG" sz="1400" dirty="0">
              <a:latin typeface="Monaco" pitchFamily="2" charset="77"/>
            </a:endParaRPr>
          </a:p>
          <a:p>
            <a:pPr>
              <a:lnSpc>
                <a:spcPct val="150000"/>
              </a:lnSpc>
            </a:pPr>
            <a:r>
              <a:rPr lang="en-SG" sz="1400" dirty="0">
                <a:latin typeface="Monaco" pitchFamily="2" charset="77"/>
              </a:rPr>
              <a:t>  </a:t>
            </a:r>
            <a:r>
              <a:rPr lang="en-SG" sz="1400" dirty="0" err="1">
                <a:latin typeface="Monaco" pitchFamily="2" charset="77"/>
              </a:rPr>
              <a:t>ptr</a:t>
            </a:r>
            <a:r>
              <a:rPr lang="en-SG" sz="1400" dirty="0">
                <a:latin typeface="Monaco" pitchFamily="2" charset="77"/>
              </a:rPr>
              <a:t> = &amp;y; </a:t>
            </a:r>
          </a:p>
          <a:p>
            <a:pPr>
              <a:lnSpc>
                <a:spcPct val="150000"/>
              </a:lnSpc>
            </a:pPr>
            <a:r>
              <a:rPr lang="en-SG" sz="1400" dirty="0">
                <a:latin typeface="Monaco" pitchFamily="2" charset="77"/>
              </a:rPr>
              <a:t>  foo(</a:t>
            </a:r>
            <a:r>
              <a:rPr lang="en-SG" sz="1400" dirty="0">
                <a:solidFill>
                  <a:srgbClr val="FF0000"/>
                </a:solidFill>
                <a:latin typeface="Monaco" pitchFamily="2" charset="77"/>
              </a:rPr>
              <a:t>&amp;</a:t>
            </a:r>
            <a:r>
              <a:rPr lang="en-SG" sz="1400" dirty="0" err="1">
                <a:solidFill>
                  <a:srgbClr val="FF0000"/>
                </a:solidFill>
                <a:latin typeface="Monaco" pitchFamily="2" charset="77"/>
              </a:rPr>
              <a:t>ptr</a:t>
            </a:r>
            <a:r>
              <a:rPr lang="en-SG" sz="1400" dirty="0">
                <a:latin typeface="Monaco" pitchFamily="2" charset="77"/>
              </a:rPr>
              <a:t>, </a:t>
            </a:r>
            <a:r>
              <a:rPr lang="en-SG" sz="1400" dirty="0">
                <a:solidFill>
                  <a:srgbClr val="FF0000"/>
                </a:solidFill>
                <a:latin typeface="Monaco" pitchFamily="2" charset="77"/>
              </a:rPr>
              <a:t>&amp;x</a:t>
            </a:r>
            <a:r>
              <a:rPr lang="en-SG" sz="1400" dirty="0">
                <a:latin typeface="Monaco" pitchFamily="2" charset="77"/>
              </a:rPr>
              <a:t>); </a:t>
            </a:r>
          </a:p>
          <a:p>
            <a:pPr>
              <a:lnSpc>
                <a:spcPct val="150000"/>
              </a:lnSpc>
            </a:pPr>
            <a:endParaRPr lang="en-SG" sz="1400" dirty="0">
              <a:latin typeface="Monaco" pitchFamily="2" charset="77"/>
            </a:endParaRPr>
          </a:p>
          <a:p>
            <a:pPr>
              <a:lnSpc>
                <a:spcPct val="150000"/>
              </a:lnSpc>
            </a:pPr>
            <a:r>
              <a:rPr lang="en-SG" sz="1400" dirty="0">
                <a:latin typeface="Monaco" pitchFamily="2" charset="77"/>
              </a:rPr>
              <a:t>}</a:t>
            </a:r>
            <a:endParaRPr lang="en-US" sz="1400" dirty="0">
              <a:latin typeface="Monaco" pitchFamily="2" charset="77"/>
            </a:endParaRPr>
          </a:p>
        </p:txBody>
      </p:sp>
      <p:sp>
        <p:nvSpPr>
          <p:cNvPr id="5" name="TextBox 4">
            <a:extLst>
              <a:ext uri="{FF2B5EF4-FFF2-40B4-BE49-F238E27FC236}">
                <a16:creationId xmlns="" xmlns:a16="http://schemas.microsoft.com/office/drawing/2014/main" id="{C236A731-EB48-D64E-B909-3AD0CC549EF3}"/>
              </a:ext>
            </a:extLst>
          </p:cNvPr>
          <p:cNvSpPr txBox="1"/>
          <p:nvPr/>
        </p:nvSpPr>
        <p:spPr>
          <a:xfrm>
            <a:off x="3799419" y="41383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 xmlns:a16="http://schemas.microsoft.com/office/drawing/2014/main" id="{A5584170-7C8B-6847-BE8E-FE5734007D5E}"/>
              </a:ext>
            </a:extLst>
          </p:cNvPr>
          <p:cNvSpPr/>
          <p:nvPr/>
        </p:nvSpPr>
        <p:spPr>
          <a:xfrm>
            <a:off x="4944532"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 xmlns:a16="http://schemas.microsoft.com/office/drawing/2014/main" id="{64CD3975-ECD5-E446-AD9E-46AE5B58765A}"/>
              </a:ext>
            </a:extLst>
          </p:cNvPr>
          <p:cNvSpPr/>
          <p:nvPr/>
        </p:nvSpPr>
        <p:spPr>
          <a:xfrm>
            <a:off x="6007790" y="52151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sp>
        <p:nvSpPr>
          <p:cNvPr id="9" name="TextBox 8">
            <a:extLst>
              <a:ext uri="{FF2B5EF4-FFF2-40B4-BE49-F238E27FC236}">
                <a16:creationId xmlns="" xmlns:a16="http://schemas.microsoft.com/office/drawing/2014/main" id="{E6F91714-81ED-924A-BBCD-CB0182A89C80}"/>
              </a:ext>
            </a:extLst>
          </p:cNvPr>
          <p:cNvSpPr txBox="1"/>
          <p:nvPr/>
        </p:nvSpPr>
        <p:spPr>
          <a:xfrm>
            <a:off x="5315947" y="5226472"/>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 xmlns:a16="http://schemas.microsoft.com/office/drawing/2014/main" id="{268D0D94-DC9F-0F46-B003-56C9FB53968A}"/>
              </a:ext>
            </a:extLst>
          </p:cNvPr>
          <p:cNvSpPr txBox="1"/>
          <p:nvPr/>
        </p:nvSpPr>
        <p:spPr>
          <a:xfrm>
            <a:off x="5315947" y="5883057"/>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 xmlns:a16="http://schemas.microsoft.com/office/drawing/2014/main" id="{A1371617-9EEE-6747-87B1-F0E971961DAF}"/>
              </a:ext>
            </a:extLst>
          </p:cNvPr>
          <p:cNvSpPr/>
          <p:nvPr/>
        </p:nvSpPr>
        <p:spPr>
          <a:xfrm>
            <a:off x="6007791" y="58462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-3</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 xmlns:a16="http://schemas.microsoft.com/office/drawing/2014/main" id="{75E7CBA1-E5CB-0649-BD9A-0D70EECDF800}"/>
              </a:ext>
            </a:extLst>
          </p:cNvPr>
          <p:cNvCxnSpPr>
            <a:cxnSpLocks/>
            <a:stCxn id="21" idx="3"/>
            <a:endCxn id="8" idx="3"/>
          </p:cNvCxnSpPr>
          <p:nvPr/>
        </p:nvCxnSpPr>
        <p:spPr>
          <a:xfrm>
            <a:off x="7486701" y="4844831"/>
            <a:ext cx="21728" cy="637992"/>
          </a:xfrm>
          <a:prstGeom prst="bentConnector3">
            <a:avLst>
              <a:gd name="adj1" fmla="val 160706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B6CB9870-1030-A743-9A4E-08206C429D87}"/>
              </a:ext>
            </a:extLst>
          </p:cNvPr>
          <p:cNvSpPr/>
          <p:nvPr/>
        </p:nvSpPr>
        <p:spPr>
          <a:xfrm>
            <a:off x="5986062" y="45771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 xmlns:a16="http://schemas.microsoft.com/office/drawing/2014/main" id="{65D1935D-1E34-B749-9C64-BAFA87706159}"/>
              </a:ext>
            </a:extLst>
          </p:cNvPr>
          <p:cNvSpPr txBox="1"/>
          <p:nvPr/>
        </p:nvSpPr>
        <p:spPr>
          <a:xfrm>
            <a:off x="5124563" y="4598263"/>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5" name="Rectangle 14">
            <a:extLst>
              <a:ext uri="{FF2B5EF4-FFF2-40B4-BE49-F238E27FC236}">
                <a16:creationId xmlns="" xmlns:a16="http://schemas.microsoft.com/office/drawing/2014/main" id="{80902D44-5FD9-FD4C-8674-CD3CF46192B5}"/>
              </a:ext>
            </a:extLst>
          </p:cNvPr>
          <p:cNvSpPr/>
          <p:nvPr/>
        </p:nvSpPr>
        <p:spPr>
          <a:xfrm>
            <a:off x="4464908" y="2606579"/>
            <a:ext cx="3166065"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a:extLst>
              <a:ext uri="{FF2B5EF4-FFF2-40B4-BE49-F238E27FC236}">
                <a16:creationId xmlns="" xmlns:a16="http://schemas.microsoft.com/office/drawing/2014/main" id="{396D5284-BBD5-0B4E-B98D-64E0784E6567}"/>
              </a:ext>
            </a:extLst>
          </p:cNvPr>
          <p:cNvSpPr txBox="1"/>
          <p:nvPr/>
        </p:nvSpPr>
        <p:spPr>
          <a:xfrm>
            <a:off x="3663891" y="2606579"/>
            <a:ext cx="792974"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17" name="Rectangle 16">
            <a:extLst>
              <a:ext uri="{FF2B5EF4-FFF2-40B4-BE49-F238E27FC236}">
                <a16:creationId xmlns="" xmlns:a16="http://schemas.microsoft.com/office/drawing/2014/main" id="{C16B1A91-72B3-B143-8EB1-189A8649B77E}"/>
              </a:ext>
            </a:extLst>
          </p:cNvPr>
          <p:cNvSpPr/>
          <p:nvPr/>
        </p:nvSpPr>
        <p:spPr>
          <a:xfrm>
            <a:off x="5986063" y="2723433"/>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8" name="TextBox 17">
            <a:extLst>
              <a:ext uri="{FF2B5EF4-FFF2-40B4-BE49-F238E27FC236}">
                <a16:creationId xmlns="" xmlns:a16="http://schemas.microsoft.com/office/drawing/2014/main" id="{7B9AF5BC-1D29-724A-BFE3-FBA247F8CFBF}"/>
              </a:ext>
            </a:extLst>
          </p:cNvPr>
          <p:cNvSpPr txBox="1"/>
          <p:nvPr/>
        </p:nvSpPr>
        <p:spPr>
          <a:xfrm>
            <a:off x="4601136" y="2813488"/>
            <a:ext cx="1429622" cy="461665"/>
          </a:xfrm>
          <a:prstGeom prst="rect">
            <a:avLst/>
          </a:prstGeom>
          <a:noFill/>
        </p:spPr>
        <p:txBody>
          <a:bodyPr wrap="none" rtlCol="0">
            <a:spAutoFit/>
          </a:bodyPr>
          <a:lstStyle/>
          <a:p>
            <a:r>
              <a:rPr lang="en-US" sz="2400" dirty="0">
                <a:latin typeface="Chalkduster" panose="03050602040202020205" pitchFamily="66" charset="77"/>
              </a:rPr>
              <a:t>trouble</a:t>
            </a:r>
          </a:p>
        </p:txBody>
      </p:sp>
      <p:sp>
        <p:nvSpPr>
          <p:cNvPr id="20" name="TextBox 19">
            <a:extLst>
              <a:ext uri="{FF2B5EF4-FFF2-40B4-BE49-F238E27FC236}">
                <a16:creationId xmlns="" xmlns:a16="http://schemas.microsoft.com/office/drawing/2014/main" id="{804F7E37-9B5A-F541-BAA3-A8029E4466CE}"/>
              </a:ext>
            </a:extLst>
          </p:cNvPr>
          <p:cNvSpPr txBox="1"/>
          <p:nvPr/>
        </p:nvSpPr>
        <p:spPr>
          <a:xfrm>
            <a:off x="5294220" y="3391312"/>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22" name="Rectangle 21">
            <a:extLst>
              <a:ext uri="{FF2B5EF4-FFF2-40B4-BE49-F238E27FC236}">
                <a16:creationId xmlns="" xmlns:a16="http://schemas.microsoft.com/office/drawing/2014/main" id="{9CF35839-6F03-8C42-88F4-79CEB435127B}"/>
              </a:ext>
            </a:extLst>
          </p:cNvPr>
          <p:cNvSpPr/>
          <p:nvPr/>
        </p:nvSpPr>
        <p:spPr>
          <a:xfrm>
            <a:off x="5986064" y="3354501"/>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24" name="Elbow Connector 23">
            <a:extLst>
              <a:ext uri="{FF2B5EF4-FFF2-40B4-BE49-F238E27FC236}">
                <a16:creationId xmlns="" xmlns:a16="http://schemas.microsoft.com/office/drawing/2014/main" id="{55730225-6D0F-FF48-A8A4-DC659953F48E}"/>
              </a:ext>
            </a:extLst>
          </p:cNvPr>
          <p:cNvCxnSpPr>
            <a:cxnSpLocks/>
            <a:stCxn id="22" idx="3"/>
            <a:endCxn id="21" idx="0"/>
          </p:cNvCxnSpPr>
          <p:nvPr/>
        </p:nvCxnSpPr>
        <p:spPr>
          <a:xfrm flipH="1">
            <a:off x="6736382" y="3622146"/>
            <a:ext cx="772047" cy="955040"/>
          </a:xfrm>
          <a:prstGeom prst="bentConnector4">
            <a:avLst>
              <a:gd name="adj1" fmla="val -102167"/>
              <a:gd name="adj2" fmla="val 79538"/>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 xmlns:a16="http://schemas.microsoft.com/office/drawing/2014/main" id="{550E8589-0B87-FC46-879D-AACFFC87113B}"/>
              </a:ext>
            </a:extLst>
          </p:cNvPr>
          <p:cNvCxnSpPr>
            <a:stCxn id="17" idx="3"/>
            <a:endCxn id="11" idx="3"/>
          </p:cNvCxnSpPr>
          <p:nvPr/>
        </p:nvCxnSpPr>
        <p:spPr>
          <a:xfrm>
            <a:off x="7486702" y="2991078"/>
            <a:ext cx="43454" cy="3122813"/>
          </a:xfrm>
          <a:prstGeom prst="bentConnector3">
            <a:avLst>
              <a:gd name="adj1" fmla="val 263558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3118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486827" y="290833"/>
            <a:ext cx="4695516" cy="3932615"/>
          </a:xfrm>
          <a:prstGeom prst="rect">
            <a:avLst/>
          </a:prstGeom>
          <a:noFill/>
        </p:spPr>
        <p:txBody>
          <a:bodyPr wrap="none" rtlCol="0">
            <a:spAutoFit/>
          </a:bodyPr>
          <a:lstStyle/>
          <a:p>
            <a:pPr>
              <a:lnSpc>
                <a:spcPct val="150000"/>
              </a:lnSpc>
            </a:pPr>
            <a:r>
              <a:rPr lang="en-SG" sz="1400" dirty="0">
                <a:solidFill>
                  <a:srgbClr val="3E61A2"/>
                </a:solidFill>
                <a:latin typeface="Monaco" pitchFamily="2" charset="77"/>
              </a:rPr>
              <a:t>void</a:t>
            </a:r>
            <a:r>
              <a:rPr lang="en-SG" sz="1400" dirty="0">
                <a:latin typeface="Monaco" pitchFamily="2" charset="77"/>
              </a:rPr>
              <a:t> </a:t>
            </a:r>
            <a:r>
              <a:rPr lang="en-SG" sz="1400" dirty="0">
                <a:solidFill>
                  <a:srgbClr val="C2185B"/>
                </a:solidFill>
                <a:latin typeface="Monaco" pitchFamily="2" charset="77"/>
              </a:rPr>
              <a:t>foo</a:t>
            </a:r>
            <a:r>
              <a:rPr lang="en-SG" sz="1400" dirty="0">
                <a:latin typeface="Monaco" pitchFamily="2" charset="77"/>
              </a:rPr>
              <a:t>(</a:t>
            </a:r>
            <a:r>
              <a:rPr lang="en-SG" sz="1400" dirty="0">
                <a:solidFill>
                  <a:srgbClr val="FF0000"/>
                </a:solidFill>
                <a:latin typeface="Monaco" pitchFamily="2" charset="77"/>
              </a:rPr>
              <a:t>double **</a:t>
            </a:r>
            <a:r>
              <a:rPr lang="en-SG" sz="1400" dirty="0" err="1">
                <a:latin typeface="Monaco" pitchFamily="2" charset="77"/>
              </a:rPr>
              <a:t>ptr</a:t>
            </a:r>
            <a:r>
              <a:rPr lang="en-SG" sz="1400" dirty="0">
                <a:solidFill>
                  <a:srgbClr val="3E61A2"/>
                </a:solidFill>
                <a:latin typeface="Monaco" pitchFamily="2" charset="77"/>
              </a:rPr>
              <a:t>, </a:t>
            </a:r>
            <a:r>
              <a:rPr lang="en-SG" sz="1400" dirty="0">
                <a:solidFill>
                  <a:srgbClr val="FF0000"/>
                </a:solidFill>
                <a:latin typeface="Monaco" pitchFamily="2" charset="77"/>
              </a:rPr>
              <a:t>double </a:t>
            </a:r>
            <a:r>
              <a:rPr lang="en-SG" sz="1400" dirty="0">
                <a:solidFill>
                  <a:srgbClr val="3E61A2"/>
                </a:solidFill>
                <a:latin typeface="Monaco" pitchFamily="2" charset="77"/>
              </a:rPr>
              <a:t>*</a:t>
            </a:r>
            <a:r>
              <a:rPr lang="en-SG" sz="1400" dirty="0">
                <a:latin typeface="Monaco" pitchFamily="2" charset="77"/>
              </a:rPr>
              <a:t>trouble) { </a:t>
            </a:r>
          </a:p>
          <a:p>
            <a:pPr>
              <a:lnSpc>
                <a:spcPct val="150000"/>
              </a:lnSpc>
            </a:pPr>
            <a:r>
              <a:rPr lang="en-SG" sz="1400" dirty="0">
                <a:latin typeface="Monaco" pitchFamily="2" charset="77"/>
              </a:rPr>
              <a:t>   </a:t>
            </a:r>
            <a:r>
              <a:rPr lang="en-SG" sz="1400" dirty="0">
                <a:solidFill>
                  <a:srgbClr val="FF0000"/>
                </a:solidFill>
                <a:latin typeface="Monaco" pitchFamily="2" charset="77"/>
              </a:rPr>
              <a:t>*</a:t>
            </a:r>
            <a:r>
              <a:rPr lang="en-SG" sz="1400" dirty="0" err="1">
                <a:solidFill>
                  <a:srgbClr val="FF0000"/>
                </a:solidFill>
                <a:latin typeface="Monaco" pitchFamily="2" charset="77"/>
              </a:rPr>
              <a:t>ptr</a:t>
            </a:r>
            <a:r>
              <a:rPr lang="en-SG" sz="1400" dirty="0">
                <a:solidFill>
                  <a:srgbClr val="FF0000"/>
                </a:solidFill>
                <a:latin typeface="Monaco" pitchFamily="2" charset="77"/>
              </a:rPr>
              <a:t> = trouble;</a:t>
            </a:r>
          </a:p>
          <a:p>
            <a:pPr>
              <a:lnSpc>
                <a:spcPct val="150000"/>
              </a:lnSpc>
            </a:pPr>
            <a:r>
              <a:rPr lang="en-SG" sz="1400" dirty="0">
                <a:latin typeface="Monaco" pitchFamily="2" charset="77"/>
              </a:rPr>
              <a:t>} </a:t>
            </a:r>
          </a:p>
          <a:p>
            <a:pPr>
              <a:lnSpc>
                <a:spcPct val="150000"/>
              </a:lnSpc>
            </a:pPr>
            <a:r>
              <a:rPr lang="en-SG" sz="1400" dirty="0" err="1">
                <a:solidFill>
                  <a:srgbClr val="3E61A2"/>
                </a:solidFill>
                <a:latin typeface="Monaco" pitchFamily="2" charset="77"/>
              </a:rPr>
              <a:t>int</a:t>
            </a:r>
            <a:r>
              <a:rPr lang="en-SG" sz="1400" dirty="0">
                <a:latin typeface="Monaco" pitchFamily="2" charset="77"/>
              </a:rPr>
              <a:t> </a:t>
            </a:r>
            <a:r>
              <a:rPr lang="en-SG" sz="1400" dirty="0">
                <a:solidFill>
                  <a:srgbClr val="C2185B"/>
                </a:solidFill>
                <a:latin typeface="Monaco" pitchFamily="2" charset="77"/>
              </a:rPr>
              <a:t>main</a:t>
            </a:r>
            <a:r>
              <a:rPr lang="en-SG" sz="1400" dirty="0">
                <a:latin typeface="Monaco" pitchFamily="2" charset="77"/>
              </a:rPr>
              <a:t>() { </a:t>
            </a:r>
          </a:p>
          <a:p>
            <a:pPr>
              <a:lnSpc>
                <a:spcPct val="150000"/>
              </a:lnSpc>
            </a:pPr>
            <a:r>
              <a:rPr lang="en-SG" sz="1400" dirty="0">
                <a:solidFill>
                  <a:srgbClr val="3E61A2"/>
                </a:solidFill>
                <a:latin typeface="Monaco" pitchFamily="2" charset="77"/>
              </a:rPr>
              <a:t>  double</a:t>
            </a:r>
            <a:r>
              <a:rPr lang="en-SG" sz="1400" dirty="0">
                <a:latin typeface="Monaco" pitchFamily="2" charset="77"/>
              </a:rPr>
              <a:t> *</a:t>
            </a:r>
            <a:r>
              <a:rPr lang="en-SG" sz="1400" dirty="0" err="1">
                <a:latin typeface="Monaco" pitchFamily="2" charset="77"/>
              </a:rPr>
              <a:t>ptr</a:t>
            </a:r>
            <a:r>
              <a:rPr lang="en-SG" sz="1400" dirty="0">
                <a:latin typeface="Monaco" pitchFamily="2" charset="77"/>
              </a:rPr>
              <a:t>; </a:t>
            </a:r>
          </a:p>
          <a:p>
            <a:pPr>
              <a:lnSpc>
                <a:spcPct val="150000"/>
              </a:lnSpc>
            </a:pPr>
            <a:r>
              <a:rPr lang="en-SG" sz="1400" dirty="0">
                <a:solidFill>
                  <a:srgbClr val="3E61A2"/>
                </a:solidFill>
                <a:latin typeface="Monaco" pitchFamily="2" charset="77"/>
              </a:rPr>
              <a:t>  double</a:t>
            </a:r>
            <a:r>
              <a:rPr lang="en-SG" sz="1400" dirty="0">
                <a:latin typeface="Monaco" pitchFamily="2" charset="77"/>
              </a:rPr>
              <a:t> x = -</a:t>
            </a:r>
            <a:r>
              <a:rPr lang="en-SG" sz="1400" dirty="0">
                <a:solidFill>
                  <a:srgbClr val="E74C3C"/>
                </a:solidFill>
                <a:latin typeface="Monaco" pitchFamily="2" charset="77"/>
              </a:rPr>
              <a:t>3.0</a:t>
            </a:r>
            <a:r>
              <a:rPr lang="en-SG" sz="1400" dirty="0">
                <a:latin typeface="Monaco" pitchFamily="2" charset="77"/>
              </a:rPr>
              <a:t>; </a:t>
            </a:r>
          </a:p>
          <a:p>
            <a:pPr>
              <a:lnSpc>
                <a:spcPct val="150000"/>
              </a:lnSpc>
            </a:pPr>
            <a:r>
              <a:rPr lang="en-SG" sz="1400" dirty="0">
                <a:solidFill>
                  <a:srgbClr val="3E61A2"/>
                </a:solidFill>
                <a:latin typeface="Monaco" pitchFamily="2" charset="77"/>
              </a:rPr>
              <a:t>  double</a:t>
            </a:r>
            <a:r>
              <a:rPr lang="en-SG" sz="1400" dirty="0">
                <a:latin typeface="Monaco" pitchFamily="2" charset="77"/>
              </a:rPr>
              <a:t> y = </a:t>
            </a:r>
            <a:r>
              <a:rPr lang="en-SG" sz="1400" dirty="0">
                <a:solidFill>
                  <a:srgbClr val="E74C3C"/>
                </a:solidFill>
                <a:latin typeface="Monaco" pitchFamily="2" charset="77"/>
              </a:rPr>
              <a:t>7.0</a:t>
            </a:r>
            <a:r>
              <a:rPr lang="en-SG" sz="1400" dirty="0">
                <a:latin typeface="Monaco" pitchFamily="2" charset="77"/>
              </a:rPr>
              <a:t>; </a:t>
            </a:r>
          </a:p>
          <a:p>
            <a:pPr>
              <a:lnSpc>
                <a:spcPct val="150000"/>
              </a:lnSpc>
            </a:pPr>
            <a:endParaRPr lang="en-SG" sz="1400" dirty="0">
              <a:latin typeface="Monaco" pitchFamily="2" charset="77"/>
            </a:endParaRPr>
          </a:p>
          <a:p>
            <a:pPr>
              <a:lnSpc>
                <a:spcPct val="150000"/>
              </a:lnSpc>
            </a:pPr>
            <a:r>
              <a:rPr lang="en-SG" sz="1400" dirty="0">
                <a:latin typeface="Monaco" pitchFamily="2" charset="77"/>
              </a:rPr>
              <a:t>  </a:t>
            </a:r>
            <a:r>
              <a:rPr lang="en-SG" sz="1400" dirty="0" err="1">
                <a:latin typeface="Monaco" pitchFamily="2" charset="77"/>
              </a:rPr>
              <a:t>ptr</a:t>
            </a:r>
            <a:r>
              <a:rPr lang="en-SG" sz="1400" dirty="0">
                <a:latin typeface="Monaco" pitchFamily="2" charset="77"/>
              </a:rPr>
              <a:t> = &amp;y; </a:t>
            </a:r>
          </a:p>
          <a:p>
            <a:pPr>
              <a:lnSpc>
                <a:spcPct val="150000"/>
              </a:lnSpc>
            </a:pPr>
            <a:r>
              <a:rPr lang="en-SG" sz="1400" dirty="0">
                <a:latin typeface="Monaco" pitchFamily="2" charset="77"/>
              </a:rPr>
              <a:t>  foo(</a:t>
            </a:r>
            <a:r>
              <a:rPr lang="en-SG" sz="1400" dirty="0">
                <a:solidFill>
                  <a:srgbClr val="FF0000"/>
                </a:solidFill>
                <a:latin typeface="Monaco" pitchFamily="2" charset="77"/>
              </a:rPr>
              <a:t>&amp;</a:t>
            </a:r>
            <a:r>
              <a:rPr lang="en-SG" sz="1400" dirty="0" err="1">
                <a:solidFill>
                  <a:srgbClr val="FF0000"/>
                </a:solidFill>
                <a:latin typeface="Monaco" pitchFamily="2" charset="77"/>
              </a:rPr>
              <a:t>ptr</a:t>
            </a:r>
            <a:r>
              <a:rPr lang="en-SG" sz="1400" dirty="0">
                <a:latin typeface="Monaco" pitchFamily="2" charset="77"/>
              </a:rPr>
              <a:t>, </a:t>
            </a:r>
            <a:r>
              <a:rPr lang="en-SG" sz="1400" dirty="0">
                <a:solidFill>
                  <a:srgbClr val="FF0000"/>
                </a:solidFill>
                <a:latin typeface="Monaco" pitchFamily="2" charset="77"/>
              </a:rPr>
              <a:t>&amp;x</a:t>
            </a:r>
            <a:r>
              <a:rPr lang="en-SG" sz="1400" dirty="0">
                <a:latin typeface="Monaco" pitchFamily="2" charset="77"/>
              </a:rPr>
              <a:t>); </a:t>
            </a:r>
          </a:p>
          <a:p>
            <a:pPr>
              <a:lnSpc>
                <a:spcPct val="150000"/>
              </a:lnSpc>
            </a:pPr>
            <a:endParaRPr lang="en-SG" sz="1400" dirty="0">
              <a:latin typeface="Monaco" pitchFamily="2" charset="77"/>
            </a:endParaRPr>
          </a:p>
          <a:p>
            <a:pPr>
              <a:lnSpc>
                <a:spcPct val="150000"/>
              </a:lnSpc>
            </a:pPr>
            <a:r>
              <a:rPr lang="en-SG" sz="1400" dirty="0">
                <a:latin typeface="Monaco" pitchFamily="2" charset="77"/>
              </a:rPr>
              <a:t>}</a:t>
            </a:r>
            <a:endParaRPr lang="en-US" sz="1400" dirty="0">
              <a:latin typeface="Monaco" pitchFamily="2" charset="77"/>
            </a:endParaRPr>
          </a:p>
        </p:txBody>
      </p:sp>
      <p:sp>
        <p:nvSpPr>
          <p:cNvPr id="5" name="TextBox 4">
            <a:extLst>
              <a:ext uri="{FF2B5EF4-FFF2-40B4-BE49-F238E27FC236}">
                <a16:creationId xmlns="" xmlns:a16="http://schemas.microsoft.com/office/drawing/2014/main" id="{C236A731-EB48-D64E-B909-3AD0CC549EF3}"/>
              </a:ext>
            </a:extLst>
          </p:cNvPr>
          <p:cNvSpPr txBox="1"/>
          <p:nvPr/>
        </p:nvSpPr>
        <p:spPr>
          <a:xfrm>
            <a:off x="3799419" y="41383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 xmlns:a16="http://schemas.microsoft.com/office/drawing/2014/main" id="{A5584170-7C8B-6847-BE8E-FE5734007D5E}"/>
              </a:ext>
            </a:extLst>
          </p:cNvPr>
          <p:cNvSpPr/>
          <p:nvPr/>
        </p:nvSpPr>
        <p:spPr>
          <a:xfrm>
            <a:off x="4944532"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 xmlns:a16="http://schemas.microsoft.com/office/drawing/2014/main" id="{64CD3975-ECD5-E446-AD9E-46AE5B58765A}"/>
              </a:ext>
            </a:extLst>
          </p:cNvPr>
          <p:cNvSpPr/>
          <p:nvPr/>
        </p:nvSpPr>
        <p:spPr>
          <a:xfrm>
            <a:off x="6007790" y="52151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sp>
        <p:nvSpPr>
          <p:cNvPr id="9" name="TextBox 8">
            <a:extLst>
              <a:ext uri="{FF2B5EF4-FFF2-40B4-BE49-F238E27FC236}">
                <a16:creationId xmlns="" xmlns:a16="http://schemas.microsoft.com/office/drawing/2014/main" id="{E6F91714-81ED-924A-BBCD-CB0182A89C80}"/>
              </a:ext>
            </a:extLst>
          </p:cNvPr>
          <p:cNvSpPr txBox="1"/>
          <p:nvPr/>
        </p:nvSpPr>
        <p:spPr>
          <a:xfrm>
            <a:off x="5315947" y="5226472"/>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 xmlns:a16="http://schemas.microsoft.com/office/drawing/2014/main" id="{268D0D94-DC9F-0F46-B003-56C9FB53968A}"/>
              </a:ext>
            </a:extLst>
          </p:cNvPr>
          <p:cNvSpPr txBox="1"/>
          <p:nvPr/>
        </p:nvSpPr>
        <p:spPr>
          <a:xfrm>
            <a:off x="5315947" y="5883057"/>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 xmlns:a16="http://schemas.microsoft.com/office/drawing/2014/main" id="{A1371617-9EEE-6747-87B1-F0E971961DAF}"/>
              </a:ext>
            </a:extLst>
          </p:cNvPr>
          <p:cNvSpPr/>
          <p:nvPr/>
        </p:nvSpPr>
        <p:spPr>
          <a:xfrm>
            <a:off x="6007791" y="58462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-3</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 xmlns:a16="http://schemas.microsoft.com/office/drawing/2014/main" id="{75E7CBA1-E5CB-0649-BD9A-0D70EECDF800}"/>
              </a:ext>
            </a:extLst>
          </p:cNvPr>
          <p:cNvCxnSpPr>
            <a:cxnSpLocks/>
            <a:stCxn id="21" idx="3"/>
            <a:endCxn id="11" idx="3"/>
          </p:cNvCxnSpPr>
          <p:nvPr/>
        </p:nvCxnSpPr>
        <p:spPr>
          <a:xfrm>
            <a:off x="7486701" y="4844831"/>
            <a:ext cx="43455" cy="1269060"/>
          </a:xfrm>
          <a:prstGeom prst="bentConnector3">
            <a:avLst>
              <a:gd name="adj1" fmla="val 1270604"/>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B6CB9870-1030-A743-9A4E-08206C429D87}"/>
              </a:ext>
            </a:extLst>
          </p:cNvPr>
          <p:cNvSpPr/>
          <p:nvPr/>
        </p:nvSpPr>
        <p:spPr>
          <a:xfrm>
            <a:off x="5986062" y="45771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 xmlns:a16="http://schemas.microsoft.com/office/drawing/2014/main" id="{65D1935D-1E34-B749-9C64-BAFA87706159}"/>
              </a:ext>
            </a:extLst>
          </p:cNvPr>
          <p:cNvSpPr txBox="1"/>
          <p:nvPr/>
        </p:nvSpPr>
        <p:spPr>
          <a:xfrm>
            <a:off x="5124563" y="4598263"/>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15" name="Rectangle 14">
            <a:extLst>
              <a:ext uri="{FF2B5EF4-FFF2-40B4-BE49-F238E27FC236}">
                <a16:creationId xmlns="" xmlns:a16="http://schemas.microsoft.com/office/drawing/2014/main" id="{80902D44-5FD9-FD4C-8674-CD3CF46192B5}"/>
              </a:ext>
            </a:extLst>
          </p:cNvPr>
          <p:cNvSpPr/>
          <p:nvPr/>
        </p:nvSpPr>
        <p:spPr>
          <a:xfrm>
            <a:off x="4464908" y="2606579"/>
            <a:ext cx="3166065"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TextBox 15">
            <a:extLst>
              <a:ext uri="{FF2B5EF4-FFF2-40B4-BE49-F238E27FC236}">
                <a16:creationId xmlns="" xmlns:a16="http://schemas.microsoft.com/office/drawing/2014/main" id="{396D5284-BBD5-0B4E-B98D-64E0784E6567}"/>
              </a:ext>
            </a:extLst>
          </p:cNvPr>
          <p:cNvSpPr txBox="1"/>
          <p:nvPr/>
        </p:nvSpPr>
        <p:spPr>
          <a:xfrm>
            <a:off x="3663891" y="2606579"/>
            <a:ext cx="792974"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17" name="Rectangle 16">
            <a:extLst>
              <a:ext uri="{FF2B5EF4-FFF2-40B4-BE49-F238E27FC236}">
                <a16:creationId xmlns="" xmlns:a16="http://schemas.microsoft.com/office/drawing/2014/main" id="{C16B1A91-72B3-B143-8EB1-189A8649B77E}"/>
              </a:ext>
            </a:extLst>
          </p:cNvPr>
          <p:cNvSpPr/>
          <p:nvPr/>
        </p:nvSpPr>
        <p:spPr>
          <a:xfrm>
            <a:off x="5986063" y="2723433"/>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18" name="TextBox 17">
            <a:extLst>
              <a:ext uri="{FF2B5EF4-FFF2-40B4-BE49-F238E27FC236}">
                <a16:creationId xmlns="" xmlns:a16="http://schemas.microsoft.com/office/drawing/2014/main" id="{7B9AF5BC-1D29-724A-BFE3-FBA247F8CFBF}"/>
              </a:ext>
            </a:extLst>
          </p:cNvPr>
          <p:cNvSpPr txBox="1"/>
          <p:nvPr/>
        </p:nvSpPr>
        <p:spPr>
          <a:xfrm>
            <a:off x="4601136" y="2813488"/>
            <a:ext cx="1429622" cy="461665"/>
          </a:xfrm>
          <a:prstGeom prst="rect">
            <a:avLst/>
          </a:prstGeom>
          <a:noFill/>
        </p:spPr>
        <p:txBody>
          <a:bodyPr wrap="none" rtlCol="0">
            <a:spAutoFit/>
          </a:bodyPr>
          <a:lstStyle/>
          <a:p>
            <a:r>
              <a:rPr lang="en-US" sz="2400" dirty="0">
                <a:latin typeface="Chalkduster" panose="03050602040202020205" pitchFamily="66" charset="77"/>
              </a:rPr>
              <a:t>trouble</a:t>
            </a:r>
          </a:p>
        </p:txBody>
      </p:sp>
      <p:sp>
        <p:nvSpPr>
          <p:cNvPr id="20" name="TextBox 19">
            <a:extLst>
              <a:ext uri="{FF2B5EF4-FFF2-40B4-BE49-F238E27FC236}">
                <a16:creationId xmlns="" xmlns:a16="http://schemas.microsoft.com/office/drawing/2014/main" id="{804F7E37-9B5A-F541-BAA3-A8029E4466CE}"/>
              </a:ext>
            </a:extLst>
          </p:cNvPr>
          <p:cNvSpPr txBox="1"/>
          <p:nvPr/>
        </p:nvSpPr>
        <p:spPr>
          <a:xfrm>
            <a:off x="5294220" y="3391312"/>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
        <p:nvSpPr>
          <p:cNvPr id="22" name="Rectangle 21">
            <a:extLst>
              <a:ext uri="{FF2B5EF4-FFF2-40B4-BE49-F238E27FC236}">
                <a16:creationId xmlns="" xmlns:a16="http://schemas.microsoft.com/office/drawing/2014/main" id="{9CF35839-6F03-8C42-88F4-79CEB435127B}"/>
              </a:ext>
            </a:extLst>
          </p:cNvPr>
          <p:cNvSpPr/>
          <p:nvPr/>
        </p:nvSpPr>
        <p:spPr>
          <a:xfrm>
            <a:off x="5986064" y="3354501"/>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24" name="Elbow Connector 23">
            <a:extLst>
              <a:ext uri="{FF2B5EF4-FFF2-40B4-BE49-F238E27FC236}">
                <a16:creationId xmlns="" xmlns:a16="http://schemas.microsoft.com/office/drawing/2014/main" id="{55730225-6D0F-FF48-A8A4-DC659953F48E}"/>
              </a:ext>
            </a:extLst>
          </p:cNvPr>
          <p:cNvCxnSpPr>
            <a:cxnSpLocks/>
            <a:stCxn id="22" idx="3"/>
            <a:endCxn id="21" idx="0"/>
          </p:cNvCxnSpPr>
          <p:nvPr/>
        </p:nvCxnSpPr>
        <p:spPr>
          <a:xfrm flipH="1">
            <a:off x="6736382" y="3622146"/>
            <a:ext cx="772047" cy="955040"/>
          </a:xfrm>
          <a:prstGeom prst="bentConnector4">
            <a:avLst>
              <a:gd name="adj1" fmla="val -102167"/>
              <a:gd name="adj2" fmla="val 79538"/>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a:extLst>
              <a:ext uri="{FF2B5EF4-FFF2-40B4-BE49-F238E27FC236}">
                <a16:creationId xmlns="" xmlns:a16="http://schemas.microsoft.com/office/drawing/2014/main" id="{550E8589-0B87-FC46-879D-AACFFC87113B}"/>
              </a:ext>
            </a:extLst>
          </p:cNvPr>
          <p:cNvCxnSpPr>
            <a:stCxn id="17" idx="3"/>
            <a:endCxn id="11" idx="3"/>
          </p:cNvCxnSpPr>
          <p:nvPr/>
        </p:nvCxnSpPr>
        <p:spPr>
          <a:xfrm>
            <a:off x="7486702" y="2991078"/>
            <a:ext cx="43454" cy="3122813"/>
          </a:xfrm>
          <a:prstGeom prst="bentConnector3">
            <a:avLst>
              <a:gd name="adj1" fmla="val 263558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0867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(a)</a:t>
            </a:r>
            <a:endParaRPr lang="en-US" dirty="0"/>
          </a:p>
        </p:txBody>
      </p:sp>
      <p:sp>
        <p:nvSpPr>
          <p:cNvPr id="4" name="TextBox 3">
            <a:extLst>
              <a:ext uri="{FF2B5EF4-FFF2-40B4-BE49-F238E27FC236}">
                <a16:creationId xmlns="" xmlns:a16="http://schemas.microsoft.com/office/drawing/2014/main" id="{3636FD69-714F-0C40-AF00-0D0E3565922F}"/>
              </a:ext>
            </a:extLst>
          </p:cNvPr>
          <p:cNvSpPr txBox="1"/>
          <p:nvPr/>
        </p:nvSpPr>
        <p:spPr>
          <a:xfrm>
            <a:off x="805411" y="2171700"/>
            <a:ext cx="8186857" cy="3323987"/>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long</a:t>
            </a:r>
            <a:r>
              <a:rPr lang="en-SG" sz="2000" dirty="0">
                <a:latin typeface="Monaco" pitchFamily="2" charset="77"/>
              </a:rPr>
              <a:t> </a:t>
            </a:r>
            <a:r>
              <a:rPr lang="en-SG" sz="2000" dirty="0" err="1">
                <a:solidFill>
                  <a:srgbClr val="C2185B"/>
                </a:solidFill>
                <a:latin typeface="Monaco" pitchFamily="2" charset="77"/>
              </a:rPr>
              <a:t>string_length</a:t>
            </a:r>
            <a:r>
              <a:rPr lang="en-SG" sz="2000" dirty="0">
                <a:latin typeface="Monaco" pitchFamily="2" charset="77"/>
              </a:rPr>
              <a:t>(</a:t>
            </a:r>
            <a:r>
              <a:rPr lang="en-SG" sz="2000" dirty="0">
                <a:solidFill>
                  <a:srgbClr val="3E61A2"/>
                </a:solidFill>
                <a:latin typeface="Monaco" pitchFamily="2" charset="77"/>
              </a:rPr>
              <a:t>char</a:t>
            </a:r>
            <a:r>
              <a:rPr lang="en-SG" sz="2000" dirty="0">
                <a:latin typeface="Monaco" pitchFamily="2" charset="77"/>
              </a:rPr>
              <a:t> *</a:t>
            </a:r>
            <a:r>
              <a:rPr lang="en-SG" sz="2000" dirty="0" err="1">
                <a:latin typeface="Monaco" pitchFamily="2" charset="77"/>
              </a:rPr>
              <a:t>str</a:t>
            </a:r>
            <a:r>
              <a:rPr lang="en-SG" sz="2000" dirty="0">
                <a:latin typeface="Monaco" pitchFamily="2" charset="77"/>
              </a:rPr>
              <a:t>) {</a:t>
            </a:r>
          </a:p>
          <a:p>
            <a:pPr>
              <a:lnSpc>
                <a:spcPct val="150000"/>
              </a:lnSpc>
            </a:pP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count = </a:t>
            </a:r>
            <a:r>
              <a:rPr lang="en-SG" sz="2000" dirty="0">
                <a:solidFill>
                  <a:srgbClr val="E74C3C"/>
                </a:solidFill>
                <a:latin typeface="Monaco" pitchFamily="2" charset="77"/>
              </a:rPr>
              <a:t>0</a:t>
            </a:r>
            <a:r>
              <a:rPr lang="en-SG" sz="2000" dirty="0">
                <a:latin typeface="Monaco" pitchFamily="2" charset="77"/>
              </a:rPr>
              <a:t>; </a:t>
            </a:r>
          </a:p>
          <a:p>
            <a:pPr>
              <a:lnSpc>
                <a:spcPct val="150000"/>
              </a:lnSpc>
            </a:pPr>
            <a:r>
              <a:rPr lang="en-SG" sz="2000" dirty="0">
                <a:solidFill>
                  <a:srgbClr val="3B78E7"/>
                </a:solidFill>
                <a:latin typeface="Monaco" pitchFamily="2" charset="77"/>
              </a:rPr>
              <a:t>  for</a:t>
            </a:r>
            <a:r>
              <a:rPr lang="en-SG" sz="2000" dirty="0">
                <a:latin typeface="Monaco" pitchFamily="2" charset="77"/>
              </a:rPr>
              <a:t> (</a:t>
            </a:r>
            <a:r>
              <a:rPr lang="en-SG" sz="2000" dirty="0">
                <a:solidFill>
                  <a:srgbClr val="3E61A2"/>
                </a:solidFill>
                <a:latin typeface="Monaco" pitchFamily="2" charset="77"/>
              </a:rPr>
              <a:t>char</a:t>
            </a:r>
            <a:r>
              <a:rPr lang="en-SG" sz="2000" dirty="0">
                <a:latin typeface="Monaco" pitchFamily="2" charset="77"/>
              </a:rPr>
              <a:t> *</a:t>
            </a:r>
            <a:r>
              <a:rPr lang="en-SG" sz="2000" dirty="0" err="1">
                <a:latin typeface="Monaco" pitchFamily="2" charset="77"/>
              </a:rPr>
              <a:t>curr</a:t>
            </a:r>
            <a:r>
              <a:rPr lang="en-SG" sz="2000" dirty="0">
                <a:latin typeface="Monaco" pitchFamily="2" charset="77"/>
              </a:rPr>
              <a:t> = </a:t>
            </a:r>
            <a:r>
              <a:rPr lang="en-SG" sz="2000" dirty="0" err="1">
                <a:latin typeface="Monaco" pitchFamily="2" charset="77"/>
              </a:rPr>
              <a:t>str</a:t>
            </a:r>
            <a:r>
              <a:rPr lang="en-SG" sz="2000" dirty="0">
                <a:latin typeface="Monaco" pitchFamily="2" charset="77"/>
              </a:rPr>
              <a:t>; *</a:t>
            </a:r>
            <a:r>
              <a:rPr lang="en-SG" sz="2000" dirty="0" err="1">
                <a:latin typeface="Monaco" pitchFamily="2" charset="77"/>
              </a:rPr>
              <a:t>curr</a:t>
            </a:r>
            <a:r>
              <a:rPr lang="en-SG" sz="2000" dirty="0">
                <a:latin typeface="Monaco" pitchFamily="2" charset="77"/>
              </a:rPr>
              <a:t> != </a:t>
            </a:r>
            <a:r>
              <a:rPr lang="en-SG" sz="2000" dirty="0">
                <a:solidFill>
                  <a:srgbClr val="0D904F"/>
                </a:solidFill>
                <a:latin typeface="Monaco" pitchFamily="2" charset="77"/>
              </a:rPr>
              <a:t>'\0'</a:t>
            </a:r>
            <a:r>
              <a:rPr lang="en-SG" sz="2000" dirty="0">
                <a:latin typeface="Monaco" pitchFamily="2" charset="77"/>
              </a:rPr>
              <a:t>; </a:t>
            </a:r>
            <a:r>
              <a:rPr lang="en-SG" sz="2000" dirty="0" err="1">
                <a:latin typeface="Monaco" pitchFamily="2" charset="77"/>
              </a:rPr>
              <a:t>curr</a:t>
            </a:r>
            <a:r>
              <a:rPr lang="en-SG" sz="2000" dirty="0">
                <a:latin typeface="Monaco" pitchFamily="2" charset="77"/>
              </a:rPr>
              <a:t> += </a:t>
            </a:r>
            <a:r>
              <a:rPr lang="en-SG" sz="2000" dirty="0">
                <a:solidFill>
                  <a:srgbClr val="E74C3C"/>
                </a:solidFill>
                <a:latin typeface="Monaco" pitchFamily="2" charset="77"/>
              </a:rPr>
              <a:t>1</a:t>
            </a:r>
            <a:r>
              <a:rPr lang="en-SG" sz="2000" dirty="0">
                <a:latin typeface="Monaco" pitchFamily="2" charset="77"/>
              </a:rPr>
              <a:t>) {</a:t>
            </a:r>
          </a:p>
          <a:p>
            <a:pPr>
              <a:lnSpc>
                <a:spcPct val="150000"/>
              </a:lnSpc>
            </a:pPr>
            <a:r>
              <a:rPr lang="en-SG" sz="2000" dirty="0">
                <a:latin typeface="Monaco" pitchFamily="2" charset="77"/>
              </a:rPr>
              <a:t>    count += </a:t>
            </a:r>
            <a:r>
              <a:rPr lang="en-SG" sz="2000" dirty="0">
                <a:solidFill>
                  <a:srgbClr val="E74C3C"/>
                </a:solidFill>
                <a:latin typeface="Monaco" pitchFamily="2" charset="77"/>
              </a:rPr>
              <a:t>1</a:t>
            </a:r>
            <a:r>
              <a:rPr lang="en-SG" sz="2000" dirty="0">
                <a:latin typeface="Monaco" pitchFamily="2" charset="77"/>
              </a:rPr>
              <a:t>; </a:t>
            </a:r>
          </a:p>
          <a:p>
            <a:pPr>
              <a:lnSpc>
                <a:spcPct val="150000"/>
              </a:lnSpc>
            </a:pPr>
            <a:r>
              <a:rPr lang="en-SG" sz="2000" dirty="0">
                <a:latin typeface="Monaco" pitchFamily="2" charset="77"/>
              </a:rPr>
              <a:t>  } </a:t>
            </a:r>
          </a:p>
          <a:p>
            <a:pPr>
              <a:lnSpc>
                <a:spcPct val="150000"/>
              </a:lnSpc>
            </a:pPr>
            <a:r>
              <a:rPr lang="en-SG" sz="2000" dirty="0">
                <a:solidFill>
                  <a:srgbClr val="3B78E7"/>
                </a:solidFill>
                <a:latin typeface="Monaco" pitchFamily="2" charset="77"/>
              </a:rPr>
              <a:t>  return</a:t>
            </a:r>
            <a:r>
              <a:rPr lang="en-SG" sz="2000" dirty="0">
                <a:latin typeface="Monaco" pitchFamily="2" charset="77"/>
              </a:rPr>
              <a:t> count; </a:t>
            </a:r>
          </a:p>
          <a:p>
            <a:pPr>
              <a:lnSpc>
                <a:spcPct val="150000"/>
              </a:lnSpc>
            </a:pPr>
            <a:r>
              <a:rPr lang="en-SG" sz="2000" dirty="0">
                <a:latin typeface="Monaco" pitchFamily="2" charset="77"/>
              </a:rPr>
              <a:t>}</a:t>
            </a:r>
            <a:endParaRPr lang="en-US" sz="2000" dirty="0">
              <a:latin typeface="Monaco" pitchFamily="2" charset="77"/>
            </a:endParaRPr>
          </a:p>
        </p:txBody>
      </p:sp>
    </p:spTree>
    <p:extLst>
      <p:ext uri="{BB962C8B-B14F-4D97-AF65-F5344CB8AC3E}">
        <p14:creationId xmlns:p14="http://schemas.microsoft.com/office/powerpoint/2010/main" val="142487825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486827" y="290833"/>
            <a:ext cx="4695516" cy="3932615"/>
          </a:xfrm>
          <a:prstGeom prst="rect">
            <a:avLst/>
          </a:prstGeom>
          <a:noFill/>
        </p:spPr>
        <p:txBody>
          <a:bodyPr wrap="none" rtlCol="0">
            <a:spAutoFit/>
          </a:bodyPr>
          <a:lstStyle/>
          <a:p>
            <a:pPr>
              <a:lnSpc>
                <a:spcPct val="150000"/>
              </a:lnSpc>
            </a:pPr>
            <a:r>
              <a:rPr lang="en-SG" sz="1400" dirty="0">
                <a:solidFill>
                  <a:srgbClr val="3E61A2"/>
                </a:solidFill>
                <a:latin typeface="Monaco" pitchFamily="2" charset="77"/>
              </a:rPr>
              <a:t>void</a:t>
            </a:r>
            <a:r>
              <a:rPr lang="en-SG" sz="1400" dirty="0">
                <a:latin typeface="Monaco" pitchFamily="2" charset="77"/>
              </a:rPr>
              <a:t> </a:t>
            </a:r>
            <a:r>
              <a:rPr lang="en-SG" sz="1400" dirty="0">
                <a:solidFill>
                  <a:srgbClr val="C2185B"/>
                </a:solidFill>
                <a:latin typeface="Monaco" pitchFamily="2" charset="77"/>
              </a:rPr>
              <a:t>foo</a:t>
            </a:r>
            <a:r>
              <a:rPr lang="en-SG" sz="1400" dirty="0">
                <a:latin typeface="Monaco" pitchFamily="2" charset="77"/>
              </a:rPr>
              <a:t>(</a:t>
            </a:r>
            <a:r>
              <a:rPr lang="en-SG" sz="1400" dirty="0">
                <a:solidFill>
                  <a:srgbClr val="FF0000"/>
                </a:solidFill>
                <a:latin typeface="Monaco" pitchFamily="2" charset="77"/>
              </a:rPr>
              <a:t>double **</a:t>
            </a:r>
            <a:r>
              <a:rPr lang="en-SG" sz="1400" dirty="0" err="1">
                <a:latin typeface="Monaco" pitchFamily="2" charset="77"/>
              </a:rPr>
              <a:t>ptr</a:t>
            </a:r>
            <a:r>
              <a:rPr lang="en-SG" sz="1400" dirty="0">
                <a:solidFill>
                  <a:srgbClr val="3E61A2"/>
                </a:solidFill>
                <a:latin typeface="Monaco" pitchFamily="2" charset="77"/>
              </a:rPr>
              <a:t>, </a:t>
            </a:r>
            <a:r>
              <a:rPr lang="en-SG" sz="1400" dirty="0">
                <a:solidFill>
                  <a:srgbClr val="FF0000"/>
                </a:solidFill>
                <a:latin typeface="Monaco" pitchFamily="2" charset="77"/>
              </a:rPr>
              <a:t>double </a:t>
            </a:r>
            <a:r>
              <a:rPr lang="en-SG" sz="1400" dirty="0">
                <a:solidFill>
                  <a:srgbClr val="3E61A2"/>
                </a:solidFill>
                <a:latin typeface="Monaco" pitchFamily="2" charset="77"/>
              </a:rPr>
              <a:t>*</a:t>
            </a:r>
            <a:r>
              <a:rPr lang="en-SG" sz="1400" dirty="0">
                <a:latin typeface="Monaco" pitchFamily="2" charset="77"/>
              </a:rPr>
              <a:t>trouble) { </a:t>
            </a:r>
          </a:p>
          <a:p>
            <a:pPr>
              <a:lnSpc>
                <a:spcPct val="150000"/>
              </a:lnSpc>
            </a:pPr>
            <a:r>
              <a:rPr lang="en-SG" sz="1400" dirty="0">
                <a:latin typeface="Monaco" pitchFamily="2" charset="77"/>
              </a:rPr>
              <a:t>   </a:t>
            </a:r>
            <a:r>
              <a:rPr lang="en-SG" sz="1400" dirty="0">
                <a:solidFill>
                  <a:srgbClr val="FF0000"/>
                </a:solidFill>
                <a:latin typeface="Monaco" pitchFamily="2" charset="77"/>
              </a:rPr>
              <a:t>*</a:t>
            </a:r>
            <a:r>
              <a:rPr lang="en-SG" sz="1400" dirty="0" err="1">
                <a:solidFill>
                  <a:srgbClr val="FF0000"/>
                </a:solidFill>
                <a:latin typeface="Monaco" pitchFamily="2" charset="77"/>
              </a:rPr>
              <a:t>ptr</a:t>
            </a:r>
            <a:r>
              <a:rPr lang="en-SG" sz="1400" dirty="0">
                <a:solidFill>
                  <a:srgbClr val="FF0000"/>
                </a:solidFill>
                <a:latin typeface="Monaco" pitchFamily="2" charset="77"/>
              </a:rPr>
              <a:t> = trouble;</a:t>
            </a:r>
          </a:p>
          <a:p>
            <a:pPr>
              <a:lnSpc>
                <a:spcPct val="150000"/>
              </a:lnSpc>
            </a:pPr>
            <a:r>
              <a:rPr lang="en-SG" sz="1400" dirty="0">
                <a:latin typeface="Monaco" pitchFamily="2" charset="77"/>
              </a:rPr>
              <a:t>} </a:t>
            </a:r>
          </a:p>
          <a:p>
            <a:pPr>
              <a:lnSpc>
                <a:spcPct val="150000"/>
              </a:lnSpc>
            </a:pPr>
            <a:r>
              <a:rPr lang="en-SG" sz="1400" dirty="0" err="1">
                <a:solidFill>
                  <a:srgbClr val="3E61A2"/>
                </a:solidFill>
                <a:latin typeface="Monaco" pitchFamily="2" charset="77"/>
              </a:rPr>
              <a:t>int</a:t>
            </a:r>
            <a:r>
              <a:rPr lang="en-SG" sz="1400" dirty="0">
                <a:latin typeface="Monaco" pitchFamily="2" charset="77"/>
              </a:rPr>
              <a:t> </a:t>
            </a:r>
            <a:r>
              <a:rPr lang="en-SG" sz="1400" dirty="0">
                <a:solidFill>
                  <a:srgbClr val="C2185B"/>
                </a:solidFill>
                <a:latin typeface="Monaco" pitchFamily="2" charset="77"/>
              </a:rPr>
              <a:t>main</a:t>
            </a:r>
            <a:r>
              <a:rPr lang="en-SG" sz="1400" dirty="0">
                <a:latin typeface="Monaco" pitchFamily="2" charset="77"/>
              </a:rPr>
              <a:t>() { </a:t>
            </a:r>
          </a:p>
          <a:p>
            <a:pPr>
              <a:lnSpc>
                <a:spcPct val="150000"/>
              </a:lnSpc>
            </a:pPr>
            <a:r>
              <a:rPr lang="en-SG" sz="1400" dirty="0">
                <a:solidFill>
                  <a:srgbClr val="3E61A2"/>
                </a:solidFill>
                <a:latin typeface="Monaco" pitchFamily="2" charset="77"/>
              </a:rPr>
              <a:t>  double</a:t>
            </a:r>
            <a:r>
              <a:rPr lang="en-SG" sz="1400" dirty="0">
                <a:latin typeface="Monaco" pitchFamily="2" charset="77"/>
              </a:rPr>
              <a:t> *</a:t>
            </a:r>
            <a:r>
              <a:rPr lang="en-SG" sz="1400" dirty="0" err="1">
                <a:latin typeface="Monaco" pitchFamily="2" charset="77"/>
              </a:rPr>
              <a:t>ptr</a:t>
            </a:r>
            <a:r>
              <a:rPr lang="en-SG" sz="1400" dirty="0">
                <a:latin typeface="Monaco" pitchFamily="2" charset="77"/>
              </a:rPr>
              <a:t>; </a:t>
            </a:r>
          </a:p>
          <a:p>
            <a:pPr>
              <a:lnSpc>
                <a:spcPct val="150000"/>
              </a:lnSpc>
            </a:pPr>
            <a:r>
              <a:rPr lang="en-SG" sz="1400" dirty="0">
                <a:solidFill>
                  <a:srgbClr val="3E61A2"/>
                </a:solidFill>
                <a:latin typeface="Monaco" pitchFamily="2" charset="77"/>
              </a:rPr>
              <a:t>  double</a:t>
            </a:r>
            <a:r>
              <a:rPr lang="en-SG" sz="1400" dirty="0">
                <a:latin typeface="Monaco" pitchFamily="2" charset="77"/>
              </a:rPr>
              <a:t> x = -</a:t>
            </a:r>
            <a:r>
              <a:rPr lang="en-SG" sz="1400" dirty="0">
                <a:solidFill>
                  <a:srgbClr val="E74C3C"/>
                </a:solidFill>
                <a:latin typeface="Monaco" pitchFamily="2" charset="77"/>
              </a:rPr>
              <a:t>3.0</a:t>
            </a:r>
            <a:r>
              <a:rPr lang="en-SG" sz="1400" dirty="0">
                <a:latin typeface="Monaco" pitchFamily="2" charset="77"/>
              </a:rPr>
              <a:t>; </a:t>
            </a:r>
          </a:p>
          <a:p>
            <a:pPr>
              <a:lnSpc>
                <a:spcPct val="150000"/>
              </a:lnSpc>
            </a:pPr>
            <a:r>
              <a:rPr lang="en-SG" sz="1400" dirty="0">
                <a:solidFill>
                  <a:srgbClr val="3E61A2"/>
                </a:solidFill>
                <a:latin typeface="Monaco" pitchFamily="2" charset="77"/>
              </a:rPr>
              <a:t>  double</a:t>
            </a:r>
            <a:r>
              <a:rPr lang="en-SG" sz="1400" dirty="0">
                <a:latin typeface="Monaco" pitchFamily="2" charset="77"/>
              </a:rPr>
              <a:t> y = </a:t>
            </a:r>
            <a:r>
              <a:rPr lang="en-SG" sz="1400" dirty="0">
                <a:solidFill>
                  <a:srgbClr val="E74C3C"/>
                </a:solidFill>
                <a:latin typeface="Monaco" pitchFamily="2" charset="77"/>
              </a:rPr>
              <a:t>7.0</a:t>
            </a:r>
            <a:r>
              <a:rPr lang="en-SG" sz="1400" dirty="0">
                <a:latin typeface="Monaco" pitchFamily="2" charset="77"/>
              </a:rPr>
              <a:t>; </a:t>
            </a:r>
          </a:p>
          <a:p>
            <a:pPr>
              <a:lnSpc>
                <a:spcPct val="150000"/>
              </a:lnSpc>
            </a:pPr>
            <a:endParaRPr lang="en-SG" sz="1400" dirty="0">
              <a:latin typeface="Monaco" pitchFamily="2" charset="77"/>
            </a:endParaRPr>
          </a:p>
          <a:p>
            <a:pPr>
              <a:lnSpc>
                <a:spcPct val="150000"/>
              </a:lnSpc>
            </a:pPr>
            <a:r>
              <a:rPr lang="en-SG" sz="1400" dirty="0">
                <a:latin typeface="Monaco" pitchFamily="2" charset="77"/>
              </a:rPr>
              <a:t>  </a:t>
            </a:r>
            <a:r>
              <a:rPr lang="en-SG" sz="1400" dirty="0" err="1">
                <a:latin typeface="Monaco" pitchFamily="2" charset="77"/>
              </a:rPr>
              <a:t>ptr</a:t>
            </a:r>
            <a:r>
              <a:rPr lang="en-SG" sz="1400" dirty="0">
                <a:latin typeface="Monaco" pitchFamily="2" charset="77"/>
              </a:rPr>
              <a:t> = &amp;y; </a:t>
            </a:r>
          </a:p>
          <a:p>
            <a:pPr>
              <a:lnSpc>
                <a:spcPct val="150000"/>
              </a:lnSpc>
            </a:pPr>
            <a:r>
              <a:rPr lang="en-SG" sz="1400" dirty="0">
                <a:latin typeface="Monaco" pitchFamily="2" charset="77"/>
              </a:rPr>
              <a:t>  foo(</a:t>
            </a:r>
            <a:r>
              <a:rPr lang="en-SG" sz="1400" dirty="0">
                <a:solidFill>
                  <a:srgbClr val="FF0000"/>
                </a:solidFill>
                <a:latin typeface="Monaco" pitchFamily="2" charset="77"/>
              </a:rPr>
              <a:t>&amp;</a:t>
            </a:r>
            <a:r>
              <a:rPr lang="en-SG" sz="1400" dirty="0" err="1">
                <a:solidFill>
                  <a:srgbClr val="FF0000"/>
                </a:solidFill>
                <a:latin typeface="Monaco" pitchFamily="2" charset="77"/>
              </a:rPr>
              <a:t>ptr</a:t>
            </a:r>
            <a:r>
              <a:rPr lang="en-SG" sz="1400" dirty="0">
                <a:latin typeface="Monaco" pitchFamily="2" charset="77"/>
              </a:rPr>
              <a:t>, </a:t>
            </a:r>
            <a:r>
              <a:rPr lang="en-SG" sz="1400" dirty="0">
                <a:solidFill>
                  <a:srgbClr val="FF0000"/>
                </a:solidFill>
                <a:latin typeface="Monaco" pitchFamily="2" charset="77"/>
              </a:rPr>
              <a:t>&amp;x</a:t>
            </a:r>
            <a:r>
              <a:rPr lang="en-SG" sz="1400" dirty="0">
                <a:latin typeface="Monaco" pitchFamily="2" charset="77"/>
              </a:rPr>
              <a:t>); </a:t>
            </a:r>
          </a:p>
          <a:p>
            <a:pPr>
              <a:lnSpc>
                <a:spcPct val="150000"/>
              </a:lnSpc>
            </a:pPr>
            <a:endParaRPr lang="en-SG" sz="1400" dirty="0">
              <a:latin typeface="Monaco" pitchFamily="2" charset="77"/>
            </a:endParaRPr>
          </a:p>
          <a:p>
            <a:pPr>
              <a:lnSpc>
                <a:spcPct val="150000"/>
              </a:lnSpc>
            </a:pPr>
            <a:r>
              <a:rPr lang="en-SG" sz="1400" dirty="0">
                <a:latin typeface="Monaco" pitchFamily="2" charset="77"/>
              </a:rPr>
              <a:t>}</a:t>
            </a:r>
            <a:endParaRPr lang="en-US" sz="1400" dirty="0">
              <a:latin typeface="Monaco" pitchFamily="2" charset="77"/>
            </a:endParaRPr>
          </a:p>
        </p:txBody>
      </p:sp>
      <p:sp>
        <p:nvSpPr>
          <p:cNvPr id="5" name="TextBox 4">
            <a:extLst>
              <a:ext uri="{FF2B5EF4-FFF2-40B4-BE49-F238E27FC236}">
                <a16:creationId xmlns="" xmlns:a16="http://schemas.microsoft.com/office/drawing/2014/main" id="{C236A731-EB48-D64E-B909-3AD0CC549EF3}"/>
              </a:ext>
            </a:extLst>
          </p:cNvPr>
          <p:cNvSpPr txBox="1"/>
          <p:nvPr/>
        </p:nvSpPr>
        <p:spPr>
          <a:xfrm>
            <a:off x="3799419" y="4138353"/>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6" name="Rectangle 5">
            <a:extLst>
              <a:ext uri="{FF2B5EF4-FFF2-40B4-BE49-F238E27FC236}">
                <a16:creationId xmlns="" xmlns:a16="http://schemas.microsoft.com/office/drawing/2014/main" id="{A5584170-7C8B-6847-BE8E-FE5734007D5E}"/>
              </a:ext>
            </a:extLst>
          </p:cNvPr>
          <p:cNvSpPr/>
          <p:nvPr/>
        </p:nvSpPr>
        <p:spPr>
          <a:xfrm>
            <a:off x="4944532" y="4251421"/>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ectangle 7">
            <a:extLst>
              <a:ext uri="{FF2B5EF4-FFF2-40B4-BE49-F238E27FC236}">
                <a16:creationId xmlns="" xmlns:a16="http://schemas.microsoft.com/office/drawing/2014/main" id="{64CD3975-ECD5-E446-AD9E-46AE5B58765A}"/>
              </a:ext>
            </a:extLst>
          </p:cNvPr>
          <p:cNvSpPr/>
          <p:nvPr/>
        </p:nvSpPr>
        <p:spPr>
          <a:xfrm>
            <a:off x="6007790" y="5215178"/>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Chalkduster" panose="03050602040202020205" pitchFamily="66" charset="77"/>
              </a:rPr>
              <a:t>7</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sp>
        <p:nvSpPr>
          <p:cNvPr id="9" name="TextBox 8">
            <a:extLst>
              <a:ext uri="{FF2B5EF4-FFF2-40B4-BE49-F238E27FC236}">
                <a16:creationId xmlns="" xmlns:a16="http://schemas.microsoft.com/office/drawing/2014/main" id="{E6F91714-81ED-924A-BBCD-CB0182A89C80}"/>
              </a:ext>
            </a:extLst>
          </p:cNvPr>
          <p:cNvSpPr txBox="1"/>
          <p:nvPr/>
        </p:nvSpPr>
        <p:spPr>
          <a:xfrm>
            <a:off x="5315947" y="5226472"/>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10" name="TextBox 9">
            <a:extLst>
              <a:ext uri="{FF2B5EF4-FFF2-40B4-BE49-F238E27FC236}">
                <a16:creationId xmlns="" xmlns:a16="http://schemas.microsoft.com/office/drawing/2014/main" id="{268D0D94-DC9F-0F46-B003-56C9FB53968A}"/>
              </a:ext>
            </a:extLst>
          </p:cNvPr>
          <p:cNvSpPr txBox="1"/>
          <p:nvPr/>
        </p:nvSpPr>
        <p:spPr>
          <a:xfrm>
            <a:off x="5315947" y="5883057"/>
            <a:ext cx="380232" cy="461665"/>
          </a:xfrm>
          <a:prstGeom prst="rect">
            <a:avLst/>
          </a:prstGeom>
          <a:noFill/>
        </p:spPr>
        <p:txBody>
          <a:bodyPr wrap="none" rtlCol="0">
            <a:spAutoFit/>
          </a:bodyPr>
          <a:lstStyle/>
          <a:p>
            <a:r>
              <a:rPr lang="en-US" sz="2400" dirty="0">
                <a:latin typeface="Chalkduster" panose="03050602040202020205" pitchFamily="66" charset="77"/>
              </a:rPr>
              <a:t>x</a:t>
            </a:r>
          </a:p>
        </p:txBody>
      </p:sp>
      <p:sp>
        <p:nvSpPr>
          <p:cNvPr id="11" name="Rectangle 10">
            <a:extLst>
              <a:ext uri="{FF2B5EF4-FFF2-40B4-BE49-F238E27FC236}">
                <a16:creationId xmlns="" xmlns:a16="http://schemas.microsoft.com/office/drawing/2014/main" id="{A1371617-9EEE-6747-87B1-F0E971961DAF}"/>
              </a:ext>
            </a:extLst>
          </p:cNvPr>
          <p:cNvSpPr/>
          <p:nvPr/>
        </p:nvSpPr>
        <p:spPr>
          <a:xfrm>
            <a:off x="6007791" y="5846246"/>
            <a:ext cx="1522365"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latin typeface="Chalkduster" panose="03050602040202020205" pitchFamily="66" charset="77"/>
              </a:rPr>
              <a:t>-3</a:t>
            </a:r>
            <a:r>
              <a:rPr lang="en-US" sz="3200" dirty="0" smtClean="0">
                <a:solidFill>
                  <a:schemeClr val="tx1"/>
                </a:solidFill>
                <a:latin typeface="Chalkduster" panose="03050602040202020205" pitchFamily="66" charset="77"/>
              </a:rPr>
              <a:t>.0</a:t>
            </a:r>
            <a:endParaRPr lang="en-US" sz="3200" dirty="0">
              <a:solidFill>
                <a:schemeClr val="tx1"/>
              </a:solidFill>
              <a:latin typeface="Chalkduster" panose="03050602040202020205" pitchFamily="66" charset="77"/>
            </a:endParaRPr>
          </a:p>
        </p:txBody>
      </p:sp>
      <p:cxnSp>
        <p:nvCxnSpPr>
          <p:cNvPr id="19" name="Elbow Connector 18">
            <a:extLst>
              <a:ext uri="{FF2B5EF4-FFF2-40B4-BE49-F238E27FC236}">
                <a16:creationId xmlns="" xmlns:a16="http://schemas.microsoft.com/office/drawing/2014/main" id="{75E7CBA1-E5CB-0649-BD9A-0D70EECDF800}"/>
              </a:ext>
            </a:extLst>
          </p:cNvPr>
          <p:cNvCxnSpPr>
            <a:cxnSpLocks/>
            <a:stCxn id="21" idx="3"/>
            <a:endCxn id="11" idx="3"/>
          </p:cNvCxnSpPr>
          <p:nvPr/>
        </p:nvCxnSpPr>
        <p:spPr>
          <a:xfrm>
            <a:off x="7486701" y="4844831"/>
            <a:ext cx="43455" cy="1269060"/>
          </a:xfrm>
          <a:prstGeom prst="bentConnector3">
            <a:avLst>
              <a:gd name="adj1" fmla="val 1270604"/>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 xmlns:a16="http://schemas.microsoft.com/office/drawing/2014/main" id="{B6CB9870-1030-A743-9A4E-08206C429D87}"/>
              </a:ext>
            </a:extLst>
          </p:cNvPr>
          <p:cNvSpPr/>
          <p:nvPr/>
        </p:nvSpPr>
        <p:spPr>
          <a:xfrm>
            <a:off x="5986062" y="4577186"/>
            <a:ext cx="1500639"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3" name="TextBox 22">
            <a:extLst>
              <a:ext uri="{FF2B5EF4-FFF2-40B4-BE49-F238E27FC236}">
                <a16:creationId xmlns="" xmlns:a16="http://schemas.microsoft.com/office/drawing/2014/main" id="{65D1935D-1E34-B749-9C64-BAFA87706159}"/>
              </a:ext>
            </a:extLst>
          </p:cNvPr>
          <p:cNvSpPr txBox="1"/>
          <p:nvPr/>
        </p:nvSpPr>
        <p:spPr>
          <a:xfrm>
            <a:off x="5124563" y="4598263"/>
            <a:ext cx="681469" cy="461665"/>
          </a:xfrm>
          <a:prstGeom prst="rect">
            <a:avLst/>
          </a:prstGeom>
          <a:noFill/>
        </p:spPr>
        <p:txBody>
          <a:bodyPr wrap="none" rtlCol="0">
            <a:spAutoFit/>
          </a:bodyPr>
          <a:lstStyle/>
          <a:p>
            <a:r>
              <a:rPr lang="en-US" sz="2400" dirty="0" err="1">
                <a:latin typeface="Chalkduster" panose="03050602040202020205" pitchFamily="66" charset="77"/>
              </a:rPr>
              <a:t>ptr</a:t>
            </a:r>
            <a:endParaRPr lang="en-US" sz="2400" dirty="0">
              <a:latin typeface="Chalkduster" panose="03050602040202020205" pitchFamily="66" charset="77"/>
            </a:endParaRPr>
          </a:p>
        </p:txBody>
      </p:sp>
    </p:spTree>
    <p:extLst>
      <p:ext uri="{BB962C8B-B14F-4D97-AF65-F5344CB8AC3E}">
        <p14:creationId xmlns:p14="http://schemas.microsoft.com/office/powerpoint/2010/main" val="9041679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18.1</a:t>
            </a:r>
            <a:endParaRPr lang="en-US" dirty="0"/>
          </a:p>
        </p:txBody>
      </p:sp>
      <p:sp>
        <p:nvSpPr>
          <p:cNvPr id="3" name="Content Placeholder 2"/>
          <p:cNvSpPr txBox="1">
            <a:spLocks/>
          </p:cNvSpPr>
          <p:nvPr/>
        </p:nvSpPr>
        <p:spPr>
          <a:xfrm>
            <a:off x="1028700" y="1611442"/>
            <a:ext cx="7560664" cy="1386591"/>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r>
              <a:rPr lang="en-US" dirty="0" smtClean="0"/>
              <a:t>Draw the call stack and heap:</a:t>
            </a:r>
            <a:endParaRPr lang="en-US" dirty="0" smtClean="0">
              <a:solidFill>
                <a:srgbClr val="0070C0"/>
              </a:solidFill>
            </a:endParaRPr>
          </a:p>
        </p:txBody>
      </p:sp>
      <p:sp>
        <p:nvSpPr>
          <p:cNvPr id="4" name="TextBox 3">
            <a:extLst>
              <a:ext uri="{FF2B5EF4-FFF2-40B4-BE49-F238E27FC236}">
                <a16:creationId xmlns="" xmlns:a16="http://schemas.microsoft.com/office/drawing/2014/main" id="{3636FD69-714F-0C40-AF00-0D0E3565922F}"/>
              </a:ext>
            </a:extLst>
          </p:cNvPr>
          <p:cNvSpPr txBox="1"/>
          <p:nvPr/>
        </p:nvSpPr>
        <p:spPr>
          <a:xfrm>
            <a:off x="2603595" y="2304737"/>
            <a:ext cx="4051109" cy="4578946"/>
          </a:xfrm>
          <a:prstGeom prst="rect">
            <a:avLst/>
          </a:prstGeom>
          <a:noFill/>
        </p:spPr>
        <p:txBody>
          <a:bodyPr wrap="none" rtlCol="0">
            <a:spAutoFit/>
          </a:bodyPr>
          <a:lstStyle/>
          <a:p>
            <a:pPr>
              <a:lnSpc>
                <a:spcPct val="150000"/>
              </a:lnSpc>
            </a:pPr>
            <a:r>
              <a:rPr lang="en-SG" sz="1400" dirty="0">
                <a:solidFill>
                  <a:srgbClr val="3E61A2"/>
                </a:solidFill>
                <a:latin typeface="Monaco" pitchFamily="2" charset="77"/>
              </a:rPr>
              <a:t>void</a:t>
            </a:r>
            <a:r>
              <a:rPr lang="en-SG" sz="1400" dirty="0">
                <a:latin typeface="Monaco" pitchFamily="2" charset="77"/>
              </a:rPr>
              <a:t> </a:t>
            </a:r>
            <a:r>
              <a:rPr lang="en-SG" sz="1400" dirty="0">
                <a:solidFill>
                  <a:srgbClr val="C2185B"/>
                </a:solidFill>
                <a:latin typeface="Monaco" pitchFamily="2" charset="77"/>
              </a:rPr>
              <a:t>foo</a:t>
            </a:r>
            <a:r>
              <a:rPr lang="en-SG" sz="1400" dirty="0">
                <a:latin typeface="Monaco" pitchFamily="2" charset="77"/>
              </a:rPr>
              <a:t>(</a:t>
            </a:r>
            <a:r>
              <a:rPr lang="en-SG" sz="1400" dirty="0">
                <a:solidFill>
                  <a:srgbClr val="3E61A2"/>
                </a:solidFill>
                <a:latin typeface="Monaco" pitchFamily="2" charset="77"/>
              </a:rPr>
              <a:t>long</a:t>
            </a:r>
            <a:r>
              <a:rPr lang="en-SG" sz="1400" dirty="0">
                <a:latin typeface="Monaco" pitchFamily="2" charset="77"/>
              </a:rPr>
              <a:t> *y, </a:t>
            </a:r>
            <a:r>
              <a:rPr lang="en-SG" sz="1400" dirty="0">
                <a:solidFill>
                  <a:srgbClr val="3E61A2"/>
                </a:solidFill>
                <a:latin typeface="Monaco" pitchFamily="2" charset="77"/>
              </a:rPr>
              <a:t>long</a:t>
            </a:r>
            <a:r>
              <a:rPr lang="en-SG" sz="1400" dirty="0">
                <a:latin typeface="Monaco" pitchFamily="2" charset="77"/>
              </a:rPr>
              <a:t> *z) {</a:t>
            </a:r>
          </a:p>
          <a:p>
            <a:pPr>
              <a:lnSpc>
                <a:spcPct val="150000"/>
              </a:lnSpc>
            </a:pPr>
            <a:r>
              <a:rPr lang="en-SG" sz="1400" dirty="0">
                <a:latin typeface="Monaco" pitchFamily="2" charset="77"/>
              </a:rPr>
              <a:t>  y[</a:t>
            </a:r>
            <a:r>
              <a:rPr lang="en-SG" sz="1400" dirty="0">
                <a:solidFill>
                  <a:srgbClr val="E74C3C"/>
                </a:solidFill>
                <a:latin typeface="Monaco" pitchFamily="2" charset="77"/>
              </a:rPr>
              <a:t>0</a:t>
            </a:r>
            <a:r>
              <a:rPr lang="en-SG" sz="1400" dirty="0">
                <a:latin typeface="Monaco" pitchFamily="2" charset="77"/>
              </a:rPr>
              <a:t>] = -</a:t>
            </a:r>
            <a:r>
              <a:rPr lang="en-SG" sz="1400" dirty="0">
                <a:solidFill>
                  <a:srgbClr val="E74C3C"/>
                </a:solidFill>
                <a:latin typeface="Monaco" pitchFamily="2" charset="77"/>
              </a:rPr>
              <a:t>7</a:t>
            </a:r>
            <a:r>
              <a:rPr lang="en-SG" sz="1400" dirty="0">
                <a:latin typeface="Monaco" pitchFamily="2" charset="77"/>
              </a:rPr>
              <a:t>;</a:t>
            </a:r>
          </a:p>
          <a:p>
            <a:pPr>
              <a:lnSpc>
                <a:spcPct val="150000"/>
              </a:lnSpc>
            </a:pPr>
            <a:r>
              <a:rPr lang="en-SG" sz="1400" dirty="0">
                <a:latin typeface="Monaco" pitchFamily="2" charset="77"/>
              </a:rPr>
              <a:t>  y[</a:t>
            </a:r>
            <a:r>
              <a:rPr lang="en-SG" sz="1400" dirty="0">
                <a:solidFill>
                  <a:srgbClr val="E74C3C"/>
                </a:solidFill>
                <a:latin typeface="Monaco" pitchFamily="2" charset="77"/>
              </a:rPr>
              <a:t>1</a:t>
            </a:r>
            <a:r>
              <a:rPr lang="en-SG" sz="1400" dirty="0">
                <a:latin typeface="Monaco" pitchFamily="2" charset="77"/>
              </a:rPr>
              <a:t>] = -</a:t>
            </a:r>
            <a:r>
              <a:rPr lang="en-SG" sz="1400" dirty="0">
                <a:solidFill>
                  <a:srgbClr val="E74C3C"/>
                </a:solidFill>
                <a:latin typeface="Monaco" pitchFamily="2" charset="77"/>
              </a:rPr>
              <a:t>8</a:t>
            </a:r>
            <a:r>
              <a:rPr lang="en-SG" sz="1400" dirty="0">
                <a:latin typeface="Monaco" pitchFamily="2" charset="77"/>
              </a:rPr>
              <a:t>;</a:t>
            </a:r>
          </a:p>
          <a:p>
            <a:pPr>
              <a:lnSpc>
                <a:spcPct val="150000"/>
              </a:lnSpc>
            </a:pPr>
            <a:r>
              <a:rPr lang="en-SG" sz="1400" dirty="0">
                <a:latin typeface="Monaco" pitchFamily="2" charset="77"/>
              </a:rPr>
              <a:t>  z[</a:t>
            </a:r>
            <a:r>
              <a:rPr lang="en-SG" sz="1400" dirty="0">
                <a:solidFill>
                  <a:srgbClr val="E74C3C"/>
                </a:solidFill>
                <a:latin typeface="Monaco" pitchFamily="2" charset="77"/>
              </a:rPr>
              <a:t>0</a:t>
            </a:r>
            <a:r>
              <a:rPr lang="en-SG" sz="1400" dirty="0">
                <a:latin typeface="Monaco" pitchFamily="2" charset="77"/>
              </a:rPr>
              <a:t>] = </a:t>
            </a:r>
            <a:r>
              <a:rPr lang="en-SG" sz="1400" dirty="0">
                <a:solidFill>
                  <a:srgbClr val="E74C3C"/>
                </a:solidFill>
                <a:latin typeface="Monaco" pitchFamily="2" charset="77"/>
              </a:rPr>
              <a:t>4</a:t>
            </a:r>
            <a:r>
              <a:rPr lang="en-SG" sz="1400" dirty="0">
                <a:latin typeface="Monaco" pitchFamily="2" charset="77"/>
              </a:rPr>
              <a:t>;</a:t>
            </a:r>
          </a:p>
          <a:p>
            <a:pPr>
              <a:lnSpc>
                <a:spcPct val="150000"/>
              </a:lnSpc>
            </a:pPr>
            <a:r>
              <a:rPr lang="en-SG" sz="1400" dirty="0">
                <a:latin typeface="Monaco" pitchFamily="2" charset="77"/>
              </a:rPr>
              <a:t>  z[</a:t>
            </a:r>
            <a:r>
              <a:rPr lang="en-SG" sz="1400" dirty="0">
                <a:solidFill>
                  <a:srgbClr val="E74C3C"/>
                </a:solidFill>
                <a:latin typeface="Monaco" pitchFamily="2" charset="77"/>
              </a:rPr>
              <a:t>1</a:t>
            </a:r>
            <a:r>
              <a:rPr lang="en-SG" sz="1400" dirty="0">
                <a:latin typeface="Monaco" pitchFamily="2" charset="77"/>
              </a:rPr>
              <a:t>] = </a:t>
            </a:r>
            <a:r>
              <a:rPr lang="en-SG" sz="1400" dirty="0">
                <a:solidFill>
                  <a:srgbClr val="E74C3C"/>
                </a:solidFill>
                <a:latin typeface="Monaco" pitchFamily="2" charset="77"/>
              </a:rPr>
              <a:t>5</a:t>
            </a:r>
            <a:r>
              <a:rPr lang="en-SG" sz="1400" dirty="0">
                <a:latin typeface="Monaco" pitchFamily="2" charset="77"/>
              </a:rPr>
              <a:t>; </a:t>
            </a:r>
          </a:p>
          <a:p>
            <a:pPr>
              <a:lnSpc>
                <a:spcPct val="150000"/>
              </a:lnSpc>
            </a:pPr>
            <a:r>
              <a:rPr lang="en-SG" sz="1400" dirty="0">
                <a:latin typeface="Monaco" pitchFamily="2" charset="77"/>
              </a:rPr>
              <a:t>} </a:t>
            </a:r>
          </a:p>
          <a:p>
            <a:pPr>
              <a:lnSpc>
                <a:spcPct val="150000"/>
              </a:lnSpc>
            </a:pPr>
            <a:endParaRPr lang="en-SG" sz="1400" dirty="0">
              <a:solidFill>
                <a:srgbClr val="3E61A2"/>
              </a:solidFill>
              <a:latin typeface="Monaco" pitchFamily="2" charset="77"/>
            </a:endParaRPr>
          </a:p>
          <a:p>
            <a:pPr>
              <a:lnSpc>
                <a:spcPct val="150000"/>
              </a:lnSpc>
            </a:pPr>
            <a:r>
              <a:rPr lang="en-SG" sz="1400" dirty="0" err="1">
                <a:solidFill>
                  <a:srgbClr val="3E61A2"/>
                </a:solidFill>
                <a:latin typeface="Monaco" pitchFamily="2" charset="77"/>
              </a:rPr>
              <a:t>int</a:t>
            </a:r>
            <a:r>
              <a:rPr lang="en-SG" sz="1400" dirty="0">
                <a:latin typeface="Monaco" pitchFamily="2" charset="77"/>
              </a:rPr>
              <a:t> </a:t>
            </a:r>
            <a:r>
              <a:rPr lang="en-SG" sz="1400" dirty="0">
                <a:solidFill>
                  <a:srgbClr val="C2185B"/>
                </a:solidFill>
                <a:latin typeface="Monaco" pitchFamily="2" charset="77"/>
              </a:rPr>
              <a:t>main</a:t>
            </a:r>
            <a:r>
              <a:rPr lang="en-SG" sz="1400" dirty="0">
                <a:latin typeface="Monaco" pitchFamily="2" charset="77"/>
              </a:rPr>
              <a:t>() {</a:t>
            </a:r>
          </a:p>
          <a:p>
            <a:pPr>
              <a:lnSpc>
                <a:spcPct val="150000"/>
              </a:lnSpc>
            </a:pPr>
            <a:r>
              <a:rPr lang="en-SG" sz="1400" dirty="0">
                <a:latin typeface="Monaco" pitchFamily="2" charset="77"/>
              </a:rPr>
              <a:t>  </a:t>
            </a:r>
            <a:r>
              <a:rPr lang="en-SG" sz="1400" dirty="0">
                <a:solidFill>
                  <a:srgbClr val="3E61A2"/>
                </a:solidFill>
                <a:latin typeface="Monaco" pitchFamily="2" charset="77"/>
              </a:rPr>
              <a:t>long</a:t>
            </a:r>
            <a:r>
              <a:rPr lang="en-SG" sz="1400" dirty="0">
                <a:latin typeface="Monaco" pitchFamily="2" charset="77"/>
              </a:rPr>
              <a:t> y[</a:t>
            </a:r>
            <a:r>
              <a:rPr lang="en-SG" sz="1400" dirty="0">
                <a:solidFill>
                  <a:srgbClr val="E74C3C"/>
                </a:solidFill>
                <a:latin typeface="Monaco" pitchFamily="2" charset="77"/>
              </a:rPr>
              <a:t>2</a:t>
            </a:r>
            <a:r>
              <a:rPr lang="en-SG" sz="1400" dirty="0">
                <a:latin typeface="Monaco" pitchFamily="2" charset="77"/>
              </a:rPr>
              <a:t>] = {</a:t>
            </a:r>
            <a:r>
              <a:rPr lang="en-SG" sz="1400" dirty="0">
                <a:solidFill>
                  <a:srgbClr val="E74C3C"/>
                </a:solidFill>
                <a:latin typeface="Monaco" pitchFamily="2" charset="77"/>
              </a:rPr>
              <a:t>1</a:t>
            </a:r>
            <a:r>
              <a:rPr lang="en-SG" sz="1400" dirty="0">
                <a:latin typeface="Monaco" pitchFamily="2" charset="77"/>
              </a:rPr>
              <a:t>, </a:t>
            </a:r>
            <a:r>
              <a:rPr lang="en-SG" sz="1400" dirty="0">
                <a:solidFill>
                  <a:srgbClr val="E74C3C"/>
                </a:solidFill>
                <a:latin typeface="Monaco" pitchFamily="2" charset="77"/>
              </a:rPr>
              <a:t>2</a:t>
            </a:r>
            <a:r>
              <a:rPr lang="en-SG" sz="1400" dirty="0">
                <a:latin typeface="Monaco" pitchFamily="2" charset="77"/>
              </a:rPr>
              <a:t>};</a:t>
            </a:r>
          </a:p>
          <a:p>
            <a:pPr>
              <a:lnSpc>
                <a:spcPct val="150000"/>
              </a:lnSpc>
            </a:pPr>
            <a:r>
              <a:rPr lang="en-SG" sz="1400" dirty="0">
                <a:latin typeface="Monaco" pitchFamily="2" charset="77"/>
              </a:rPr>
              <a:t>  </a:t>
            </a:r>
            <a:r>
              <a:rPr lang="en-SG" sz="1400" dirty="0">
                <a:solidFill>
                  <a:srgbClr val="3E61A2"/>
                </a:solidFill>
                <a:latin typeface="Monaco" pitchFamily="2" charset="77"/>
              </a:rPr>
              <a:t>long</a:t>
            </a:r>
            <a:r>
              <a:rPr lang="en-SG" sz="1400" dirty="0">
                <a:latin typeface="Monaco" pitchFamily="2" charset="77"/>
              </a:rPr>
              <a:t> *z = </a:t>
            </a:r>
            <a:r>
              <a:rPr lang="en-SG" sz="1400" dirty="0" err="1">
                <a:latin typeface="Monaco" pitchFamily="2" charset="77"/>
              </a:rPr>
              <a:t>calloc</a:t>
            </a:r>
            <a:r>
              <a:rPr lang="en-SG" sz="1400" dirty="0">
                <a:latin typeface="Monaco" pitchFamily="2" charset="77"/>
              </a:rPr>
              <a:t>(</a:t>
            </a:r>
            <a:r>
              <a:rPr lang="en-SG" sz="1400" dirty="0">
                <a:solidFill>
                  <a:srgbClr val="E74C3C"/>
                </a:solidFill>
                <a:latin typeface="Monaco" pitchFamily="2" charset="77"/>
              </a:rPr>
              <a:t>2</a:t>
            </a:r>
            <a:r>
              <a:rPr lang="en-SG" sz="1400" dirty="0">
                <a:latin typeface="Monaco" pitchFamily="2" charset="77"/>
              </a:rPr>
              <a:t>, </a:t>
            </a:r>
            <a:r>
              <a:rPr lang="en-SG" sz="1400" dirty="0" err="1">
                <a:solidFill>
                  <a:srgbClr val="3B78E7"/>
                </a:solidFill>
                <a:latin typeface="Monaco" pitchFamily="2" charset="77"/>
              </a:rPr>
              <a:t>sizeof</a:t>
            </a:r>
            <a:r>
              <a:rPr lang="en-SG" sz="1400" dirty="0">
                <a:latin typeface="Monaco" pitchFamily="2" charset="77"/>
              </a:rPr>
              <a:t>(</a:t>
            </a:r>
            <a:r>
              <a:rPr lang="en-SG" sz="1400" dirty="0">
                <a:solidFill>
                  <a:srgbClr val="3E61A2"/>
                </a:solidFill>
                <a:latin typeface="Monaco" pitchFamily="2" charset="77"/>
              </a:rPr>
              <a:t>long</a:t>
            </a:r>
            <a:r>
              <a:rPr lang="en-SG" sz="1400" dirty="0">
                <a:latin typeface="Monaco" pitchFamily="2" charset="77"/>
              </a:rPr>
              <a:t>));</a:t>
            </a:r>
          </a:p>
          <a:p>
            <a:pPr>
              <a:lnSpc>
                <a:spcPct val="150000"/>
              </a:lnSpc>
            </a:pPr>
            <a:r>
              <a:rPr lang="en-SG" sz="1400" dirty="0">
                <a:latin typeface="Monaco" pitchFamily="2" charset="77"/>
              </a:rPr>
              <a:t>  z[</a:t>
            </a:r>
            <a:r>
              <a:rPr lang="en-SG" sz="1400" dirty="0">
                <a:solidFill>
                  <a:srgbClr val="E74C3C"/>
                </a:solidFill>
                <a:latin typeface="Monaco" pitchFamily="2" charset="77"/>
              </a:rPr>
              <a:t>0</a:t>
            </a:r>
            <a:r>
              <a:rPr lang="en-SG" sz="1400" dirty="0">
                <a:latin typeface="Monaco" pitchFamily="2" charset="77"/>
              </a:rPr>
              <a:t>] = y[</a:t>
            </a:r>
            <a:r>
              <a:rPr lang="en-SG" sz="1400" dirty="0">
                <a:solidFill>
                  <a:srgbClr val="E74C3C"/>
                </a:solidFill>
                <a:latin typeface="Monaco" pitchFamily="2" charset="77"/>
              </a:rPr>
              <a:t>0</a:t>
            </a:r>
            <a:r>
              <a:rPr lang="en-SG" sz="1400" dirty="0">
                <a:latin typeface="Monaco" pitchFamily="2" charset="77"/>
              </a:rPr>
              <a:t>];</a:t>
            </a:r>
          </a:p>
          <a:p>
            <a:pPr>
              <a:lnSpc>
                <a:spcPct val="150000"/>
              </a:lnSpc>
            </a:pPr>
            <a:r>
              <a:rPr lang="en-SG" sz="1400" dirty="0">
                <a:latin typeface="Monaco" pitchFamily="2" charset="77"/>
              </a:rPr>
              <a:t>  z[</a:t>
            </a:r>
            <a:r>
              <a:rPr lang="en-SG" sz="1400" dirty="0">
                <a:solidFill>
                  <a:srgbClr val="E74C3C"/>
                </a:solidFill>
                <a:latin typeface="Monaco" pitchFamily="2" charset="77"/>
              </a:rPr>
              <a:t>1</a:t>
            </a:r>
            <a:r>
              <a:rPr lang="en-SG" sz="1400" dirty="0">
                <a:latin typeface="Monaco" pitchFamily="2" charset="77"/>
              </a:rPr>
              <a:t>] = y[</a:t>
            </a:r>
            <a:r>
              <a:rPr lang="en-SG" sz="1400" dirty="0">
                <a:solidFill>
                  <a:srgbClr val="E74C3C"/>
                </a:solidFill>
                <a:latin typeface="Monaco" pitchFamily="2" charset="77"/>
              </a:rPr>
              <a:t>1</a:t>
            </a:r>
            <a:r>
              <a:rPr lang="en-SG" sz="1400" dirty="0">
                <a:latin typeface="Monaco" pitchFamily="2" charset="77"/>
              </a:rPr>
              <a:t>];</a:t>
            </a:r>
          </a:p>
          <a:p>
            <a:pPr>
              <a:lnSpc>
                <a:spcPct val="150000"/>
              </a:lnSpc>
            </a:pPr>
            <a:r>
              <a:rPr lang="en-SG" sz="1400" dirty="0">
                <a:latin typeface="Monaco" pitchFamily="2" charset="77"/>
              </a:rPr>
              <a:t>  foo(y, z); </a:t>
            </a:r>
          </a:p>
          <a:p>
            <a:pPr>
              <a:lnSpc>
                <a:spcPct val="150000"/>
              </a:lnSpc>
            </a:pPr>
            <a:r>
              <a:rPr lang="en-SG" sz="1400" dirty="0">
                <a:latin typeface="Monaco" pitchFamily="2" charset="77"/>
              </a:rPr>
              <a:t>}</a:t>
            </a:r>
            <a:endParaRPr lang="en-US" sz="1400" dirty="0">
              <a:latin typeface="Monaco" pitchFamily="2" charset="77"/>
            </a:endParaRPr>
          </a:p>
        </p:txBody>
      </p:sp>
    </p:spTree>
    <p:extLst>
      <p:ext uri="{BB962C8B-B14F-4D97-AF65-F5344CB8AC3E}">
        <p14:creationId xmlns:p14="http://schemas.microsoft.com/office/powerpoint/2010/main" val="11010671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387972" y="160831"/>
            <a:ext cx="3243196" cy="3617529"/>
          </a:xfrm>
          <a:prstGeom prst="rect">
            <a:avLst/>
          </a:prstGeom>
          <a:noFill/>
        </p:spPr>
        <p:txBody>
          <a:bodyPr wrap="none" rtlCol="0">
            <a:spAutoFit/>
          </a:bodyPr>
          <a:lstStyle/>
          <a:p>
            <a:pPr>
              <a:lnSpc>
                <a:spcPct val="150000"/>
              </a:lnSpc>
            </a:pPr>
            <a:r>
              <a:rPr lang="en-SG" sz="1100" dirty="0">
                <a:solidFill>
                  <a:srgbClr val="3E61A2"/>
                </a:solidFill>
                <a:latin typeface="Monaco" pitchFamily="2" charset="77"/>
              </a:rPr>
              <a:t>void</a:t>
            </a:r>
            <a:r>
              <a:rPr lang="en-SG" sz="1100" dirty="0">
                <a:latin typeface="Monaco" pitchFamily="2" charset="77"/>
              </a:rPr>
              <a:t> </a:t>
            </a:r>
            <a:r>
              <a:rPr lang="en-SG" sz="1100" dirty="0">
                <a:solidFill>
                  <a:srgbClr val="C2185B"/>
                </a:solidFill>
                <a:latin typeface="Monaco" pitchFamily="2" charset="77"/>
              </a:rPr>
              <a:t>foo</a:t>
            </a:r>
            <a:r>
              <a:rPr lang="en-SG" sz="1100" dirty="0">
                <a:latin typeface="Monaco" pitchFamily="2" charset="77"/>
              </a:rPr>
              <a:t>(</a:t>
            </a:r>
            <a:r>
              <a:rPr lang="en-SG" sz="1100" dirty="0">
                <a:solidFill>
                  <a:srgbClr val="3E61A2"/>
                </a:solidFill>
                <a:latin typeface="Monaco" pitchFamily="2" charset="77"/>
              </a:rPr>
              <a:t>long</a:t>
            </a:r>
            <a:r>
              <a:rPr lang="en-SG" sz="1100" dirty="0">
                <a:latin typeface="Monaco" pitchFamily="2" charset="77"/>
              </a:rPr>
              <a:t> *y, </a:t>
            </a:r>
            <a:r>
              <a:rPr lang="en-SG" sz="1100" dirty="0">
                <a:solidFill>
                  <a:srgbClr val="3E61A2"/>
                </a:solidFill>
                <a:latin typeface="Monaco" pitchFamily="2" charset="77"/>
              </a:rPr>
              <a:t>long</a:t>
            </a:r>
            <a:r>
              <a:rPr lang="en-SG" sz="1100" dirty="0">
                <a:latin typeface="Monaco" pitchFamily="2" charset="77"/>
              </a:rPr>
              <a:t> *z) {</a:t>
            </a:r>
          </a:p>
          <a:p>
            <a:pPr>
              <a:lnSpc>
                <a:spcPct val="150000"/>
              </a:lnSpc>
            </a:pPr>
            <a:r>
              <a:rPr lang="en-SG" sz="1100" dirty="0">
                <a:latin typeface="Monaco" pitchFamily="2" charset="77"/>
              </a:rPr>
              <a:t>  y[</a:t>
            </a:r>
            <a:r>
              <a:rPr lang="en-SG" sz="1100" dirty="0">
                <a:solidFill>
                  <a:srgbClr val="E74C3C"/>
                </a:solidFill>
                <a:latin typeface="Monaco" pitchFamily="2" charset="77"/>
              </a:rPr>
              <a:t>0</a:t>
            </a:r>
            <a:r>
              <a:rPr lang="en-SG" sz="1100" dirty="0">
                <a:latin typeface="Monaco" pitchFamily="2" charset="77"/>
              </a:rPr>
              <a:t>] = -</a:t>
            </a:r>
            <a:r>
              <a:rPr lang="en-SG" sz="1100" dirty="0">
                <a:solidFill>
                  <a:srgbClr val="E74C3C"/>
                </a:solidFill>
                <a:latin typeface="Monaco" pitchFamily="2" charset="77"/>
              </a:rPr>
              <a:t>7</a:t>
            </a:r>
            <a:r>
              <a:rPr lang="en-SG" sz="1100" dirty="0">
                <a:latin typeface="Monaco" pitchFamily="2" charset="77"/>
              </a:rPr>
              <a:t>;</a:t>
            </a:r>
          </a:p>
          <a:p>
            <a:pPr>
              <a:lnSpc>
                <a:spcPct val="150000"/>
              </a:lnSpc>
            </a:pPr>
            <a:r>
              <a:rPr lang="en-SG" sz="1100" dirty="0">
                <a:latin typeface="Monaco" pitchFamily="2" charset="77"/>
              </a:rPr>
              <a:t>  y[</a:t>
            </a:r>
            <a:r>
              <a:rPr lang="en-SG" sz="1100" dirty="0">
                <a:solidFill>
                  <a:srgbClr val="E74C3C"/>
                </a:solidFill>
                <a:latin typeface="Monaco" pitchFamily="2" charset="77"/>
              </a:rPr>
              <a:t>1</a:t>
            </a:r>
            <a:r>
              <a:rPr lang="en-SG" sz="1100" dirty="0">
                <a:latin typeface="Monaco" pitchFamily="2" charset="77"/>
              </a:rPr>
              <a:t>] = -</a:t>
            </a:r>
            <a:r>
              <a:rPr lang="en-SG" sz="1100" dirty="0">
                <a:solidFill>
                  <a:srgbClr val="E74C3C"/>
                </a:solidFill>
                <a:latin typeface="Monaco" pitchFamily="2" charset="77"/>
              </a:rPr>
              <a:t>8</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0</a:t>
            </a:r>
            <a:r>
              <a:rPr lang="en-SG" sz="1100" dirty="0">
                <a:latin typeface="Monaco" pitchFamily="2" charset="77"/>
              </a:rPr>
              <a:t>] = </a:t>
            </a:r>
            <a:r>
              <a:rPr lang="en-SG" sz="1100" dirty="0">
                <a:solidFill>
                  <a:srgbClr val="E74C3C"/>
                </a:solidFill>
                <a:latin typeface="Monaco" pitchFamily="2" charset="77"/>
              </a:rPr>
              <a:t>4</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1</a:t>
            </a:r>
            <a:r>
              <a:rPr lang="en-SG" sz="1100" dirty="0">
                <a:latin typeface="Monaco" pitchFamily="2" charset="77"/>
              </a:rPr>
              <a:t>] = </a:t>
            </a:r>
            <a:r>
              <a:rPr lang="en-SG" sz="1100" dirty="0">
                <a:solidFill>
                  <a:srgbClr val="E74C3C"/>
                </a:solidFill>
                <a:latin typeface="Monaco" pitchFamily="2" charset="77"/>
              </a:rPr>
              <a:t>5</a:t>
            </a:r>
            <a:r>
              <a:rPr lang="en-SG" sz="1100" dirty="0">
                <a:latin typeface="Monaco" pitchFamily="2" charset="77"/>
              </a:rPr>
              <a:t>; </a:t>
            </a:r>
          </a:p>
          <a:p>
            <a:pPr>
              <a:lnSpc>
                <a:spcPct val="150000"/>
              </a:lnSpc>
            </a:pPr>
            <a:r>
              <a:rPr lang="en-SG" sz="1100" dirty="0">
                <a:latin typeface="Monaco" pitchFamily="2" charset="77"/>
              </a:rPr>
              <a:t>} </a:t>
            </a:r>
          </a:p>
          <a:p>
            <a:pPr>
              <a:lnSpc>
                <a:spcPct val="150000"/>
              </a:lnSpc>
            </a:pPr>
            <a:endParaRPr lang="en-SG" sz="1100" dirty="0">
              <a:solidFill>
                <a:srgbClr val="3E61A2"/>
              </a:solidFill>
              <a:latin typeface="Monaco" pitchFamily="2" charset="77"/>
            </a:endParaRPr>
          </a:p>
          <a:p>
            <a:pPr>
              <a:lnSpc>
                <a:spcPct val="150000"/>
              </a:lnSpc>
            </a:pPr>
            <a:r>
              <a:rPr lang="en-SG" sz="1100" dirty="0" err="1">
                <a:solidFill>
                  <a:srgbClr val="3E61A2"/>
                </a:solidFill>
                <a:latin typeface="Monaco" pitchFamily="2" charset="77"/>
              </a:rPr>
              <a:t>int</a:t>
            </a:r>
            <a:r>
              <a:rPr lang="en-SG" sz="1100" dirty="0">
                <a:latin typeface="Monaco" pitchFamily="2" charset="77"/>
              </a:rPr>
              <a:t> </a:t>
            </a:r>
            <a:r>
              <a:rPr lang="en-SG" sz="1100" dirty="0">
                <a:solidFill>
                  <a:srgbClr val="C2185B"/>
                </a:solidFill>
                <a:latin typeface="Monaco" pitchFamily="2" charset="77"/>
              </a:rPr>
              <a:t>main</a:t>
            </a:r>
            <a:r>
              <a:rPr lang="en-SG" sz="1100" dirty="0">
                <a:latin typeface="Monaco" pitchFamily="2" charset="77"/>
              </a:rPr>
              <a:t>() {</a:t>
            </a:r>
          </a:p>
          <a:p>
            <a:pPr>
              <a:lnSpc>
                <a:spcPct val="150000"/>
              </a:lnSpc>
            </a:pPr>
            <a:r>
              <a:rPr lang="en-SG" sz="1100" dirty="0">
                <a:latin typeface="Monaco" pitchFamily="2" charset="77"/>
              </a:rPr>
              <a:t>  </a:t>
            </a:r>
            <a:r>
              <a:rPr lang="en-SG" sz="1100" dirty="0">
                <a:solidFill>
                  <a:srgbClr val="3E61A2"/>
                </a:solidFill>
                <a:latin typeface="Monaco" pitchFamily="2" charset="77"/>
              </a:rPr>
              <a:t>long</a:t>
            </a:r>
            <a:r>
              <a:rPr lang="en-SG" sz="1100" dirty="0">
                <a:latin typeface="Monaco" pitchFamily="2" charset="77"/>
              </a:rPr>
              <a:t> y[</a:t>
            </a:r>
            <a:r>
              <a:rPr lang="en-SG" sz="1100" dirty="0">
                <a:solidFill>
                  <a:srgbClr val="E74C3C"/>
                </a:solidFill>
                <a:latin typeface="Monaco" pitchFamily="2" charset="77"/>
              </a:rPr>
              <a:t>2</a:t>
            </a:r>
            <a:r>
              <a:rPr lang="en-SG" sz="1100" dirty="0">
                <a:latin typeface="Monaco" pitchFamily="2" charset="77"/>
              </a:rPr>
              <a:t>] = {</a:t>
            </a:r>
            <a:r>
              <a:rPr lang="en-SG" sz="1100" dirty="0">
                <a:solidFill>
                  <a:srgbClr val="E74C3C"/>
                </a:solidFill>
                <a:latin typeface="Monaco" pitchFamily="2" charset="77"/>
              </a:rPr>
              <a:t>1</a:t>
            </a:r>
            <a:r>
              <a:rPr lang="en-SG" sz="1100" dirty="0">
                <a:latin typeface="Monaco" pitchFamily="2" charset="77"/>
              </a:rPr>
              <a:t>, </a:t>
            </a:r>
            <a:r>
              <a:rPr lang="en-SG" sz="1100" dirty="0">
                <a:solidFill>
                  <a:srgbClr val="E74C3C"/>
                </a:solidFill>
                <a:latin typeface="Monaco" pitchFamily="2" charset="77"/>
              </a:rPr>
              <a:t>2</a:t>
            </a:r>
            <a:r>
              <a:rPr lang="en-SG" sz="1100" dirty="0">
                <a:latin typeface="Monaco" pitchFamily="2" charset="77"/>
              </a:rPr>
              <a:t>};</a:t>
            </a:r>
          </a:p>
          <a:p>
            <a:pPr>
              <a:lnSpc>
                <a:spcPct val="150000"/>
              </a:lnSpc>
            </a:pPr>
            <a:r>
              <a:rPr lang="en-SG" sz="1100" dirty="0">
                <a:latin typeface="Monaco" pitchFamily="2" charset="77"/>
              </a:rPr>
              <a:t>  </a:t>
            </a:r>
            <a:r>
              <a:rPr lang="en-SG" sz="1100" dirty="0">
                <a:solidFill>
                  <a:srgbClr val="3E61A2"/>
                </a:solidFill>
                <a:latin typeface="Monaco" pitchFamily="2" charset="77"/>
              </a:rPr>
              <a:t>long</a:t>
            </a:r>
            <a:r>
              <a:rPr lang="en-SG" sz="1100" dirty="0">
                <a:latin typeface="Monaco" pitchFamily="2" charset="77"/>
              </a:rPr>
              <a:t> *z = </a:t>
            </a:r>
            <a:r>
              <a:rPr lang="en-SG" sz="1100" dirty="0" err="1">
                <a:latin typeface="Monaco" pitchFamily="2" charset="77"/>
              </a:rPr>
              <a:t>calloc</a:t>
            </a:r>
            <a:r>
              <a:rPr lang="en-SG" sz="1100" dirty="0">
                <a:latin typeface="Monaco" pitchFamily="2" charset="77"/>
              </a:rPr>
              <a:t>(</a:t>
            </a:r>
            <a:r>
              <a:rPr lang="en-SG" sz="1100" dirty="0">
                <a:solidFill>
                  <a:srgbClr val="E74C3C"/>
                </a:solidFill>
                <a:latin typeface="Monaco" pitchFamily="2" charset="77"/>
              </a:rPr>
              <a:t>2</a:t>
            </a:r>
            <a:r>
              <a:rPr lang="en-SG" sz="1100" dirty="0">
                <a:latin typeface="Monaco" pitchFamily="2" charset="77"/>
              </a:rPr>
              <a:t>, </a:t>
            </a:r>
            <a:r>
              <a:rPr lang="en-SG" sz="1100" dirty="0" err="1">
                <a:solidFill>
                  <a:srgbClr val="3B78E7"/>
                </a:solidFill>
                <a:latin typeface="Monaco" pitchFamily="2" charset="77"/>
              </a:rPr>
              <a:t>sizeof</a:t>
            </a:r>
            <a:r>
              <a:rPr lang="en-SG" sz="1100" dirty="0">
                <a:latin typeface="Monaco" pitchFamily="2" charset="77"/>
              </a:rPr>
              <a:t>(</a:t>
            </a:r>
            <a:r>
              <a:rPr lang="en-SG" sz="1100" dirty="0">
                <a:solidFill>
                  <a:srgbClr val="3E61A2"/>
                </a:solidFill>
                <a:latin typeface="Monaco" pitchFamily="2" charset="77"/>
              </a:rPr>
              <a:t>long</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0</a:t>
            </a:r>
            <a:r>
              <a:rPr lang="en-SG" sz="1100" dirty="0">
                <a:latin typeface="Monaco" pitchFamily="2" charset="77"/>
              </a:rPr>
              <a:t>] = y[</a:t>
            </a:r>
            <a:r>
              <a:rPr lang="en-SG" sz="1100" dirty="0">
                <a:solidFill>
                  <a:srgbClr val="E74C3C"/>
                </a:solidFill>
                <a:latin typeface="Monaco" pitchFamily="2" charset="77"/>
              </a:rPr>
              <a:t>0</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1</a:t>
            </a:r>
            <a:r>
              <a:rPr lang="en-SG" sz="1100" dirty="0">
                <a:latin typeface="Monaco" pitchFamily="2" charset="77"/>
              </a:rPr>
              <a:t>] = y[</a:t>
            </a:r>
            <a:r>
              <a:rPr lang="en-SG" sz="1100" dirty="0">
                <a:solidFill>
                  <a:srgbClr val="E74C3C"/>
                </a:solidFill>
                <a:latin typeface="Monaco" pitchFamily="2" charset="77"/>
              </a:rPr>
              <a:t>1</a:t>
            </a:r>
            <a:r>
              <a:rPr lang="en-SG" sz="1100" dirty="0">
                <a:latin typeface="Monaco" pitchFamily="2" charset="77"/>
              </a:rPr>
              <a:t>];</a:t>
            </a:r>
          </a:p>
          <a:p>
            <a:pPr>
              <a:lnSpc>
                <a:spcPct val="150000"/>
              </a:lnSpc>
            </a:pPr>
            <a:r>
              <a:rPr lang="en-SG" sz="1100" dirty="0">
                <a:latin typeface="Monaco" pitchFamily="2" charset="77"/>
              </a:rPr>
              <a:t>  foo(y, z); </a:t>
            </a:r>
          </a:p>
          <a:p>
            <a:pPr>
              <a:lnSpc>
                <a:spcPct val="150000"/>
              </a:lnSpc>
            </a:pPr>
            <a:r>
              <a:rPr lang="en-SG" sz="1100" dirty="0">
                <a:latin typeface="Monaco" pitchFamily="2" charset="77"/>
              </a:rPr>
              <a:t>}</a:t>
            </a:r>
            <a:endParaRPr lang="en-US" sz="1100" dirty="0">
              <a:latin typeface="Monaco" pitchFamily="2" charset="77"/>
            </a:endParaRPr>
          </a:p>
        </p:txBody>
      </p:sp>
      <p:sp>
        <p:nvSpPr>
          <p:cNvPr id="2" name="TextBox 1">
            <a:extLst>
              <a:ext uri="{FF2B5EF4-FFF2-40B4-BE49-F238E27FC236}">
                <a16:creationId xmlns="" xmlns:a16="http://schemas.microsoft.com/office/drawing/2014/main" id="{1C4213F7-8516-3341-BD5E-20FB88B27523}"/>
              </a:ext>
            </a:extLst>
          </p:cNvPr>
          <p:cNvSpPr txBox="1"/>
          <p:nvPr/>
        </p:nvSpPr>
        <p:spPr>
          <a:xfrm>
            <a:off x="4210362" y="245072"/>
            <a:ext cx="723275"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Heap</a:t>
            </a:r>
          </a:p>
        </p:txBody>
      </p:sp>
      <p:sp>
        <p:nvSpPr>
          <p:cNvPr id="5" name="TextBox 4">
            <a:extLst>
              <a:ext uri="{FF2B5EF4-FFF2-40B4-BE49-F238E27FC236}">
                <a16:creationId xmlns="" xmlns:a16="http://schemas.microsoft.com/office/drawing/2014/main" id="{F9622C7F-D88A-B542-B1F2-D48E09619CA4}"/>
              </a:ext>
            </a:extLst>
          </p:cNvPr>
          <p:cNvSpPr txBox="1"/>
          <p:nvPr/>
        </p:nvSpPr>
        <p:spPr>
          <a:xfrm>
            <a:off x="6946905" y="243009"/>
            <a:ext cx="777777"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Stack</a:t>
            </a:r>
          </a:p>
        </p:txBody>
      </p:sp>
      <p:sp>
        <p:nvSpPr>
          <p:cNvPr id="3" name="Rectangle 2">
            <a:extLst>
              <a:ext uri="{FF2B5EF4-FFF2-40B4-BE49-F238E27FC236}">
                <a16:creationId xmlns="" xmlns:a16="http://schemas.microsoft.com/office/drawing/2014/main" id="{FBD58F31-2EE4-6D4B-9B7C-577E3AE14AC6}"/>
              </a:ext>
            </a:extLst>
          </p:cNvPr>
          <p:cNvSpPr/>
          <p:nvPr/>
        </p:nvSpPr>
        <p:spPr>
          <a:xfrm>
            <a:off x="4606672" y="963828"/>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6" name="Rectangle 5">
            <a:extLst>
              <a:ext uri="{FF2B5EF4-FFF2-40B4-BE49-F238E27FC236}">
                <a16:creationId xmlns="" xmlns:a16="http://schemas.microsoft.com/office/drawing/2014/main" id="{B159CC58-312B-0A40-B0B3-E0D32DAB14A3}"/>
              </a:ext>
            </a:extLst>
          </p:cNvPr>
          <p:cNvSpPr/>
          <p:nvPr/>
        </p:nvSpPr>
        <p:spPr>
          <a:xfrm>
            <a:off x="3700510" y="963828"/>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1" name="TextBox 10">
            <a:extLst>
              <a:ext uri="{FF2B5EF4-FFF2-40B4-BE49-F238E27FC236}">
                <a16:creationId xmlns="" xmlns:a16="http://schemas.microsoft.com/office/drawing/2014/main" id="{10D651ED-22C3-4A43-8B7C-73186FDF2632}"/>
              </a:ext>
            </a:extLst>
          </p:cNvPr>
          <p:cNvSpPr txBox="1"/>
          <p:nvPr/>
        </p:nvSpPr>
        <p:spPr>
          <a:xfrm>
            <a:off x="5142187" y="4064212"/>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 xmlns:a16="http://schemas.microsoft.com/office/drawing/2014/main" id="{EBD2EF1D-C187-5D46-A9A7-4F1BCD5C163D}"/>
              </a:ext>
            </a:extLst>
          </p:cNvPr>
          <p:cNvSpPr/>
          <p:nvPr/>
        </p:nvSpPr>
        <p:spPr>
          <a:xfrm>
            <a:off x="6287300" y="4177280"/>
            <a:ext cx="2686441"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 xmlns:a16="http://schemas.microsoft.com/office/drawing/2014/main" id="{A0AE8A0C-27B7-164E-A5B4-5CBB5D0F3F25}"/>
              </a:ext>
            </a:extLst>
          </p:cNvPr>
          <p:cNvSpPr txBox="1"/>
          <p:nvPr/>
        </p:nvSpPr>
        <p:spPr>
          <a:xfrm>
            <a:off x="6331907" y="5696465"/>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 xmlns:a16="http://schemas.microsoft.com/office/drawing/2014/main" id="{12D3E00F-7CBD-E942-AF01-70C58A59F623}"/>
              </a:ext>
            </a:extLst>
          </p:cNvPr>
          <p:cNvSpPr/>
          <p:nvPr/>
        </p:nvSpPr>
        <p:spPr>
          <a:xfrm>
            <a:off x="7702585" y="564720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10" name="Rectangle 9">
            <a:extLst>
              <a:ext uri="{FF2B5EF4-FFF2-40B4-BE49-F238E27FC236}">
                <a16:creationId xmlns="" xmlns:a16="http://schemas.microsoft.com/office/drawing/2014/main" id="{9276FAD4-CE52-C74D-A867-19EA4FB4AAE7}"/>
              </a:ext>
            </a:extLst>
          </p:cNvPr>
          <p:cNvSpPr/>
          <p:nvPr/>
        </p:nvSpPr>
        <p:spPr>
          <a:xfrm>
            <a:off x="6796423"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4" name="TextBox 13">
            <a:extLst>
              <a:ext uri="{FF2B5EF4-FFF2-40B4-BE49-F238E27FC236}">
                <a16:creationId xmlns="" xmlns:a16="http://schemas.microsoft.com/office/drawing/2014/main" id="{E8424A1E-923C-094A-A9EF-F413AE343B57}"/>
              </a:ext>
            </a:extLst>
          </p:cNvPr>
          <p:cNvSpPr txBox="1"/>
          <p:nvPr/>
        </p:nvSpPr>
        <p:spPr>
          <a:xfrm>
            <a:off x="6338069" y="4981673"/>
            <a:ext cx="385042"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 xmlns:a16="http://schemas.microsoft.com/office/drawing/2014/main" id="{EDA8536B-DA8C-8B46-A64B-C58C9FD81017}"/>
              </a:ext>
            </a:extLst>
          </p:cNvPr>
          <p:cNvSpPr/>
          <p:nvPr/>
        </p:nvSpPr>
        <p:spPr>
          <a:xfrm>
            <a:off x="6796423" y="4981673"/>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 xmlns:a16="http://schemas.microsoft.com/office/drawing/2014/main" id="{6E3B8350-3460-0C4F-A506-0B0615CE9D9D}"/>
              </a:ext>
            </a:extLst>
          </p:cNvPr>
          <p:cNvCxnSpPr>
            <a:cxnSpLocks/>
            <a:stCxn id="16" idx="0"/>
            <a:endCxn id="6" idx="2"/>
          </p:cNvCxnSpPr>
          <p:nvPr/>
        </p:nvCxnSpPr>
        <p:spPr>
          <a:xfrm rot="16200000" flipV="1">
            <a:off x="4199252" y="1478340"/>
            <a:ext cx="3457672" cy="3548994"/>
          </a:xfrm>
          <a:prstGeom prst="bentConnector3">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54333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387972" y="160831"/>
            <a:ext cx="3243196" cy="3617529"/>
          </a:xfrm>
          <a:prstGeom prst="rect">
            <a:avLst/>
          </a:prstGeom>
          <a:noFill/>
        </p:spPr>
        <p:txBody>
          <a:bodyPr wrap="none" rtlCol="0">
            <a:spAutoFit/>
          </a:bodyPr>
          <a:lstStyle/>
          <a:p>
            <a:pPr>
              <a:lnSpc>
                <a:spcPct val="150000"/>
              </a:lnSpc>
            </a:pPr>
            <a:r>
              <a:rPr lang="en-SG" sz="1100" dirty="0">
                <a:solidFill>
                  <a:srgbClr val="3E61A2"/>
                </a:solidFill>
                <a:latin typeface="Monaco" pitchFamily="2" charset="77"/>
              </a:rPr>
              <a:t>void</a:t>
            </a:r>
            <a:r>
              <a:rPr lang="en-SG" sz="1100" dirty="0">
                <a:latin typeface="Monaco" pitchFamily="2" charset="77"/>
              </a:rPr>
              <a:t> </a:t>
            </a:r>
            <a:r>
              <a:rPr lang="en-SG" sz="1100" dirty="0">
                <a:solidFill>
                  <a:srgbClr val="C2185B"/>
                </a:solidFill>
                <a:latin typeface="Monaco" pitchFamily="2" charset="77"/>
              </a:rPr>
              <a:t>foo</a:t>
            </a:r>
            <a:r>
              <a:rPr lang="en-SG" sz="1100" dirty="0">
                <a:latin typeface="Monaco" pitchFamily="2" charset="77"/>
              </a:rPr>
              <a:t>(</a:t>
            </a:r>
            <a:r>
              <a:rPr lang="en-SG" sz="1100" dirty="0">
                <a:solidFill>
                  <a:srgbClr val="3E61A2"/>
                </a:solidFill>
                <a:latin typeface="Monaco" pitchFamily="2" charset="77"/>
              </a:rPr>
              <a:t>long</a:t>
            </a:r>
            <a:r>
              <a:rPr lang="en-SG" sz="1100" dirty="0">
                <a:latin typeface="Monaco" pitchFamily="2" charset="77"/>
              </a:rPr>
              <a:t> *y, </a:t>
            </a:r>
            <a:r>
              <a:rPr lang="en-SG" sz="1100" dirty="0">
                <a:solidFill>
                  <a:srgbClr val="3E61A2"/>
                </a:solidFill>
                <a:latin typeface="Monaco" pitchFamily="2" charset="77"/>
              </a:rPr>
              <a:t>long</a:t>
            </a:r>
            <a:r>
              <a:rPr lang="en-SG" sz="1100" dirty="0">
                <a:latin typeface="Monaco" pitchFamily="2" charset="77"/>
              </a:rPr>
              <a:t> *z) {</a:t>
            </a:r>
          </a:p>
          <a:p>
            <a:pPr>
              <a:lnSpc>
                <a:spcPct val="150000"/>
              </a:lnSpc>
            </a:pPr>
            <a:r>
              <a:rPr lang="en-SG" sz="1100" dirty="0">
                <a:latin typeface="Monaco" pitchFamily="2" charset="77"/>
              </a:rPr>
              <a:t>  y[</a:t>
            </a:r>
            <a:r>
              <a:rPr lang="en-SG" sz="1100" dirty="0">
                <a:solidFill>
                  <a:srgbClr val="E74C3C"/>
                </a:solidFill>
                <a:latin typeface="Monaco" pitchFamily="2" charset="77"/>
              </a:rPr>
              <a:t>0</a:t>
            </a:r>
            <a:r>
              <a:rPr lang="en-SG" sz="1100" dirty="0">
                <a:latin typeface="Monaco" pitchFamily="2" charset="77"/>
              </a:rPr>
              <a:t>] = -</a:t>
            </a:r>
            <a:r>
              <a:rPr lang="en-SG" sz="1100" dirty="0">
                <a:solidFill>
                  <a:srgbClr val="E74C3C"/>
                </a:solidFill>
                <a:latin typeface="Monaco" pitchFamily="2" charset="77"/>
              </a:rPr>
              <a:t>7</a:t>
            </a:r>
            <a:r>
              <a:rPr lang="en-SG" sz="1100" dirty="0">
                <a:latin typeface="Monaco" pitchFamily="2" charset="77"/>
              </a:rPr>
              <a:t>;</a:t>
            </a:r>
          </a:p>
          <a:p>
            <a:pPr>
              <a:lnSpc>
                <a:spcPct val="150000"/>
              </a:lnSpc>
            </a:pPr>
            <a:r>
              <a:rPr lang="en-SG" sz="1100" dirty="0">
                <a:latin typeface="Monaco" pitchFamily="2" charset="77"/>
              </a:rPr>
              <a:t>  y[</a:t>
            </a:r>
            <a:r>
              <a:rPr lang="en-SG" sz="1100" dirty="0">
                <a:solidFill>
                  <a:srgbClr val="E74C3C"/>
                </a:solidFill>
                <a:latin typeface="Monaco" pitchFamily="2" charset="77"/>
              </a:rPr>
              <a:t>1</a:t>
            </a:r>
            <a:r>
              <a:rPr lang="en-SG" sz="1100" dirty="0">
                <a:latin typeface="Monaco" pitchFamily="2" charset="77"/>
              </a:rPr>
              <a:t>] = -</a:t>
            </a:r>
            <a:r>
              <a:rPr lang="en-SG" sz="1100" dirty="0">
                <a:solidFill>
                  <a:srgbClr val="E74C3C"/>
                </a:solidFill>
                <a:latin typeface="Monaco" pitchFamily="2" charset="77"/>
              </a:rPr>
              <a:t>8</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0</a:t>
            </a:r>
            <a:r>
              <a:rPr lang="en-SG" sz="1100" dirty="0">
                <a:latin typeface="Monaco" pitchFamily="2" charset="77"/>
              </a:rPr>
              <a:t>] = </a:t>
            </a:r>
            <a:r>
              <a:rPr lang="en-SG" sz="1100" dirty="0">
                <a:solidFill>
                  <a:srgbClr val="E74C3C"/>
                </a:solidFill>
                <a:latin typeface="Monaco" pitchFamily="2" charset="77"/>
              </a:rPr>
              <a:t>4</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1</a:t>
            </a:r>
            <a:r>
              <a:rPr lang="en-SG" sz="1100" dirty="0">
                <a:latin typeface="Monaco" pitchFamily="2" charset="77"/>
              </a:rPr>
              <a:t>] = </a:t>
            </a:r>
            <a:r>
              <a:rPr lang="en-SG" sz="1100" dirty="0">
                <a:solidFill>
                  <a:srgbClr val="E74C3C"/>
                </a:solidFill>
                <a:latin typeface="Monaco" pitchFamily="2" charset="77"/>
              </a:rPr>
              <a:t>5</a:t>
            </a:r>
            <a:r>
              <a:rPr lang="en-SG" sz="1100" dirty="0">
                <a:latin typeface="Monaco" pitchFamily="2" charset="77"/>
              </a:rPr>
              <a:t>; </a:t>
            </a:r>
          </a:p>
          <a:p>
            <a:pPr>
              <a:lnSpc>
                <a:spcPct val="150000"/>
              </a:lnSpc>
            </a:pPr>
            <a:r>
              <a:rPr lang="en-SG" sz="1100" dirty="0">
                <a:latin typeface="Monaco" pitchFamily="2" charset="77"/>
              </a:rPr>
              <a:t>} </a:t>
            </a:r>
          </a:p>
          <a:p>
            <a:pPr>
              <a:lnSpc>
                <a:spcPct val="150000"/>
              </a:lnSpc>
            </a:pPr>
            <a:endParaRPr lang="en-SG" sz="1100" dirty="0">
              <a:solidFill>
                <a:srgbClr val="3E61A2"/>
              </a:solidFill>
              <a:latin typeface="Monaco" pitchFamily="2" charset="77"/>
            </a:endParaRPr>
          </a:p>
          <a:p>
            <a:pPr>
              <a:lnSpc>
                <a:spcPct val="150000"/>
              </a:lnSpc>
            </a:pPr>
            <a:r>
              <a:rPr lang="en-SG" sz="1100" dirty="0" err="1">
                <a:solidFill>
                  <a:srgbClr val="3E61A2"/>
                </a:solidFill>
                <a:latin typeface="Monaco" pitchFamily="2" charset="77"/>
              </a:rPr>
              <a:t>int</a:t>
            </a:r>
            <a:r>
              <a:rPr lang="en-SG" sz="1100" dirty="0">
                <a:latin typeface="Monaco" pitchFamily="2" charset="77"/>
              </a:rPr>
              <a:t> </a:t>
            </a:r>
            <a:r>
              <a:rPr lang="en-SG" sz="1100" dirty="0">
                <a:solidFill>
                  <a:srgbClr val="C2185B"/>
                </a:solidFill>
                <a:latin typeface="Monaco" pitchFamily="2" charset="77"/>
              </a:rPr>
              <a:t>main</a:t>
            </a:r>
            <a:r>
              <a:rPr lang="en-SG" sz="1100" dirty="0">
                <a:latin typeface="Monaco" pitchFamily="2" charset="77"/>
              </a:rPr>
              <a:t>() {</a:t>
            </a:r>
          </a:p>
          <a:p>
            <a:pPr>
              <a:lnSpc>
                <a:spcPct val="150000"/>
              </a:lnSpc>
            </a:pPr>
            <a:r>
              <a:rPr lang="en-SG" sz="1100" dirty="0">
                <a:latin typeface="Monaco" pitchFamily="2" charset="77"/>
              </a:rPr>
              <a:t>  </a:t>
            </a:r>
            <a:r>
              <a:rPr lang="en-SG" sz="1100" dirty="0">
                <a:solidFill>
                  <a:srgbClr val="3E61A2"/>
                </a:solidFill>
                <a:latin typeface="Monaco" pitchFamily="2" charset="77"/>
              </a:rPr>
              <a:t>long</a:t>
            </a:r>
            <a:r>
              <a:rPr lang="en-SG" sz="1100" dirty="0">
                <a:latin typeface="Monaco" pitchFamily="2" charset="77"/>
              </a:rPr>
              <a:t> y[</a:t>
            </a:r>
            <a:r>
              <a:rPr lang="en-SG" sz="1100" dirty="0">
                <a:solidFill>
                  <a:srgbClr val="E74C3C"/>
                </a:solidFill>
                <a:latin typeface="Monaco" pitchFamily="2" charset="77"/>
              </a:rPr>
              <a:t>2</a:t>
            </a:r>
            <a:r>
              <a:rPr lang="en-SG" sz="1100" dirty="0">
                <a:latin typeface="Monaco" pitchFamily="2" charset="77"/>
              </a:rPr>
              <a:t>] = {</a:t>
            </a:r>
            <a:r>
              <a:rPr lang="en-SG" sz="1100" dirty="0">
                <a:solidFill>
                  <a:srgbClr val="E74C3C"/>
                </a:solidFill>
                <a:latin typeface="Monaco" pitchFamily="2" charset="77"/>
              </a:rPr>
              <a:t>1</a:t>
            </a:r>
            <a:r>
              <a:rPr lang="en-SG" sz="1100" dirty="0">
                <a:latin typeface="Monaco" pitchFamily="2" charset="77"/>
              </a:rPr>
              <a:t>, </a:t>
            </a:r>
            <a:r>
              <a:rPr lang="en-SG" sz="1100" dirty="0">
                <a:solidFill>
                  <a:srgbClr val="E74C3C"/>
                </a:solidFill>
                <a:latin typeface="Monaco" pitchFamily="2" charset="77"/>
              </a:rPr>
              <a:t>2</a:t>
            </a:r>
            <a:r>
              <a:rPr lang="en-SG" sz="1100" dirty="0">
                <a:latin typeface="Monaco" pitchFamily="2" charset="77"/>
              </a:rPr>
              <a:t>};</a:t>
            </a:r>
          </a:p>
          <a:p>
            <a:pPr>
              <a:lnSpc>
                <a:spcPct val="150000"/>
              </a:lnSpc>
            </a:pPr>
            <a:r>
              <a:rPr lang="en-SG" sz="1100" dirty="0">
                <a:latin typeface="Monaco" pitchFamily="2" charset="77"/>
              </a:rPr>
              <a:t>  </a:t>
            </a:r>
            <a:r>
              <a:rPr lang="en-SG" sz="1100" dirty="0">
                <a:solidFill>
                  <a:srgbClr val="3E61A2"/>
                </a:solidFill>
                <a:latin typeface="Monaco" pitchFamily="2" charset="77"/>
              </a:rPr>
              <a:t>long</a:t>
            </a:r>
            <a:r>
              <a:rPr lang="en-SG" sz="1100" dirty="0">
                <a:latin typeface="Monaco" pitchFamily="2" charset="77"/>
              </a:rPr>
              <a:t> *z = </a:t>
            </a:r>
            <a:r>
              <a:rPr lang="en-SG" sz="1100" dirty="0" err="1">
                <a:latin typeface="Monaco" pitchFamily="2" charset="77"/>
              </a:rPr>
              <a:t>calloc</a:t>
            </a:r>
            <a:r>
              <a:rPr lang="en-SG" sz="1100" dirty="0">
                <a:latin typeface="Monaco" pitchFamily="2" charset="77"/>
              </a:rPr>
              <a:t>(</a:t>
            </a:r>
            <a:r>
              <a:rPr lang="en-SG" sz="1100" dirty="0">
                <a:solidFill>
                  <a:srgbClr val="E74C3C"/>
                </a:solidFill>
                <a:latin typeface="Monaco" pitchFamily="2" charset="77"/>
              </a:rPr>
              <a:t>2</a:t>
            </a:r>
            <a:r>
              <a:rPr lang="en-SG" sz="1100" dirty="0">
                <a:latin typeface="Monaco" pitchFamily="2" charset="77"/>
              </a:rPr>
              <a:t>, </a:t>
            </a:r>
            <a:r>
              <a:rPr lang="en-SG" sz="1100" dirty="0" err="1">
                <a:solidFill>
                  <a:srgbClr val="3B78E7"/>
                </a:solidFill>
                <a:latin typeface="Monaco" pitchFamily="2" charset="77"/>
              </a:rPr>
              <a:t>sizeof</a:t>
            </a:r>
            <a:r>
              <a:rPr lang="en-SG" sz="1100" dirty="0">
                <a:latin typeface="Monaco" pitchFamily="2" charset="77"/>
              </a:rPr>
              <a:t>(</a:t>
            </a:r>
            <a:r>
              <a:rPr lang="en-SG" sz="1100" dirty="0">
                <a:solidFill>
                  <a:srgbClr val="3E61A2"/>
                </a:solidFill>
                <a:latin typeface="Monaco" pitchFamily="2" charset="77"/>
              </a:rPr>
              <a:t>long</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0</a:t>
            </a:r>
            <a:r>
              <a:rPr lang="en-SG" sz="1100" dirty="0">
                <a:latin typeface="Monaco" pitchFamily="2" charset="77"/>
              </a:rPr>
              <a:t>] = y[</a:t>
            </a:r>
            <a:r>
              <a:rPr lang="en-SG" sz="1100" dirty="0">
                <a:solidFill>
                  <a:srgbClr val="E74C3C"/>
                </a:solidFill>
                <a:latin typeface="Monaco" pitchFamily="2" charset="77"/>
              </a:rPr>
              <a:t>0</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1</a:t>
            </a:r>
            <a:r>
              <a:rPr lang="en-SG" sz="1100" dirty="0">
                <a:latin typeface="Monaco" pitchFamily="2" charset="77"/>
              </a:rPr>
              <a:t>] = y[</a:t>
            </a:r>
            <a:r>
              <a:rPr lang="en-SG" sz="1100" dirty="0">
                <a:solidFill>
                  <a:srgbClr val="E74C3C"/>
                </a:solidFill>
                <a:latin typeface="Monaco" pitchFamily="2" charset="77"/>
              </a:rPr>
              <a:t>1</a:t>
            </a:r>
            <a:r>
              <a:rPr lang="en-SG" sz="1100" dirty="0">
                <a:latin typeface="Monaco" pitchFamily="2" charset="77"/>
              </a:rPr>
              <a:t>];</a:t>
            </a:r>
          </a:p>
          <a:p>
            <a:pPr>
              <a:lnSpc>
                <a:spcPct val="150000"/>
              </a:lnSpc>
            </a:pPr>
            <a:r>
              <a:rPr lang="en-SG" sz="1100" dirty="0">
                <a:latin typeface="Monaco" pitchFamily="2" charset="77"/>
              </a:rPr>
              <a:t>  foo(y, z); </a:t>
            </a:r>
          </a:p>
          <a:p>
            <a:pPr>
              <a:lnSpc>
                <a:spcPct val="150000"/>
              </a:lnSpc>
            </a:pPr>
            <a:r>
              <a:rPr lang="en-SG" sz="1100" dirty="0">
                <a:latin typeface="Monaco" pitchFamily="2" charset="77"/>
              </a:rPr>
              <a:t>}</a:t>
            </a:r>
            <a:endParaRPr lang="en-US" sz="1100" dirty="0">
              <a:latin typeface="Monaco" pitchFamily="2" charset="77"/>
            </a:endParaRPr>
          </a:p>
        </p:txBody>
      </p:sp>
      <p:sp>
        <p:nvSpPr>
          <p:cNvPr id="2" name="TextBox 1">
            <a:extLst>
              <a:ext uri="{FF2B5EF4-FFF2-40B4-BE49-F238E27FC236}">
                <a16:creationId xmlns="" xmlns:a16="http://schemas.microsoft.com/office/drawing/2014/main" id="{1C4213F7-8516-3341-BD5E-20FB88B27523}"/>
              </a:ext>
            </a:extLst>
          </p:cNvPr>
          <p:cNvSpPr txBox="1"/>
          <p:nvPr/>
        </p:nvSpPr>
        <p:spPr>
          <a:xfrm>
            <a:off x="4210362" y="245072"/>
            <a:ext cx="723275"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Heap</a:t>
            </a:r>
          </a:p>
        </p:txBody>
      </p:sp>
      <p:sp>
        <p:nvSpPr>
          <p:cNvPr id="5" name="TextBox 4">
            <a:extLst>
              <a:ext uri="{FF2B5EF4-FFF2-40B4-BE49-F238E27FC236}">
                <a16:creationId xmlns="" xmlns:a16="http://schemas.microsoft.com/office/drawing/2014/main" id="{F9622C7F-D88A-B542-B1F2-D48E09619CA4}"/>
              </a:ext>
            </a:extLst>
          </p:cNvPr>
          <p:cNvSpPr txBox="1"/>
          <p:nvPr/>
        </p:nvSpPr>
        <p:spPr>
          <a:xfrm>
            <a:off x="6946905" y="243009"/>
            <a:ext cx="777777"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Stack</a:t>
            </a:r>
          </a:p>
        </p:txBody>
      </p:sp>
      <p:sp>
        <p:nvSpPr>
          <p:cNvPr id="3" name="Rectangle 2">
            <a:extLst>
              <a:ext uri="{FF2B5EF4-FFF2-40B4-BE49-F238E27FC236}">
                <a16:creationId xmlns="" xmlns:a16="http://schemas.microsoft.com/office/drawing/2014/main" id="{FBD58F31-2EE4-6D4B-9B7C-577E3AE14AC6}"/>
              </a:ext>
            </a:extLst>
          </p:cNvPr>
          <p:cNvSpPr/>
          <p:nvPr/>
        </p:nvSpPr>
        <p:spPr>
          <a:xfrm>
            <a:off x="4606672" y="963828"/>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6" name="Rectangle 5">
            <a:extLst>
              <a:ext uri="{FF2B5EF4-FFF2-40B4-BE49-F238E27FC236}">
                <a16:creationId xmlns="" xmlns:a16="http://schemas.microsoft.com/office/drawing/2014/main" id="{B159CC58-312B-0A40-B0B3-E0D32DAB14A3}"/>
              </a:ext>
            </a:extLst>
          </p:cNvPr>
          <p:cNvSpPr/>
          <p:nvPr/>
        </p:nvSpPr>
        <p:spPr>
          <a:xfrm>
            <a:off x="3700510" y="963828"/>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1" name="TextBox 10">
            <a:extLst>
              <a:ext uri="{FF2B5EF4-FFF2-40B4-BE49-F238E27FC236}">
                <a16:creationId xmlns="" xmlns:a16="http://schemas.microsoft.com/office/drawing/2014/main" id="{10D651ED-22C3-4A43-8B7C-73186FDF2632}"/>
              </a:ext>
            </a:extLst>
          </p:cNvPr>
          <p:cNvSpPr txBox="1"/>
          <p:nvPr/>
        </p:nvSpPr>
        <p:spPr>
          <a:xfrm>
            <a:off x="5142187" y="4064212"/>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 xmlns:a16="http://schemas.microsoft.com/office/drawing/2014/main" id="{EBD2EF1D-C187-5D46-A9A7-4F1BCD5C163D}"/>
              </a:ext>
            </a:extLst>
          </p:cNvPr>
          <p:cNvSpPr/>
          <p:nvPr/>
        </p:nvSpPr>
        <p:spPr>
          <a:xfrm>
            <a:off x="6287301" y="4177280"/>
            <a:ext cx="2403882"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 xmlns:a16="http://schemas.microsoft.com/office/drawing/2014/main" id="{A0AE8A0C-27B7-164E-A5B4-5CBB5D0F3F25}"/>
              </a:ext>
            </a:extLst>
          </p:cNvPr>
          <p:cNvSpPr txBox="1"/>
          <p:nvPr/>
        </p:nvSpPr>
        <p:spPr>
          <a:xfrm>
            <a:off x="6331907" y="5696465"/>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 xmlns:a16="http://schemas.microsoft.com/office/drawing/2014/main" id="{12D3E00F-7CBD-E942-AF01-70C58A59F623}"/>
              </a:ext>
            </a:extLst>
          </p:cNvPr>
          <p:cNvSpPr/>
          <p:nvPr/>
        </p:nvSpPr>
        <p:spPr>
          <a:xfrm>
            <a:off x="7702585" y="564720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2</a:t>
            </a:r>
            <a:endParaRPr lang="en-US" dirty="0"/>
          </a:p>
        </p:txBody>
      </p:sp>
      <p:sp>
        <p:nvSpPr>
          <p:cNvPr id="10" name="Rectangle 9">
            <a:extLst>
              <a:ext uri="{FF2B5EF4-FFF2-40B4-BE49-F238E27FC236}">
                <a16:creationId xmlns="" xmlns:a16="http://schemas.microsoft.com/office/drawing/2014/main" id="{9276FAD4-CE52-C74D-A867-19EA4FB4AAE7}"/>
              </a:ext>
            </a:extLst>
          </p:cNvPr>
          <p:cNvSpPr/>
          <p:nvPr/>
        </p:nvSpPr>
        <p:spPr>
          <a:xfrm>
            <a:off x="6796423"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1</a:t>
            </a:r>
          </a:p>
        </p:txBody>
      </p:sp>
      <p:sp>
        <p:nvSpPr>
          <p:cNvPr id="14" name="TextBox 13">
            <a:extLst>
              <a:ext uri="{FF2B5EF4-FFF2-40B4-BE49-F238E27FC236}">
                <a16:creationId xmlns="" xmlns:a16="http://schemas.microsoft.com/office/drawing/2014/main" id="{E8424A1E-923C-094A-A9EF-F413AE343B57}"/>
              </a:ext>
            </a:extLst>
          </p:cNvPr>
          <p:cNvSpPr txBox="1"/>
          <p:nvPr/>
        </p:nvSpPr>
        <p:spPr>
          <a:xfrm>
            <a:off x="6338069" y="4981673"/>
            <a:ext cx="385042"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 xmlns:a16="http://schemas.microsoft.com/office/drawing/2014/main" id="{EDA8536B-DA8C-8B46-A64B-C58C9FD81017}"/>
              </a:ext>
            </a:extLst>
          </p:cNvPr>
          <p:cNvSpPr/>
          <p:nvPr/>
        </p:nvSpPr>
        <p:spPr>
          <a:xfrm>
            <a:off x="6796423" y="4981673"/>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 xmlns:a16="http://schemas.microsoft.com/office/drawing/2014/main" id="{6E3B8350-3460-0C4F-A506-0B0615CE9D9D}"/>
              </a:ext>
            </a:extLst>
          </p:cNvPr>
          <p:cNvCxnSpPr>
            <a:cxnSpLocks/>
            <a:stCxn id="16" idx="0"/>
            <a:endCxn id="6" idx="2"/>
          </p:cNvCxnSpPr>
          <p:nvPr/>
        </p:nvCxnSpPr>
        <p:spPr>
          <a:xfrm rot="16200000" flipV="1">
            <a:off x="4199252" y="1478340"/>
            <a:ext cx="3457672" cy="3548994"/>
          </a:xfrm>
          <a:prstGeom prst="bentConnector3">
            <a:avLst>
              <a:gd name="adj1" fmla="val 7115"/>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E8DD30AC-FA0C-8C48-A8E0-64EF81A2678D}"/>
              </a:ext>
            </a:extLst>
          </p:cNvPr>
          <p:cNvSpPr/>
          <p:nvPr/>
        </p:nvSpPr>
        <p:spPr>
          <a:xfrm>
            <a:off x="6285825" y="2614260"/>
            <a:ext cx="2403883"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 xmlns:a16="http://schemas.microsoft.com/office/drawing/2014/main" id="{3305A1C4-E19D-6C4D-8991-6B12E29C0699}"/>
              </a:ext>
            </a:extLst>
          </p:cNvPr>
          <p:cNvSpPr txBox="1"/>
          <p:nvPr/>
        </p:nvSpPr>
        <p:spPr>
          <a:xfrm>
            <a:off x="5379663" y="2614259"/>
            <a:ext cx="792974"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19" name="Rectangle 18">
            <a:extLst>
              <a:ext uri="{FF2B5EF4-FFF2-40B4-BE49-F238E27FC236}">
                <a16:creationId xmlns="" xmlns:a16="http://schemas.microsoft.com/office/drawing/2014/main" id="{8BCC40D5-189F-4B45-B602-CC88C92F3758}"/>
              </a:ext>
            </a:extLst>
          </p:cNvPr>
          <p:cNvSpPr/>
          <p:nvPr/>
        </p:nvSpPr>
        <p:spPr>
          <a:xfrm>
            <a:off x="7127332" y="2731114"/>
            <a:ext cx="1487823"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0" name="TextBox 19">
            <a:extLst>
              <a:ext uri="{FF2B5EF4-FFF2-40B4-BE49-F238E27FC236}">
                <a16:creationId xmlns="" xmlns:a16="http://schemas.microsoft.com/office/drawing/2014/main" id="{E9D753D4-2FAA-404E-89DE-E98772B7EDEF}"/>
              </a:ext>
            </a:extLst>
          </p:cNvPr>
          <p:cNvSpPr txBox="1"/>
          <p:nvPr/>
        </p:nvSpPr>
        <p:spPr>
          <a:xfrm>
            <a:off x="6629101" y="2845092"/>
            <a:ext cx="385042"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21" name="TextBox 20">
            <a:extLst>
              <a:ext uri="{FF2B5EF4-FFF2-40B4-BE49-F238E27FC236}">
                <a16:creationId xmlns="" xmlns:a16="http://schemas.microsoft.com/office/drawing/2014/main" id="{5E0F633E-D72B-574F-9877-A6E1C7DAC4E6}"/>
              </a:ext>
            </a:extLst>
          </p:cNvPr>
          <p:cNvSpPr txBox="1"/>
          <p:nvPr/>
        </p:nvSpPr>
        <p:spPr>
          <a:xfrm>
            <a:off x="6635513" y="3398993"/>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22" name="Rectangle 21">
            <a:extLst>
              <a:ext uri="{FF2B5EF4-FFF2-40B4-BE49-F238E27FC236}">
                <a16:creationId xmlns="" xmlns:a16="http://schemas.microsoft.com/office/drawing/2014/main" id="{B301C90C-758E-AE44-B668-4633A6B0DA06}"/>
              </a:ext>
            </a:extLst>
          </p:cNvPr>
          <p:cNvSpPr/>
          <p:nvPr/>
        </p:nvSpPr>
        <p:spPr>
          <a:xfrm>
            <a:off x="7120920" y="3362182"/>
            <a:ext cx="1487828"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23" name="Elbow Connector 22">
            <a:extLst>
              <a:ext uri="{FF2B5EF4-FFF2-40B4-BE49-F238E27FC236}">
                <a16:creationId xmlns="" xmlns:a16="http://schemas.microsoft.com/office/drawing/2014/main" id="{851C1AAF-E829-9540-8298-38FB7885C25C}"/>
              </a:ext>
            </a:extLst>
          </p:cNvPr>
          <p:cNvCxnSpPr>
            <a:cxnSpLocks/>
            <a:stCxn id="22" idx="3"/>
            <a:endCxn id="9" idx="3"/>
          </p:cNvCxnSpPr>
          <p:nvPr/>
        </p:nvCxnSpPr>
        <p:spPr>
          <a:xfrm flipH="1">
            <a:off x="8608747" y="3629827"/>
            <a:ext cx="1" cy="2297469"/>
          </a:xfrm>
          <a:prstGeom prst="bentConnector3">
            <a:avLst>
              <a:gd name="adj1" fmla="val -2286000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 xmlns:a16="http://schemas.microsoft.com/office/drawing/2014/main" id="{B7D39D3A-0ADE-4744-B4E4-E563F18F5F96}"/>
              </a:ext>
            </a:extLst>
          </p:cNvPr>
          <p:cNvCxnSpPr>
            <a:cxnSpLocks/>
            <a:stCxn id="19" idx="0"/>
            <a:endCxn id="6" idx="2"/>
          </p:cNvCxnSpPr>
          <p:nvPr/>
        </p:nvCxnSpPr>
        <p:spPr>
          <a:xfrm rot="16200000" flipV="1">
            <a:off x="5408862" y="268731"/>
            <a:ext cx="1207113" cy="3717653"/>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8734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387972" y="160831"/>
            <a:ext cx="3243196" cy="3617529"/>
          </a:xfrm>
          <a:prstGeom prst="rect">
            <a:avLst/>
          </a:prstGeom>
          <a:noFill/>
        </p:spPr>
        <p:txBody>
          <a:bodyPr wrap="none" rtlCol="0">
            <a:spAutoFit/>
          </a:bodyPr>
          <a:lstStyle/>
          <a:p>
            <a:pPr>
              <a:lnSpc>
                <a:spcPct val="150000"/>
              </a:lnSpc>
            </a:pPr>
            <a:r>
              <a:rPr lang="en-SG" sz="1100" dirty="0">
                <a:solidFill>
                  <a:srgbClr val="3E61A2"/>
                </a:solidFill>
                <a:latin typeface="Monaco" pitchFamily="2" charset="77"/>
              </a:rPr>
              <a:t>void</a:t>
            </a:r>
            <a:r>
              <a:rPr lang="en-SG" sz="1100" dirty="0">
                <a:latin typeface="Monaco" pitchFamily="2" charset="77"/>
              </a:rPr>
              <a:t> </a:t>
            </a:r>
            <a:r>
              <a:rPr lang="en-SG" sz="1100" dirty="0">
                <a:solidFill>
                  <a:srgbClr val="C2185B"/>
                </a:solidFill>
                <a:latin typeface="Monaco" pitchFamily="2" charset="77"/>
              </a:rPr>
              <a:t>foo</a:t>
            </a:r>
            <a:r>
              <a:rPr lang="en-SG" sz="1100" dirty="0">
                <a:latin typeface="Monaco" pitchFamily="2" charset="77"/>
              </a:rPr>
              <a:t>(</a:t>
            </a:r>
            <a:r>
              <a:rPr lang="en-SG" sz="1100" dirty="0">
                <a:solidFill>
                  <a:srgbClr val="3E61A2"/>
                </a:solidFill>
                <a:latin typeface="Monaco" pitchFamily="2" charset="77"/>
              </a:rPr>
              <a:t>long</a:t>
            </a:r>
            <a:r>
              <a:rPr lang="en-SG" sz="1100" dirty="0">
                <a:latin typeface="Monaco" pitchFamily="2" charset="77"/>
              </a:rPr>
              <a:t> *y, </a:t>
            </a:r>
            <a:r>
              <a:rPr lang="en-SG" sz="1100" dirty="0">
                <a:solidFill>
                  <a:srgbClr val="3E61A2"/>
                </a:solidFill>
                <a:latin typeface="Monaco" pitchFamily="2" charset="77"/>
              </a:rPr>
              <a:t>long</a:t>
            </a:r>
            <a:r>
              <a:rPr lang="en-SG" sz="1100" dirty="0">
                <a:latin typeface="Monaco" pitchFamily="2" charset="77"/>
              </a:rPr>
              <a:t> *z) {</a:t>
            </a:r>
          </a:p>
          <a:p>
            <a:pPr>
              <a:lnSpc>
                <a:spcPct val="150000"/>
              </a:lnSpc>
            </a:pPr>
            <a:r>
              <a:rPr lang="en-SG" sz="1100" dirty="0">
                <a:latin typeface="Monaco" pitchFamily="2" charset="77"/>
              </a:rPr>
              <a:t>  y[</a:t>
            </a:r>
            <a:r>
              <a:rPr lang="en-SG" sz="1100" dirty="0">
                <a:solidFill>
                  <a:srgbClr val="E74C3C"/>
                </a:solidFill>
                <a:latin typeface="Monaco" pitchFamily="2" charset="77"/>
              </a:rPr>
              <a:t>0</a:t>
            </a:r>
            <a:r>
              <a:rPr lang="en-SG" sz="1100" dirty="0">
                <a:latin typeface="Monaco" pitchFamily="2" charset="77"/>
              </a:rPr>
              <a:t>] = -</a:t>
            </a:r>
            <a:r>
              <a:rPr lang="en-SG" sz="1100" dirty="0">
                <a:solidFill>
                  <a:srgbClr val="E74C3C"/>
                </a:solidFill>
                <a:latin typeface="Monaco" pitchFamily="2" charset="77"/>
              </a:rPr>
              <a:t>7</a:t>
            </a:r>
            <a:r>
              <a:rPr lang="en-SG" sz="1100" dirty="0">
                <a:latin typeface="Monaco" pitchFamily="2" charset="77"/>
              </a:rPr>
              <a:t>;</a:t>
            </a:r>
          </a:p>
          <a:p>
            <a:pPr>
              <a:lnSpc>
                <a:spcPct val="150000"/>
              </a:lnSpc>
            </a:pPr>
            <a:r>
              <a:rPr lang="en-SG" sz="1100" dirty="0">
                <a:latin typeface="Monaco" pitchFamily="2" charset="77"/>
              </a:rPr>
              <a:t>  y[</a:t>
            </a:r>
            <a:r>
              <a:rPr lang="en-SG" sz="1100" dirty="0">
                <a:solidFill>
                  <a:srgbClr val="E74C3C"/>
                </a:solidFill>
                <a:latin typeface="Monaco" pitchFamily="2" charset="77"/>
              </a:rPr>
              <a:t>1</a:t>
            </a:r>
            <a:r>
              <a:rPr lang="en-SG" sz="1100" dirty="0">
                <a:latin typeface="Monaco" pitchFamily="2" charset="77"/>
              </a:rPr>
              <a:t>] = -</a:t>
            </a:r>
            <a:r>
              <a:rPr lang="en-SG" sz="1100" dirty="0">
                <a:solidFill>
                  <a:srgbClr val="E74C3C"/>
                </a:solidFill>
                <a:latin typeface="Monaco" pitchFamily="2" charset="77"/>
              </a:rPr>
              <a:t>8</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0</a:t>
            </a:r>
            <a:r>
              <a:rPr lang="en-SG" sz="1100" dirty="0">
                <a:latin typeface="Monaco" pitchFamily="2" charset="77"/>
              </a:rPr>
              <a:t>] = </a:t>
            </a:r>
            <a:r>
              <a:rPr lang="en-SG" sz="1100" dirty="0">
                <a:solidFill>
                  <a:srgbClr val="E74C3C"/>
                </a:solidFill>
                <a:latin typeface="Monaco" pitchFamily="2" charset="77"/>
              </a:rPr>
              <a:t>4</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1</a:t>
            </a:r>
            <a:r>
              <a:rPr lang="en-SG" sz="1100" dirty="0">
                <a:latin typeface="Monaco" pitchFamily="2" charset="77"/>
              </a:rPr>
              <a:t>] = </a:t>
            </a:r>
            <a:r>
              <a:rPr lang="en-SG" sz="1100" dirty="0">
                <a:solidFill>
                  <a:srgbClr val="E74C3C"/>
                </a:solidFill>
                <a:latin typeface="Monaco" pitchFamily="2" charset="77"/>
              </a:rPr>
              <a:t>5</a:t>
            </a:r>
            <a:r>
              <a:rPr lang="en-SG" sz="1100" dirty="0">
                <a:latin typeface="Monaco" pitchFamily="2" charset="77"/>
              </a:rPr>
              <a:t>; </a:t>
            </a:r>
          </a:p>
          <a:p>
            <a:pPr>
              <a:lnSpc>
                <a:spcPct val="150000"/>
              </a:lnSpc>
            </a:pPr>
            <a:r>
              <a:rPr lang="en-SG" sz="1100" dirty="0">
                <a:latin typeface="Monaco" pitchFamily="2" charset="77"/>
              </a:rPr>
              <a:t>} </a:t>
            </a:r>
          </a:p>
          <a:p>
            <a:pPr>
              <a:lnSpc>
                <a:spcPct val="150000"/>
              </a:lnSpc>
            </a:pPr>
            <a:endParaRPr lang="en-SG" sz="1100" dirty="0">
              <a:solidFill>
                <a:srgbClr val="3E61A2"/>
              </a:solidFill>
              <a:latin typeface="Monaco" pitchFamily="2" charset="77"/>
            </a:endParaRPr>
          </a:p>
          <a:p>
            <a:pPr>
              <a:lnSpc>
                <a:spcPct val="150000"/>
              </a:lnSpc>
            </a:pPr>
            <a:r>
              <a:rPr lang="en-SG" sz="1100" dirty="0" err="1">
                <a:solidFill>
                  <a:srgbClr val="3E61A2"/>
                </a:solidFill>
                <a:latin typeface="Monaco" pitchFamily="2" charset="77"/>
              </a:rPr>
              <a:t>int</a:t>
            </a:r>
            <a:r>
              <a:rPr lang="en-SG" sz="1100" dirty="0">
                <a:latin typeface="Monaco" pitchFamily="2" charset="77"/>
              </a:rPr>
              <a:t> </a:t>
            </a:r>
            <a:r>
              <a:rPr lang="en-SG" sz="1100" dirty="0">
                <a:solidFill>
                  <a:srgbClr val="C2185B"/>
                </a:solidFill>
                <a:latin typeface="Monaco" pitchFamily="2" charset="77"/>
              </a:rPr>
              <a:t>main</a:t>
            </a:r>
            <a:r>
              <a:rPr lang="en-SG" sz="1100" dirty="0">
                <a:latin typeface="Monaco" pitchFamily="2" charset="77"/>
              </a:rPr>
              <a:t>() {</a:t>
            </a:r>
          </a:p>
          <a:p>
            <a:pPr>
              <a:lnSpc>
                <a:spcPct val="150000"/>
              </a:lnSpc>
            </a:pPr>
            <a:r>
              <a:rPr lang="en-SG" sz="1100" dirty="0">
                <a:latin typeface="Monaco" pitchFamily="2" charset="77"/>
              </a:rPr>
              <a:t>  </a:t>
            </a:r>
            <a:r>
              <a:rPr lang="en-SG" sz="1100" dirty="0">
                <a:solidFill>
                  <a:srgbClr val="3E61A2"/>
                </a:solidFill>
                <a:latin typeface="Monaco" pitchFamily="2" charset="77"/>
              </a:rPr>
              <a:t>long</a:t>
            </a:r>
            <a:r>
              <a:rPr lang="en-SG" sz="1100" dirty="0">
                <a:latin typeface="Monaco" pitchFamily="2" charset="77"/>
              </a:rPr>
              <a:t> y[</a:t>
            </a:r>
            <a:r>
              <a:rPr lang="en-SG" sz="1100" dirty="0">
                <a:solidFill>
                  <a:srgbClr val="E74C3C"/>
                </a:solidFill>
                <a:latin typeface="Monaco" pitchFamily="2" charset="77"/>
              </a:rPr>
              <a:t>2</a:t>
            </a:r>
            <a:r>
              <a:rPr lang="en-SG" sz="1100" dirty="0">
                <a:latin typeface="Monaco" pitchFamily="2" charset="77"/>
              </a:rPr>
              <a:t>] = {</a:t>
            </a:r>
            <a:r>
              <a:rPr lang="en-SG" sz="1100" dirty="0">
                <a:solidFill>
                  <a:srgbClr val="E74C3C"/>
                </a:solidFill>
                <a:latin typeface="Monaco" pitchFamily="2" charset="77"/>
              </a:rPr>
              <a:t>1</a:t>
            </a:r>
            <a:r>
              <a:rPr lang="en-SG" sz="1100" dirty="0">
                <a:latin typeface="Monaco" pitchFamily="2" charset="77"/>
              </a:rPr>
              <a:t>, </a:t>
            </a:r>
            <a:r>
              <a:rPr lang="en-SG" sz="1100" dirty="0">
                <a:solidFill>
                  <a:srgbClr val="E74C3C"/>
                </a:solidFill>
                <a:latin typeface="Monaco" pitchFamily="2" charset="77"/>
              </a:rPr>
              <a:t>2</a:t>
            </a:r>
            <a:r>
              <a:rPr lang="en-SG" sz="1100" dirty="0">
                <a:latin typeface="Monaco" pitchFamily="2" charset="77"/>
              </a:rPr>
              <a:t>};</a:t>
            </a:r>
          </a:p>
          <a:p>
            <a:pPr>
              <a:lnSpc>
                <a:spcPct val="150000"/>
              </a:lnSpc>
            </a:pPr>
            <a:r>
              <a:rPr lang="en-SG" sz="1100" dirty="0">
                <a:latin typeface="Monaco" pitchFamily="2" charset="77"/>
              </a:rPr>
              <a:t>  </a:t>
            </a:r>
            <a:r>
              <a:rPr lang="en-SG" sz="1100" dirty="0">
                <a:solidFill>
                  <a:srgbClr val="3E61A2"/>
                </a:solidFill>
                <a:latin typeface="Monaco" pitchFamily="2" charset="77"/>
              </a:rPr>
              <a:t>long</a:t>
            </a:r>
            <a:r>
              <a:rPr lang="en-SG" sz="1100" dirty="0">
                <a:latin typeface="Monaco" pitchFamily="2" charset="77"/>
              </a:rPr>
              <a:t> *z = </a:t>
            </a:r>
            <a:r>
              <a:rPr lang="en-SG" sz="1100" dirty="0" err="1">
                <a:latin typeface="Monaco" pitchFamily="2" charset="77"/>
              </a:rPr>
              <a:t>calloc</a:t>
            </a:r>
            <a:r>
              <a:rPr lang="en-SG" sz="1100" dirty="0">
                <a:latin typeface="Monaco" pitchFamily="2" charset="77"/>
              </a:rPr>
              <a:t>(</a:t>
            </a:r>
            <a:r>
              <a:rPr lang="en-SG" sz="1100" dirty="0">
                <a:solidFill>
                  <a:srgbClr val="E74C3C"/>
                </a:solidFill>
                <a:latin typeface="Monaco" pitchFamily="2" charset="77"/>
              </a:rPr>
              <a:t>2</a:t>
            </a:r>
            <a:r>
              <a:rPr lang="en-SG" sz="1100" dirty="0">
                <a:latin typeface="Monaco" pitchFamily="2" charset="77"/>
              </a:rPr>
              <a:t>, </a:t>
            </a:r>
            <a:r>
              <a:rPr lang="en-SG" sz="1100" dirty="0" err="1">
                <a:solidFill>
                  <a:srgbClr val="3B78E7"/>
                </a:solidFill>
                <a:latin typeface="Monaco" pitchFamily="2" charset="77"/>
              </a:rPr>
              <a:t>sizeof</a:t>
            </a:r>
            <a:r>
              <a:rPr lang="en-SG" sz="1100" dirty="0">
                <a:latin typeface="Monaco" pitchFamily="2" charset="77"/>
              </a:rPr>
              <a:t>(</a:t>
            </a:r>
            <a:r>
              <a:rPr lang="en-SG" sz="1100" dirty="0">
                <a:solidFill>
                  <a:srgbClr val="3E61A2"/>
                </a:solidFill>
                <a:latin typeface="Monaco" pitchFamily="2" charset="77"/>
              </a:rPr>
              <a:t>long</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0</a:t>
            </a:r>
            <a:r>
              <a:rPr lang="en-SG" sz="1100" dirty="0">
                <a:latin typeface="Monaco" pitchFamily="2" charset="77"/>
              </a:rPr>
              <a:t>] = y[</a:t>
            </a:r>
            <a:r>
              <a:rPr lang="en-SG" sz="1100" dirty="0">
                <a:solidFill>
                  <a:srgbClr val="E74C3C"/>
                </a:solidFill>
                <a:latin typeface="Monaco" pitchFamily="2" charset="77"/>
              </a:rPr>
              <a:t>0</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1</a:t>
            </a:r>
            <a:r>
              <a:rPr lang="en-SG" sz="1100" dirty="0">
                <a:latin typeface="Monaco" pitchFamily="2" charset="77"/>
              </a:rPr>
              <a:t>] = y[</a:t>
            </a:r>
            <a:r>
              <a:rPr lang="en-SG" sz="1100" dirty="0">
                <a:solidFill>
                  <a:srgbClr val="E74C3C"/>
                </a:solidFill>
                <a:latin typeface="Monaco" pitchFamily="2" charset="77"/>
              </a:rPr>
              <a:t>1</a:t>
            </a:r>
            <a:r>
              <a:rPr lang="en-SG" sz="1100" dirty="0">
                <a:latin typeface="Monaco" pitchFamily="2" charset="77"/>
              </a:rPr>
              <a:t>];</a:t>
            </a:r>
          </a:p>
          <a:p>
            <a:pPr>
              <a:lnSpc>
                <a:spcPct val="150000"/>
              </a:lnSpc>
            </a:pPr>
            <a:r>
              <a:rPr lang="en-SG" sz="1100" dirty="0">
                <a:latin typeface="Monaco" pitchFamily="2" charset="77"/>
              </a:rPr>
              <a:t>  foo(y, z); </a:t>
            </a:r>
          </a:p>
          <a:p>
            <a:pPr>
              <a:lnSpc>
                <a:spcPct val="150000"/>
              </a:lnSpc>
            </a:pPr>
            <a:r>
              <a:rPr lang="en-SG" sz="1100" dirty="0">
                <a:latin typeface="Monaco" pitchFamily="2" charset="77"/>
              </a:rPr>
              <a:t>}</a:t>
            </a:r>
            <a:endParaRPr lang="en-US" sz="1100" dirty="0">
              <a:latin typeface="Monaco" pitchFamily="2" charset="77"/>
            </a:endParaRPr>
          </a:p>
        </p:txBody>
      </p:sp>
      <p:sp>
        <p:nvSpPr>
          <p:cNvPr id="2" name="TextBox 1">
            <a:extLst>
              <a:ext uri="{FF2B5EF4-FFF2-40B4-BE49-F238E27FC236}">
                <a16:creationId xmlns="" xmlns:a16="http://schemas.microsoft.com/office/drawing/2014/main" id="{1C4213F7-8516-3341-BD5E-20FB88B27523}"/>
              </a:ext>
            </a:extLst>
          </p:cNvPr>
          <p:cNvSpPr txBox="1"/>
          <p:nvPr/>
        </p:nvSpPr>
        <p:spPr>
          <a:xfrm>
            <a:off x="4210362" y="245072"/>
            <a:ext cx="723275"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Heap</a:t>
            </a:r>
          </a:p>
        </p:txBody>
      </p:sp>
      <p:sp>
        <p:nvSpPr>
          <p:cNvPr id="5" name="TextBox 4">
            <a:extLst>
              <a:ext uri="{FF2B5EF4-FFF2-40B4-BE49-F238E27FC236}">
                <a16:creationId xmlns="" xmlns:a16="http://schemas.microsoft.com/office/drawing/2014/main" id="{F9622C7F-D88A-B542-B1F2-D48E09619CA4}"/>
              </a:ext>
            </a:extLst>
          </p:cNvPr>
          <p:cNvSpPr txBox="1"/>
          <p:nvPr/>
        </p:nvSpPr>
        <p:spPr>
          <a:xfrm>
            <a:off x="6946905" y="243009"/>
            <a:ext cx="777777"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Stack</a:t>
            </a:r>
          </a:p>
        </p:txBody>
      </p:sp>
      <p:sp>
        <p:nvSpPr>
          <p:cNvPr id="3" name="Rectangle 2">
            <a:extLst>
              <a:ext uri="{FF2B5EF4-FFF2-40B4-BE49-F238E27FC236}">
                <a16:creationId xmlns="" xmlns:a16="http://schemas.microsoft.com/office/drawing/2014/main" id="{FBD58F31-2EE4-6D4B-9B7C-577E3AE14AC6}"/>
              </a:ext>
            </a:extLst>
          </p:cNvPr>
          <p:cNvSpPr/>
          <p:nvPr/>
        </p:nvSpPr>
        <p:spPr>
          <a:xfrm>
            <a:off x="4606672" y="963828"/>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5</a:t>
            </a:r>
            <a:endParaRPr lang="en-US" dirty="0"/>
          </a:p>
        </p:txBody>
      </p:sp>
      <p:sp>
        <p:nvSpPr>
          <p:cNvPr id="6" name="Rectangle 5">
            <a:extLst>
              <a:ext uri="{FF2B5EF4-FFF2-40B4-BE49-F238E27FC236}">
                <a16:creationId xmlns="" xmlns:a16="http://schemas.microsoft.com/office/drawing/2014/main" id="{B159CC58-312B-0A40-B0B3-E0D32DAB14A3}"/>
              </a:ext>
            </a:extLst>
          </p:cNvPr>
          <p:cNvSpPr/>
          <p:nvPr/>
        </p:nvSpPr>
        <p:spPr>
          <a:xfrm>
            <a:off x="3700510" y="963828"/>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4</a:t>
            </a:r>
          </a:p>
        </p:txBody>
      </p:sp>
      <p:sp>
        <p:nvSpPr>
          <p:cNvPr id="11" name="TextBox 10">
            <a:extLst>
              <a:ext uri="{FF2B5EF4-FFF2-40B4-BE49-F238E27FC236}">
                <a16:creationId xmlns="" xmlns:a16="http://schemas.microsoft.com/office/drawing/2014/main" id="{10D651ED-22C3-4A43-8B7C-73186FDF2632}"/>
              </a:ext>
            </a:extLst>
          </p:cNvPr>
          <p:cNvSpPr txBox="1"/>
          <p:nvPr/>
        </p:nvSpPr>
        <p:spPr>
          <a:xfrm>
            <a:off x="5142187" y="4064212"/>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 xmlns:a16="http://schemas.microsoft.com/office/drawing/2014/main" id="{EBD2EF1D-C187-5D46-A9A7-4F1BCD5C163D}"/>
              </a:ext>
            </a:extLst>
          </p:cNvPr>
          <p:cNvSpPr/>
          <p:nvPr/>
        </p:nvSpPr>
        <p:spPr>
          <a:xfrm>
            <a:off x="6287301" y="4177280"/>
            <a:ext cx="2403882"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 xmlns:a16="http://schemas.microsoft.com/office/drawing/2014/main" id="{A0AE8A0C-27B7-164E-A5B4-5CBB5D0F3F25}"/>
              </a:ext>
            </a:extLst>
          </p:cNvPr>
          <p:cNvSpPr txBox="1"/>
          <p:nvPr/>
        </p:nvSpPr>
        <p:spPr>
          <a:xfrm>
            <a:off x="6331907" y="5696465"/>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 xmlns:a16="http://schemas.microsoft.com/office/drawing/2014/main" id="{12D3E00F-7CBD-E942-AF01-70C58A59F623}"/>
              </a:ext>
            </a:extLst>
          </p:cNvPr>
          <p:cNvSpPr/>
          <p:nvPr/>
        </p:nvSpPr>
        <p:spPr>
          <a:xfrm>
            <a:off x="7702585" y="564720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-8</a:t>
            </a:r>
            <a:endParaRPr lang="en-US" dirty="0"/>
          </a:p>
        </p:txBody>
      </p:sp>
      <p:sp>
        <p:nvSpPr>
          <p:cNvPr id="10" name="Rectangle 9">
            <a:extLst>
              <a:ext uri="{FF2B5EF4-FFF2-40B4-BE49-F238E27FC236}">
                <a16:creationId xmlns="" xmlns:a16="http://schemas.microsoft.com/office/drawing/2014/main" id="{9276FAD4-CE52-C74D-A867-19EA4FB4AAE7}"/>
              </a:ext>
            </a:extLst>
          </p:cNvPr>
          <p:cNvSpPr/>
          <p:nvPr/>
        </p:nvSpPr>
        <p:spPr>
          <a:xfrm>
            <a:off x="6796423"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-7</a:t>
            </a:r>
          </a:p>
        </p:txBody>
      </p:sp>
      <p:sp>
        <p:nvSpPr>
          <p:cNvPr id="14" name="TextBox 13">
            <a:extLst>
              <a:ext uri="{FF2B5EF4-FFF2-40B4-BE49-F238E27FC236}">
                <a16:creationId xmlns="" xmlns:a16="http://schemas.microsoft.com/office/drawing/2014/main" id="{E8424A1E-923C-094A-A9EF-F413AE343B57}"/>
              </a:ext>
            </a:extLst>
          </p:cNvPr>
          <p:cNvSpPr txBox="1"/>
          <p:nvPr/>
        </p:nvSpPr>
        <p:spPr>
          <a:xfrm>
            <a:off x="6338069" y="4981673"/>
            <a:ext cx="385042"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 xmlns:a16="http://schemas.microsoft.com/office/drawing/2014/main" id="{EDA8536B-DA8C-8B46-A64B-C58C9FD81017}"/>
              </a:ext>
            </a:extLst>
          </p:cNvPr>
          <p:cNvSpPr/>
          <p:nvPr/>
        </p:nvSpPr>
        <p:spPr>
          <a:xfrm>
            <a:off x="6796423" y="4981673"/>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 xmlns:a16="http://schemas.microsoft.com/office/drawing/2014/main" id="{6E3B8350-3460-0C4F-A506-0B0615CE9D9D}"/>
              </a:ext>
            </a:extLst>
          </p:cNvPr>
          <p:cNvCxnSpPr>
            <a:cxnSpLocks/>
            <a:stCxn id="16" idx="0"/>
            <a:endCxn id="6" idx="2"/>
          </p:cNvCxnSpPr>
          <p:nvPr/>
        </p:nvCxnSpPr>
        <p:spPr>
          <a:xfrm rot="16200000" flipV="1">
            <a:off x="4199252" y="1478340"/>
            <a:ext cx="3457672" cy="3548994"/>
          </a:xfrm>
          <a:prstGeom prst="bentConnector3">
            <a:avLst>
              <a:gd name="adj1" fmla="val 7115"/>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E8DD30AC-FA0C-8C48-A8E0-64EF81A2678D}"/>
              </a:ext>
            </a:extLst>
          </p:cNvPr>
          <p:cNvSpPr/>
          <p:nvPr/>
        </p:nvSpPr>
        <p:spPr>
          <a:xfrm>
            <a:off x="6285825" y="2614260"/>
            <a:ext cx="2403883" cy="1377197"/>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a:extLst>
              <a:ext uri="{FF2B5EF4-FFF2-40B4-BE49-F238E27FC236}">
                <a16:creationId xmlns="" xmlns:a16="http://schemas.microsoft.com/office/drawing/2014/main" id="{3305A1C4-E19D-6C4D-8991-6B12E29C0699}"/>
              </a:ext>
            </a:extLst>
          </p:cNvPr>
          <p:cNvSpPr txBox="1"/>
          <p:nvPr/>
        </p:nvSpPr>
        <p:spPr>
          <a:xfrm>
            <a:off x="5379663" y="2614259"/>
            <a:ext cx="792974" cy="461665"/>
          </a:xfrm>
          <a:prstGeom prst="rect">
            <a:avLst/>
          </a:prstGeom>
          <a:noFill/>
        </p:spPr>
        <p:txBody>
          <a:bodyPr wrap="none" rtlCol="0">
            <a:spAutoFit/>
          </a:bodyPr>
          <a:lstStyle/>
          <a:p>
            <a:r>
              <a:rPr lang="en-US" sz="2400" dirty="0">
                <a:latin typeface="Chalkduster" panose="03050602040202020205" pitchFamily="66" charset="77"/>
              </a:rPr>
              <a:t>foo</a:t>
            </a:r>
          </a:p>
        </p:txBody>
      </p:sp>
      <p:sp>
        <p:nvSpPr>
          <p:cNvPr id="19" name="Rectangle 18">
            <a:extLst>
              <a:ext uri="{FF2B5EF4-FFF2-40B4-BE49-F238E27FC236}">
                <a16:creationId xmlns="" xmlns:a16="http://schemas.microsoft.com/office/drawing/2014/main" id="{8BCC40D5-189F-4B45-B602-CC88C92F3758}"/>
              </a:ext>
            </a:extLst>
          </p:cNvPr>
          <p:cNvSpPr/>
          <p:nvPr/>
        </p:nvSpPr>
        <p:spPr>
          <a:xfrm>
            <a:off x="7127332" y="2731114"/>
            <a:ext cx="1487823"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sp>
        <p:nvSpPr>
          <p:cNvPr id="20" name="TextBox 19">
            <a:extLst>
              <a:ext uri="{FF2B5EF4-FFF2-40B4-BE49-F238E27FC236}">
                <a16:creationId xmlns="" xmlns:a16="http://schemas.microsoft.com/office/drawing/2014/main" id="{E9D753D4-2FAA-404E-89DE-E98772B7EDEF}"/>
              </a:ext>
            </a:extLst>
          </p:cNvPr>
          <p:cNvSpPr txBox="1"/>
          <p:nvPr/>
        </p:nvSpPr>
        <p:spPr>
          <a:xfrm>
            <a:off x="6629101" y="2845092"/>
            <a:ext cx="385042"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21" name="TextBox 20">
            <a:extLst>
              <a:ext uri="{FF2B5EF4-FFF2-40B4-BE49-F238E27FC236}">
                <a16:creationId xmlns="" xmlns:a16="http://schemas.microsoft.com/office/drawing/2014/main" id="{5E0F633E-D72B-574F-9877-A6E1C7DAC4E6}"/>
              </a:ext>
            </a:extLst>
          </p:cNvPr>
          <p:cNvSpPr txBox="1"/>
          <p:nvPr/>
        </p:nvSpPr>
        <p:spPr>
          <a:xfrm>
            <a:off x="6635513" y="3398993"/>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22" name="Rectangle 21">
            <a:extLst>
              <a:ext uri="{FF2B5EF4-FFF2-40B4-BE49-F238E27FC236}">
                <a16:creationId xmlns="" xmlns:a16="http://schemas.microsoft.com/office/drawing/2014/main" id="{B301C90C-758E-AE44-B668-4633A6B0DA06}"/>
              </a:ext>
            </a:extLst>
          </p:cNvPr>
          <p:cNvSpPr/>
          <p:nvPr/>
        </p:nvSpPr>
        <p:spPr>
          <a:xfrm>
            <a:off x="7120920" y="3362182"/>
            <a:ext cx="1487828"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23" name="Elbow Connector 22">
            <a:extLst>
              <a:ext uri="{FF2B5EF4-FFF2-40B4-BE49-F238E27FC236}">
                <a16:creationId xmlns="" xmlns:a16="http://schemas.microsoft.com/office/drawing/2014/main" id="{851C1AAF-E829-9540-8298-38FB7885C25C}"/>
              </a:ext>
            </a:extLst>
          </p:cNvPr>
          <p:cNvCxnSpPr>
            <a:cxnSpLocks/>
            <a:stCxn id="22" idx="3"/>
            <a:endCxn id="9" idx="3"/>
          </p:cNvCxnSpPr>
          <p:nvPr/>
        </p:nvCxnSpPr>
        <p:spPr>
          <a:xfrm flipH="1">
            <a:off x="8608747" y="3629827"/>
            <a:ext cx="1" cy="2297469"/>
          </a:xfrm>
          <a:prstGeom prst="bentConnector3">
            <a:avLst>
              <a:gd name="adj1" fmla="val -2286000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 xmlns:a16="http://schemas.microsoft.com/office/drawing/2014/main" id="{B7D39D3A-0ADE-4744-B4E4-E563F18F5F96}"/>
              </a:ext>
            </a:extLst>
          </p:cNvPr>
          <p:cNvCxnSpPr>
            <a:cxnSpLocks/>
            <a:stCxn id="19" idx="0"/>
            <a:endCxn id="6" idx="2"/>
          </p:cNvCxnSpPr>
          <p:nvPr/>
        </p:nvCxnSpPr>
        <p:spPr>
          <a:xfrm rot="16200000" flipV="1">
            <a:off x="5408862" y="268731"/>
            <a:ext cx="1207113" cy="3717653"/>
          </a:xfrm>
          <a:prstGeom prst="bentConnector3">
            <a:avLst>
              <a:gd name="adj1" fmla="val 50000"/>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813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387972" y="160831"/>
            <a:ext cx="3243196" cy="3617529"/>
          </a:xfrm>
          <a:prstGeom prst="rect">
            <a:avLst/>
          </a:prstGeom>
          <a:noFill/>
        </p:spPr>
        <p:txBody>
          <a:bodyPr wrap="none" rtlCol="0">
            <a:spAutoFit/>
          </a:bodyPr>
          <a:lstStyle/>
          <a:p>
            <a:pPr>
              <a:lnSpc>
                <a:spcPct val="150000"/>
              </a:lnSpc>
            </a:pPr>
            <a:r>
              <a:rPr lang="en-SG" sz="1100" dirty="0">
                <a:solidFill>
                  <a:srgbClr val="3E61A2"/>
                </a:solidFill>
                <a:latin typeface="Monaco" pitchFamily="2" charset="77"/>
              </a:rPr>
              <a:t>void</a:t>
            </a:r>
            <a:r>
              <a:rPr lang="en-SG" sz="1100" dirty="0">
                <a:latin typeface="Monaco" pitchFamily="2" charset="77"/>
              </a:rPr>
              <a:t> </a:t>
            </a:r>
            <a:r>
              <a:rPr lang="en-SG" sz="1100" dirty="0">
                <a:solidFill>
                  <a:srgbClr val="C2185B"/>
                </a:solidFill>
                <a:latin typeface="Monaco" pitchFamily="2" charset="77"/>
              </a:rPr>
              <a:t>foo</a:t>
            </a:r>
            <a:r>
              <a:rPr lang="en-SG" sz="1100" dirty="0">
                <a:latin typeface="Monaco" pitchFamily="2" charset="77"/>
              </a:rPr>
              <a:t>(</a:t>
            </a:r>
            <a:r>
              <a:rPr lang="en-SG" sz="1100" dirty="0">
                <a:solidFill>
                  <a:srgbClr val="3E61A2"/>
                </a:solidFill>
                <a:latin typeface="Monaco" pitchFamily="2" charset="77"/>
              </a:rPr>
              <a:t>long</a:t>
            </a:r>
            <a:r>
              <a:rPr lang="en-SG" sz="1100" dirty="0">
                <a:latin typeface="Monaco" pitchFamily="2" charset="77"/>
              </a:rPr>
              <a:t> *y, </a:t>
            </a:r>
            <a:r>
              <a:rPr lang="en-SG" sz="1100" dirty="0">
                <a:solidFill>
                  <a:srgbClr val="3E61A2"/>
                </a:solidFill>
                <a:latin typeface="Monaco" pitchFamily="2" charset="77"/>
              </a:rPr>
              <a:t>long</a:t>
            </a:r>
            <a:r>
              <a:rPr lang="en-SG" sz="1100" dirty="0">
                <a:latin typeface="Monaco" pitchFamily="2" charset="77"/>
              </a:rPr>
              <a:t> *z) {</a:t>
            </a:r>
          </a:p>
          <a:p>
            <a:pPr>
              <a:lnSpc>
                <a:spcPct val="150000"/>
              </a:lnSpc>
            </a:pPr>
            <a:r>
              <a:rPr lang="en-SG" sz="1100" dirty="0">
                <a:latin typeface="Monaco" pitchFamily="2" charset="77"/>
              </a:rPr>
              <a:t>  y[</a:t>
            </a:r>
            <a:r>
              <a:rPr lang="en-SG" sz="1100" dirty="0">
                <a:solidFill>
                  <a:srgbClr val="E74C3C"/>
                </a:solidFill>
                <a:latin typeface="Monaco" pitchFamily="2" charset="77"/>
              </a:rPr>
              <a:t>0</a:t>
            </a:r>
            <a:r>
              <a:rPr lang="en-SG" sz="1100" dirty="0">
                <a:latin typeface="Monaco" pitchFamily="2" charset="77"/>
              </a:rPr>
              <a:t>] = -</a:t>
            </a:r>
            <a:r>
              <a:rPr lang="en-SG" sz="1100" dirty="0">
                <a:solidFill>
                  <a:srgbClr val="E74C3C"/>
                </a:solidFill>
                <a:latin typeface="Monaco" pitchFamily="2" charset="77"/>
              </a:rPr>
              <a:t>7</a:t>
            </a:r>
            <a:r>
              <a:rPr lang="en-SG" sz="1100" dirty="0">
                <a:latin typeface="Monaco" pitchFamily="2" charset="77"/>
              </a:rPr>
              <a:t>;</a:t>
            </a:r>
          </a:p>
          <a:p>
            <a:pPr>
              <a:lnSpc>
                <a:spcPct val="150000"/>
              </a:lnSpc>
            </a:pPr>
            <a:r>
              <a:rPr lang="en-SG" sz="1100" dirty="0">
                <a:latin typeface="Monaco" pitchFamily="2" charset="77"/>
              </a:rPr>
              <a:t>  y[</a:t>
            </a:r>
            <a:r>
              <a:rPr lang="en-SG" sz="1100" dirty="0">
                <a:solidFill>
                  <a:srgbClr val="E74C3C"/>
                </a:solidFill>
                <a:latin typeface="Monaco" pitchFamily="2" charset="77"/>
              </a:rPr>
              <a:t>1</a:t>
            </a:r>
            <a:r>
              <a:rPr lang="en-SG" sz="1100" dirty="0">
                <a:latin typeface="Monaco" pitchFamily="2" charset="77"/>
              </a:rPr>
              <a:t>] = -</a:t>
            </a:r>
            <a:r>
              <a:rPr lang="en-SG" sz="1100" dirty="0">
                <a:solidFill>
                  <a:srgbClr val="E74C3C"/>
                </a:solidFill>
                <a:latin typeface="Monaco" pitchFamily="2" charset="77"/>
              </a:rPr>
              <a:t>8</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0</a:t>
            </a:r>
            <a:r>
              <a:rPr lang="en-SG" sz="1100" dirty="0">
                <a:latin typeface="Monaco" pitchFamily="2" charset="77"/>
              </a:rPr>
              <a:t>] = </a:t>
            </a:r>
            <a:r>
              <a:rPr lang="en-SG" sz="1100" dirty="0">
                <a:solidFill>
                  <a:srgbClr val="E74C3C"/>
                </a:solidFill>
                <a:latin typeface="Monaco" pitchFamily="2" charset="77"/>
              </a:rPr>
              <a:t>4</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1</a:t>
            </a:r>
            <a:r>
              <a:rPr lang="en-SG" sz="1100" dirty="0">
                <a:latin typeface="Monaco" pitchFamily="2" charset="77"/>
              </a:rPr>
              <a:t>] = </a:t>
            </a:r>
            <a:r>
              <a:rPr lang="en-SG" sz="1100" dirty="0">
                <a:solidFill>
                  <a:srgbClr val="E74C3C"/>
                </a:solidFill>
                <a:latin typeface="Monaco" pitchFamily="2" charset="77"/>
              </a:rPr>
              <a:t>5</a:t>
            </a:r>
            <a:r>
              <a:rPr lang="en-SG" sz="1100" dirty="0">
                <a:latin typeface="Monaco" pitchFamily="2" charset="77"/>
              </a:rPr>
              <a:t>; </a:t>
            </a:r>
          </a:p>
          <a:p>
            <a:pPr>
              <a:lnSpc>
                <a:spcPct val="150000"/>
              </a:lnSpc>
            </a:pPr>
            <a:r>
              <a:rPr lang="en-SG" sz="1100" dirty="0">
                <a:latin typeface="Monaco" pitchFamily="2" charset="77"/>
              </a:rPr>
              <a:t>} </a:t>
            </a:r>
          </a:p>
          <a:p>
            <a:pPr>
              <a:lnSpc>
                <a:spcPct val="150000"/>
              </a:lnSpc>
            </a:pPr>
            <a:endParaRPr lang="en-SG" sz="1100" dirty="0">
              <a:solidFill>
                <a:srgbClr val="3E61A2"/>
              </a:solidFill>
              <a:latin typeface="Monaco" pitchFamily="2" charset="77"/>
            </a:endParaRPr>
          </a:p>
          <a:p>
            <a:pPr>
              <a:lnSpc>
                <a:spcPct val="150000"/>
              </a:lnSpc>
            </a:pPr>
            <a:r>
              <a:rPr lang="en-SG" sz="1100" dirty="0" err="1">
                <a:solidFill>
                  <a:srgbClr val="3E61A2"/>
                </a:solidFill>
                <a:latin typeface="Monaco" pitchFamily="2" charset="77"/>
              </a:rPr>
              <a:t>int</a:t>
            </a:r>
            <a:r>
              <a:rPr lang="en-SG" sz="1100" dirty="0">
                <a:latin typeface="Monaco" pitchFamily="2" charset="77"/>
              </a:rPr>
              <a:t> </a:t>
            </a:r>
            <a:r>
              <a:rPr lang="en-SG" sz="1100" dirty="0">
                <a:solidFill>
                  <a:srgbClr val="C2185B"/>
                </a:solidFill>
                <a:latin typeface="Monaco" pitchFamily="2" charset="77"/>
              </a:rPr>
              <a:t>main</a:t>
            </a:r>
            <a:r>
              <a:rPr lang="en-SG" sz="1100" dirty="0">
                <a:latin typeface="Monaco" pitchFamily="2" charset="77"/>
              </a:rPr>
              <a:t>() {</a:t>
            </a:r>
          </a:p>
          <a:p>
            <a:pPr>
              <a:lnSpc>
                <a:spcPct val="150000"/>
              </a:lnSpc>
            </a:pPr>
            <a:r>
              <a:rPr lang="en-SG" sz="1100" dirty="0">
                <a:latin typeface="Monaco" pitchFamily="2" charset="77"/>
              </a:rPr>
              <a:t>  </a:t>
            </a:r>
            <a:r>
              <a:rPr lang="en-SG" sz="1100" dirty="0">
                <a:solidFill>
                  <a:srgbClr val="3E61A2"/>
                </a:solidFill>
                <a:latin typeface="Monaco" pitchFamily="2" charset="77"/>
              </a:rPr>
              <a:t>long</a:t>
            </a:r>
            <a:r>
              <a:rPr lang="en-SG" sz="1100" dirty="0">
                <a:latin typeface="Monaco" pitchFamily="2" charset="77"/>
              </a:rPr>
              <a:t> y[</a:t>
            </a:r>
            <a:r>
              <a:rPr lang="en-SG" sz="1100" dirty="0">
                <a:solidFill>
                  <a:srgbClr val="E74C3C"/>
                </a:solidFill>
                <a:latin typeface="Monaco" pitchFamily="2" charset="77"/>
              </a:rPr>
              <a:t>2</a:t>
            </a:r>
            <a:r>
              <a:rPr lang="en-SG" sz="1100" dirty="0">
                <a:latin typeface="Monaco" pitchFamily="2" charset="77"/>
              </a:rPr>
              <a:t>] = {</a:t>
            </a:r>
            <a:r>
              <a:rPr lang="en-SG" sz="1100" dirty="0">
                <a:solidFill>
                  <a:srgbClr val="E74C3C"/>
                </a:solidFill>
                <a:latin typeface="Monaco" pitchFamily="2" charset="77"/>
              </a:rPr>
              <a:t>1</a:t>
            </a:r>
            <a:r>
              <a:rPr lang="en-SG" sz="1100" dirty="0">
                <a:latin typeface="Monaco" pitchFamily="2" charset="77"/>
              </a:rPr>
              <a:t>, </a:t>
            </a:r>
            <a:r>
              <a:rPr lang="en-SG" sz="1100" dirty="0">
                <a:solidFill>
                  <a:srgbClr val="E74C3C"/>
                </a:solidFill>
                <a:latin typeface="Monaco" pitchFamily="2" charset="77"/>
              </a:rPr>
              <a:t>2</a:t>
            </a:r>
            <a:r>
              <a:rPr lang="en-SG" sz="1100" dirty="0">
                <a:latin typeface="Monaco" pitchFamily="2" charset="77"/>
              </a:rPr>
              <a:t>};</a:t>
            </a:r>
          </a:p>
          <a:p>
            <a:pPr>
              <a:lnSpc>
                <a:spcPct val="150000"/>
              </a:lnSpc>
            </a:pPr>
            <a:r>
              <a:rPr lang="en-SG" sz="1100" dirty="0">
                <a:latin typeface="Monaco" pitchFamily="2" charset="77"/>
              </a:rPr>
              <a:t>  </a:t>
            </a:r>
            <a:r>
              <a:rPr lang="en-SG" sz="1100" dirty="0">
                <a:solidFill>
                  <a:srgbClr val="3E61A2"/>
                </a:solidFill>
                <a:latin typeface="Monaco" pitchFamily="2" charset="77"/>
              </a:rPr>
              <a:t>long</a:t>
            </a:r>
            <a:r>
              <a:rPr lang="en-SG" sz="1100" dirty="0">
                <a:latin typeface="Monaco" pitchFamily="2" charset="77"/>
              </a:rPr>
              <a:t> *z = </a:t>
            </a:r>
            <a:r>
              <a:rPr lang="en-SG" sz="1100" dirty="0" err="1">
                <a:latin typeface="Monaco" pitchFamily="2" charset="77"/>
              </a:rPr>
              <a:t>calloc</a:t>
            </a:r>
            <a:r>
              <a:rPr lang="en-SG" sz="1100" dirty="0">
                <a:latin typeface="Monaco" pitchFamily="2" charset="77"/>
              </a:rPr>
              <a:t>(</a:t>
            </a:r>
            <a:r>
              <a:rPr lang="en-SG" sz="1100" dirty="0">
                <a:solidFill>
                  <a:srgbClr val="E74C3C"/>
                </a:solidFill>
                <a:latin typeface="Monaco" pitchFamily="2" charset="77"/>
              </a:rPr>
              <a:t>2</a:t>
            </a:r>
            <a:r>
              <a:rPr lang="en-SG" sz="1100" dirty="0">
                <a:latin typeface="Monaco" pitchFamily="2" charset="77"/>
              </a:rPr>
              <a:t>, </a:t>
            </a:r>
            <a:r>
              <a:rPr lang="en-SG" sz="1100" dirty="0" err="1">
                <a:solidFill>
                  <a:srgbClr val="3B78E7"/>
                </a:solidFill>
                <a:latin typeface="Monaco" pitchFamily="2" charset="77"/>
              </a:rPr>
              <a:t>sizeof</a:t>
            </a:r>
            <a:r>
              <a:rPr lang="en-SG" sz="1100" dirty="0">
                <a:latin typeface="Monaco" pitchFamily="2" charset="77"/>
              </a:rPr>
              <a:t>(</a:t>
            </a:r>
            <a:r>
              <a:rPr lang="en-SG" sz="1100" dirty="0">
                <a:solidFill>
                  <a:srgbClr val="3E61A2"/>
                </a:solidFill>
                <a:latin typeface="Monaco" pitchFamily="2" charset="77"/>
              </a:rPr>
              <a:t>long</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0</a:t>
            </a:r>
            <a:r>
              <a:rPr lang="en-SG" sz="1100" dirty="0">
                <a:latin typeface="Monaco" pitchFamily="2" charset="77"/>
              </a:rPr>
              <a:t>] = y[</a:t>
            </a:r>
            <a:r>
              <a:rPr lang="en-SG" sz="1100" dirty="0">
                <a:solidFill>
                  <a:srgbClr val="E74C3C"/>
                </a:solidFill>
                <a:latin typeface="Monaco" pitchFamily="2" charset="77"/>
              </a:rPr>
              <a:t>0</a:t>
            </a:r>
            <a:r>
              <a:rPr lang="en-SG" sz="1100" dirty="0">
                <a:latin typeface="Monaco" pitchFamily="2" charset="77"/>
              </a:rPr>
              <a:t>];</a:t>
            </a:r>
          </a:p>
          <a:p>
            <a:pPr>
              <a:lnSpc>
                <a:spcPct val="150000"/>
              </a:lnSpc>
            </a:pPr>
            <a:r>
              <a:rPr lang="en-SG" sz="1100" dirty="0">
                <a:latin typeface="Monaco" pitchFamily="2" charset="77"/>
              </a:rPr>
              <a:t>  z[</a:t>
            </a:r>
            <a:r>
              <a:rPr lang="en-SG" sz="1100" dirty="0">
                <a:solidFill>
                  <a:srgbClr val="E74C3C"/>
                </a:solidFill>
                <a:latin typeface="Monaco" pitchFamily="2" charset="77"/>
              </a:rPr>
              <a:t>1</a:t>
            </a:r>
            <a:r>
              <a:rPr lang="en-SG" sz="1100" dirty="0">
                <a:latin typeface="Monaco" pitchFamily="2" charset="77"/>
              </a:rPr>
              <a:t>] = y[</a:t>
            </a:r>
            <a:r>
              <a:rPr lang="en-SG" sz="1100" dirty="0">
                <a:solidFill>
                  <a:srgbClr val="E74C3C"/>
                </a:solidFill>
                <a:latin typeface="Monaco" pitchFamily="2" charset="77"/>
              </a:rPr>
              <a:t>1</a:t>
            </a:r>
            <a:r>
              <a:rPr lang="en-SG" sz="1100" dirty="0">
                <a:latin typeface="Monaco" pitchFamily="2" charset="77"/>
              </a:rPr>
              <a:t>];</a:t>
            </a:r>
          </a:p>
          <a:p>
            <a:pPr>
              <a:lnSpc>
                <a:spcPct val="150000"/>
              </a:lnSpc>
            </a:pPr>
            <a:r>
              <a:rPr lang="en-SG" sz="1100" dirty="0">
                <a:latin typeface="Monaco" pitchFamily="2" charset="77"/>
              </a:rPr>
              <a:t>  foo(y, z); </a:t>
            </a:r>
          </a:p>
          <a:p>
            <a:pPr>
              <a:lnSpc>
                <a:spcPct val="150000"/>
              </a:lnSpc>
            </a:pPr>
            <a:r>
              <a:rPr lang="en-SG" sz="1100" dirty="0">
                <a:latin typeface="Monaco" pitchFamily="2" charset="77"/>
              </a:rPr>
              <a:t>}</a:t>
            </a:r>
            <a:endParaRPr lang="en-US" sz="1100" dirty="0">
              <a:latin typeface="Monaco" pitchFamily="2" charset="77"/>
            </a:endParaRPr>
          </a:p>
        </p:txBody>
      </p:sp>
      <p:sp>
        <p:nvSpPr>
          <p:cNvPr id="2" name="TextBox 1">
            <a:extLst>
              <a:ext uri="{FF2B5EF4-FFF2-40B4-BE49-F238E27FC236}">
                <a16:creationId xmlns="" xmlns:a16="http://schemas.microsoft.com/office/drawing/2014/main" id="{1C4213F7-8516-3341-BD5E-20FB88B27523}"/>
              </a:ext>
            </a:extLst>
          </p:cNvPr>
          <p:cNvSpPr txBox="1"/>
          <p:nvPr/>
        </p:nvSpPr>
        <p:spPr>
          <a:xfrm>
            <a:off x="4210362" y="245072"/>
            <a:ext cx="723275"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Heap</a:t>
            </a:r>
          </a:p>
        </p:txBody>
      </p:sp>
      <p:sp>
        <p:nvSpPr>
          <p:cNvPr id="5" name="TextBox 4">
            <a:extLst>
              <a:ext uri="{FF2B5EF4-FFF2-40B4-BE49-F238E27FC236}">
                <a16:creationId xmlns="" xmlns:a16="http://schemas.microsoft.com/office/drawing/2014/main" id="{F9622C7F-D88A-B542-B1F2-D48E09619CA4}"/>
              </a:ext>
            </a:extLst>
          </p:cNvPr>
          <p:cNvSpPr txBox="1"/>
          <p:nvPr/>
        </p:nvSpPr>
        <p:spPr>
          <a:xfrm>
            <a:off x="6946905" y="243009"/>
            <a:ext cx="777777" cy="369332"/>
          </a:xfrm>
          <a:prstGeom prst="rect">
            <a:avLst/>
          </a:prstGeom>
          <a:noFill/>
        </p:spPr>
        <p:txBody>
          <a:bodyPr wrap="none" rtlCol="0">
            <a:spAutoFit/>
          </a:bodyPr>
          <a:lstStyle/>
          <a:p>
            <a:r>
              <a:rPr lang="en-US" b="1" dirty="0">
                <a:latin typeface="Roboto" panose="02000000000000000000" pitchFamily="2" charset="0"/>
                <a:ea typeface="Roboto" panose="02000000000000000000" pitchFamily="2" charset="0"/>
              </a:rPr>
              <a:t>Stack</a:t>
            </a:r>
          </a:p>
        </p:txBody>
      </p:sp>
      <p:sp>
        <p:nvSpPr>
          <p:cNvPr id="3" name="Rectangle 2">
            <a:extLst>
              <a:ext uri="{FF2B5EF4-FFF2-40B4-BE49-F238E27FC236}">
                <a16:creationId xmlns="" xmlns:a16="http://schemas.microsoft.com/office/drawing/2014/main" id="{FBD58F31-2EE4-6D4B-9B7C-577E3AE14AC6}"/>
              </a:ext>
            </a:extLst>
          </p:cNvPr>
          <p:cNvSpPr/>
          <p:nvPr/>
        </p:nvSpPr>
        <p:spPr>
          <a:xfrm>
            <a:off x="4606672" y="963828"/>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5</a:t>
            </a:r>
            <a:endParaRPr lang="en-US" dirty="0"/>
          </a:p>
        </p:txBody>
      </p:sp>
      <p:sp>
        <p:nvSpPr>
          <p:cNvPr id="6" name="Rectangle 5">
            <a:extLst>
              <a:ext uri="{FF2B5EF4-FFF2-40B4-BE49-F238E27FC236}">
                <a16:creationId xmlns="" xmlns:a16="http://schemas.microsoft.com/office/drawing/2014/main" id="{B159CC58-312B-0A40-B0B3-E0D32DAB14A3}"/>
              </a:ext>
            </a:extLst>
          </p:cNvPr>
          <p:cNvSpPr/>
          <p:nvPr/>
        </p:nvSpPr>
        <p:spPr>
          <a:xfrm>
            <a:off x="3700510" y="963828"/>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4</a:t>
            </a:r>
          </a:p>
        </p:txBody>
      </p:sp>
      <p:sp>
        <p:nvSpPr>
          <p:cNvPr id="11" name="TextBox 10">
            <a:extLst>
              <a:ext uri="{FF2B5EF4-FFF2-40B4-BE49-F238E27FC236}">
                <a16:creationId xmlns="" xmlns:a16="http://schemas.microsoft.com/office/drawing/2014/main" id="{10D651ED-22C3-4A43-8B7C-73186FDF2632}"/>
              </a:ext>
            </a:extLst>
          </p:cNvPr>
          <p:cNvSpPr txBox="1"/>
          <p:nvPr/>
        </p:nvSpPr>
        <p:spPr>
          <a:xfrm>
            <a:off x="5142187" y="4064212"/>
            <a:ext cx="1055097" cy="461665"/>
          </a:xfrm>
          <a:prstGeom prst="rect">
            <a:avLst/>
          </a:prstGeom>
          <a:noFill/>
        </p:spPr>
        <p:txBody>
          <a:bodyPr wrap="none" rtlCol="0">
            <a:spAutoFit/>
          </a:bodyPr>
          <a:lstStyle/>
          <a:p>
            <a:r>
              <a:rPr lang="en-US" sz="2400" dirty="0">
                <a:latin typeface="Chalkduster" panose="03050602040202020205" pitchFamily="66" charset="77"/>
              </a:rPr>
              <a:t>main</a:t>
            </a:r>
          </a:p>
        </p:txBody>
      </p:sp>
      <p:sp>
        <p:nvSpPr>
          <p:cNvPr id="12" name="Rectangle 11">
            <a:extLst>
              <a:ext uri="{FF2B5EF4-FFF2-40B4-BE49-F238E27FC236}">
                <a16:creationId xmlns="" xmlns:a16="http://schemas.microsoft.com/office/drawing/2014/main" id="{EBD2EF1D-C187-5D46-A9A7-4F1BCD5C163D}"/>
              </a:ext>
            </a:extLst>
          </p:cNvPr>
          <p:cNvSpPr/>
          <p:nvPr/>
        </p:nvSpPr>
        <p:spPr>
          <a:xfrm>
            <a:off x="6287301" y="4177280"/>
            <a:ext cx="2403882" cy="225627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TextBox 12">
            <a:extLst>
              <a:ext uri="{FF2B5EF4-FFF2-40B4-BE49-F238E27FC236}">
                <a16:creationId xmlns="" xmlns:a16="http://schemas.microsoft.com/office/drawing/2014/main" id="{A0AE8A0C-27B7-164E-A5B4-5CBB5D0F3F25}"/>
              </a:ext>
            </a:extLst>
          </p:cNvPr>
          <p:cNvSpPr txBox="1"/>
          <p:nvPr/>
        </p:nvSpPr>
        <p:spPr>
          <a:xfrm>
            <a:off x="6331907" y="5696465"/>
            <a:ext cx="372218" cy="461665"/>
          </a:xfrm>
          <a:prstGeom prst="rect">
            <a:avLst/>
          </a:prstGeom>
          <a:noFill/>
        </p:spPr>
        <p:txBody>
          <a:bodyPr wrap="none" rtlCol="0">
            <a:spAutoFit/>
          </a:bodyPr>
          <a:lstStyle/>
          <a:p>
            <a:r>
              <a:rPr lang="en-US" sz="2400" dirty="0">
                <a:latin typeface="Chalkduster" panose="03050602040202020205" pitchFamily="66" charset="77"/>
              </a:rPr>
              <a:t>y</a:t>
            </a:r>
          </a:p>
        </p:txBody>
      </p:sp>
      <p:sp>
        <p:nvSpPr>
          <p:cNvPr id="9" name="Rectangle 8">
            <a:extLst>
              <a:ext uri="{FF2B5EF4-FFF2-40B4-BE49-F238E27FC236}">
                <a16:creationId xmlns="" xmlns:a16="http://schemas.microsoft.com/office/drawing/2014/main" id="{12D3E00F-7CBD-E942-AF01-70C58A59F623}"/>
              </a:ext>
            </a:extLst>
          </p:cNvPr>
          <p:cNvSpPr/>
          <p:nvPr/>
        </p:nvSpPr>
        <p:spPr>
          <a:xfrm>
            <a:off x="7702585" y="5647209"/>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-8</a:t>
            </a:r>
            <a:endParaRPr lang="en-US" dirty="0"/>
          </a:p>
        </p:txBody>
      </p:sp>
      <p:sp>
        <p:nvSpPr>
          <p:cNvPr id="10" name="Rectangle 9">
            <a:extLst>
              <a:ext uri="{FF2B5EF4-FFF2-40B4-BE49-F238E27FC236}">
                <a16:creationId xmlns="" xmlns:a16="http://schemas.microsoft.com/office/drawing/2014/main" id="{9276FAD4-CE52-C74D-A867-19EA4FB4AAE7}"/>
              </a:ext>
            </a:extLst>
          </p:cNvPr>
          <p:cNvSpPr/>
          <p:nvPr/>
        </p:nvSpPr>
        <p:spPr>
          <a:xfrm>
            <a:off x="6796423" y="5647210"/>
            <a:ext cx="906162" cy="560173"/>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Monaco" pitchFamily="2" charset="77"/>
              </a:rPr>
              <a:t>-7</a:t>
            </a:r>
          </a:p>
        </p:txBody>
      </p:sp>
      <p:sp>
        <p:nvSpPr>
          <p:cNvPr id="14" name="TextBox 13">
            <a:extLst>
              <a:ext uri="{FF2B5EF4-FFF2-40B4-BE49-F238E27FC236}">
                <a16:creationId xmlns="" xmlns:a16="http://schemas.microsoft.com/office/drawing/2014/main" id="{E8424A1E-923C-094A-A9EF-F413AE343B57}"/>
              </a:ext>
            </a:extLst>
          </p:cNvPr>
          <p:cNvSpPr txBox="1"/>
          <p:nvPr/>
        </p:nvSpPr>
        <p:spPr>
          <a:xfrm>
            <a:off x="6338069" y="4981673"/>
            <a:ext cx="385042" cy="461665"/>
          </a:xfrm>
          <a:prstGeom prst="rect">
            <a:avLst/>
          </a:prstGeom>
          <a:noFill/>
        </p:spPr>
        <p:txBody>
          <a:bodyPr wrap="none" rtlCol="0">
            <a:spAutoFit/>
          </a:bodyPr>
          <a:lstStyle/>
          <a:p>
            <a:r>
              <a:rPr lang="en-US" sz="2400" dirty="0">
                <a:latin typeface="Chalkduster" panose="03050602040202020205" pitchFamily="66" charset="77"/>
              </a:rPr>
              <a:t>z</a:t>
            </a:r>
          </a:p>
        </p:txBody>
      </p:sp>
      <p:sp>
        <p:nvSpPr>
          <p:cNvPr id="16" name="Rectangle 15">
            <a:extLst>
              <a:ext uri="{FF2B5EF4-FFF2-40B4-BE49-F238E27FC236}">
                <a16:creationId xmlns="" xmlns:a16="http://schemas.microsoft.com/office/drawing/2014/main" id="{EDA8536B-DA8C-8B46-A64B-C58C9FD81017}"/>
              </a:ext>
            </a:extLst>
          </p:cNvPr>
          <p:cNvSpPr/>
          <p:nvPr/>
        </p:nvSpPr>
        <p:spPr>
          <a:xfrm>
            <a:off x="6796423" y="4981673"/>
            <a:ext cx="1812324" cy="535289"/>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Chalkduster" panose="03050602040202020205" pitchFamily="66" charset="77"/>
            </a:endParaRPr>
          </a:p>
        </p:txBody>
      </p:sp>
      <p:cxnSp>
        <p:nvCxnSpPr>
          <p:cNvPr id="18" name="Elbow Connector 17">
            <a:extLst>
              <a:ext uri="{FF2B5EF4-FFF2-40B4-BE49-F238E27FC236}">
                <a16:creationId xmlns="" xmlns:a16="http://schemas.microsoft.com/office/drawing/2014/main" id="{6E3B8350-3460-0C4F-A506-0B0615CE9D9D}"/>
              </a:ext>
            </a:extLst>
          </p:cNvPr>
          <p:cNvCxnSpPr>
            <a:cxnSpLocks/>
            <a:stCxn id="16" idx="0"/>
            <a:endCxn id="6" idx="2"/>
          </p:cNvCxnSpPr>
          <p:nvPr/>
        </p:nvCxnSpPr>
        <p:spPr>
          <a:xfrm rot="16200000" flipV="1">
            <a:off x="4199252" y="1478340"/>
            <a:ext cx="3457672" cy="3548994"/>
          </a:xfrm>
          <a:prstGeom prst="bentConnector3">
            <a:avLst>
              <a:gd name="adj1" fmla="val 7115"/>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43558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18.2</a:t>
            </a:r>
            <a:endParaRPr lang="en-US" dirty="0"/>
          </a:p>
        </p:txBody>
      </p:sp>
      <p:sp>
        <p:nvSpPr>
          <p:cNvPr id="3" name="Content Placeholder 2"/>
          <p:cNvSpPr txBox="1">
            <a:spLocks/>
          </p:cNvSpPr>
          <p:nvPr/>
        </p:nvSpPr>
        <p:spPr>
          <a:xfrm>
            <a:off x="1028700" y="1611442"/>
            <a:ext cx="7560664" cy="4624466"/>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r>
              <a:rPr lang="en-US" dirty="0" smtClean="0"/>
              <a:t>Read </a:t>
            </a:r>
            <a:r>
              <a:rPr lang="en-US" dirty="0"/>
              <a:t>the man page for the function </a:t>
            </a:r>
            <a:r>
              <a:rPr lang="en-US" dirty="0" err="1">
                <a:solidFill>
                  <a:srgbClr val="0070C0"/>
                </a:solidFill>
              </a:rPr>
              <a:t>realloc</a:t>
            </a:r>
            <a:r>
              <a:rPr lang="en-US" dirty="0"/>
              <a:t> and explain what does it do. Can you come up with a situation where it could be useful</a:t>
            </a:r>
            <a:r>
              <a:rPr lang="en-US" dirty="0" smtClean="0"/>
              <a:t>?</a:t>
            </a:r>
            <a:endParaRPr lang="en-US" dirty="0" smtClean="0">
              <a:solidFill>
                <a:srgbClr val="0070C0"/>
              </a:solidFill>
            </a:endParaRPr>
          </a:p>
        </p:txBody>
      </p:sp>
    </p:spTree>
    <p:extLst>
      <p:ext uri="{BB962C8B-B14F-4D97-AF65-F5344CB8AC3E}">
        <p14:creationId xmlns:p14="http://schemas.microsoft.com/office/powerpoint/2010/main" val="13337253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18.2</a:t>
            </a:r>
            <a:endParaRPr lang="en-US" dirty="0"/>
          </a:p>
        </p:txBody>
      </p:sp>
      <p:sp>
        <p:nvSpPr>
          <p:cNvPr id="3" name="Content Placeholder 2"/>
          <p:cNvSpPr txBox="1">
            <a:spLocks/>
          </p:cNvSpPr>
          <p:nvPr/>
        </p:nvSpPr>
        <p:spPr>
          <a:xfrm>
            <a:off x="1028700" y="1611442"/>
            <a:ext cx="7560664" cy="4624466"/>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endParaRPr lang="en-US" dirty="0" smtClean="0"/>
          </a:p>
        </p:txBody>
      </p:sp>
      <p:sp>
        <p:nvSpPr>
          <p:cNvPr id="6" name="Content Placeholder 2"/>
          <p:cNvSpPr txBox="1">
            <a:spLocks/>
          </p:cNvSpPr>
          <p:nvPr/>
        </p:nvSpPr>
        <p:spPr>
          <a:xfrm>
            <a:off x="1181100" y="2171700"/>
            <a:ext cx="7560664" cy="4216608"/>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r>
              <a:rPr lang="en-US" dirty="0" err="1" smtClean="0">
                <a:solidFill>
                  <a:srgbClr val="0070C0"/>
                </a:solidFill>
              </a:rPr>
              <a:t>realloc</a:t>
            </a:r>
            <a:r>
              <a:rPr lang="en-US" dirty="0" smtClean="0"/>
              <a:t> is useful when we need to change the size of the memory previously allocated with </a:t>
            </a:r>
            <a:r>
              <a:rPr lang="en-US" dirty="0" err="1" smtClean="0">
                <a:solidFill>
                  <a:srgbClr val="0070C0"/>
                </a:solidFill>
              </a:rPr>
              <a:t>malloc</a:t>
            </a:r>
            <a:r>
              <a:rPr lang="en-US" dirty="0" smtClean="0">
                <a:solidFill>
                  <a:srgbClr val="0070C0"/>
                </a:solidFill>
              </a:rPr>
              <a:t> </a:t>
            </a:r>
            <a:r>
              <a:rPr lang="en-US" dirty="0" smtClean="0"/>
              <a:t>or </a:t>
            </a:r>
            <a:r>
              <a:rPr lang="en-US" dirty="0" err="1">
                <a:solidFill>
                  <a:srgbClr val="0070C0"/>
                </a:solidFill>
              </a:rPr>
              <a:t>c</a:t>
            </a:r>
            <a:r>
              <a:rPr lang="en-US" dirty="0" err="1" smtClean="0">
                <a:solidFill>
                  <a:srgbClr val="0070C0"/>
                </a:solidFill>
              </a:rPr>
              <a:t>alloc</a:t>
            </a:r>
            <a:r>
              <a:rPr lang="en-US" dirty="0" smtClean="0"/>
              <a:t>.</a:t>
            </a:r>
          </a:p>
        </p:txBody>
      </p:sp>
    </p:spTree>
    <p:extLst>
      <p:ext uri="{BB962C8B-B14F-4D97-AF65-F5344CB8AC3E}">
        <p14:creationId xmlns:p14="http://schemas.microsoft.com/office/powerpoint/2010/main" val="16455286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2160749" y="1653022"/>
            <a:ext cx="5878532" cy="3323987"/>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char</a:t>
            </a:r>
            <a:r>
              <a:rPr lang="en-SG" sz="2000" dirty="0">
                <a:latin typeface="Monaco" pitchFamily="2" charset="77"/>
              </a:rPr>
              <a:t> *p = </a:t>
            </a:r>
            <a:r>
              <a:rPr lang="en-SG" sz="2000" dirty="0" err="1">
                <a:latin typeface="Monaco" pitchFamily="2" charset="77"/>
              </a:rPr>
              <a:t>calloc</a:t>
            </a:r>
            <a:r>
              <a:rPr lang="en-SG" sz="2000" dirty="0">
                <a:latin typeface="Monaco" pitchFamily="2" charset="77"/>
              </a:rPr>
              <a:t>(size, </a:t>
            </a:r>
            <a:r>
              <a:rPr lang="en-SG" sz="2000" dirty="0" err="1">
                <a:solidFill>
                  <a:srgbClr val="3B78E7"/>
                </a:solidFill>
                <a:latin typeface="Monaco" pitchFamily="2" charset="77"/>
              </a:rPr>
              <a:t>sizeof</a:t>
            </a:r>
            <a:r>
              <a:rPr lang="en-SG" sz="2000" dirty="0">
                <a:latin typeface="Monaco" pitchFamily="2" charset="77"/>
              </a:rPr>
              <a:t>(</a:t>
            </a:r>
            <a:r>
              <a:rPr lang="en-SG" sz="2000" dirty="0">
                <a:solidFill>
                  <a:srgbClr val="3E61A2"/>
                </a:solidFill>
                <a:latin typeface="Monaco" pitchFamily="2" charset="77"/>
              </a:rPr>
              <a:t>char</a:t>
            </a:r>
            <a:r>
              <a:rPr lang="en-SG" sz="2000" dirty="0">
                <a:latin typeface="Monaco" pitchFamily="2" charset="77"/>
              </a:rPr>
              <a:t>));</a:t>
            </a:r>
          </a:p>
          <a:p>
            <a:pPr>
              <a:lnSpc>
                <a:spcPct val="150000"/>
              </a:lnSpc>
            </a:pPr>
            <a:r>
              <a:rPr lang="en-SG" sz="2000" dirty="0">
                <a:solidFill>
                  <a:srgbClr val="999999"/>
                </a:solidFill>
                <a:latin typeface="Monaco" pitchFamily="2" charset="77"/>
              </a:rPr>
              <a:t>// some time later</a:t>
            </a:r>
            <a:r>
              <a:rPr lang="en-SG" sz="2000" dirty="0">
                <a:latin typeface="Monaco" pitchFamily="2" charset="77"/>
              </a:rPr>
              <a:t> </a:t>
            </a:r>
          </a:p>
          <a:p>
            <a:pPr>
              <a:lnSpc>
                <a:spcPct val="150000"/>
              </a:lnSpc>
            </a:pPr>
            <a:endParaRPr lang="en-SG" sz="2000" dirty="0">
              <a:solidFill>
                <a:srgbClr val="3B78E7"/>
              </a:solidFill>
              <a:latin typeface="Monaco" pitchFamily="2" charset="77"/>
            </a:endParaRPr>
          </a:p>
          <a:p>
            <a:pPr>
              <a:lnSpc>
                <a:spcPct val="150000"/>
              </a:lnSpc>
            </a:pPr>
            <a:r>
              <a:rPr lang="en-SG" sz="2000" dirty="0">
                <a:solidFill>
                  <a:srgbClr val="3B78E7"/>
                </a:solidFill>
                <a:latin typeface="Monaco" pitchFamily="2" charset="77"/>
              </a:rPr>
              <a:t>if</a:t>
            </a:r>
            <a:r>
              <a:rPr lang="en-SG" sz="2000" dirty="0">
                <a:latin typeface="Monaco" pitchFamily="2" charset="77"/>
              </a:rPr>
              <a:t> </a:t>
            </a:r>
            <a:r>
              <a:rPr lang="en-SG" sz="2000" dirty="0" smtClean="0">
                <a:latin typeface="Monaco" pitchFamily="2" charset="77"/>
              </a:rPr>
              <a:t>(</a:t>
            </a:r>
            <a:r>
              <a:rPr lang="en-SG" sz="2000" dirty="0" err="1" smtClean="0">
                <a:latin typeface="Monaco" pitchFamily="2" charset="77"/>
              </a:rPr>
              <a:t>char_used</a:t>
            </a:r>
            <a:r>
              <a:rPr lang="en-SG" sz="2000" dirty="0" smtClean="0">
                <a:latin typeface="Monaco" pitchFamily="2" charset="77"/>
              </a:rPr>
              <a:t> </a:t>
            </a:r>
            <a:r>
              <a:rPr lang="en-SG" sz="2000" dirty="0">
                <a:latin typeface="Monaco" pitchFamily="2" charset="77"/>
              </a:rPr>
              <a:t>== size) { </a:t>
            </a:r>
          </a:p>
          <a:p>
            <a:pPr>
              <a:lnSpc>
                <a:spcPct val="150000"/>
              </a:lnSpc>
            </a:pPr>
            <a:r>
              <a:rPr lang="en-SG" sz="2000" dirty="0">
                <a:latin typeface="Monaco" pitchFamily="2" charset="77"/>
              </a:rPr>
              <a:t>  size *= </a:t>
            </a:r>
            <a:r>
              <a:rPr lang="en-SG" sz="2000" dirty="0">
                <a:solidFill>
                  <a:srgbClr val="E74C3C"/>
                </a:solidFill>
                <a:latin typeface="Monaco" pitchFamily="2" charset="77"/>
              </a:rPr>
              <a:t>2</a:t>
            </a:r>
            <a:r>
              <a:rPr lang="en-SG" sz="2000" dirty="0">
                <a:latin typeface="Monaco" pitchFamily="2" charset="77"/>
              </a:rPr>
              <a:t>; </a:t>
            </a:r>
          </a:p>
          <a:p>
            <a:pPr>
              <a:lnSpc>
                <a:spcPct val="150000"/>
              </a:lnSpc>
            </a:pPr>
            <a:r>
              <a:rPr lang="en-SG" sz="2000" dirty="0">
                <a:latin typeface="Monaco" pitchFamily="2" charset="77"/>
              </a:rPr>
              <a:t>  p = </a:t>
            </a:r>
            <a:r>
              <a:rPr lang="en-SG" sz="2000" dirty="0" err="1">
                <a:latin typeface="Monaco" pitchFamily="2" charset="77"/>
              </a:rPr>
              <a:t>realloc</a:t>
            </a:r>
            <a:r>
              <a:rPr lang="en-SG" sz="2000" dirty="0">
                <a:latin typeface="Monaco" pitchFamily="2" charset="77"/>
              </a:rPr>
              <a:t>(p, size); </a:t>
            </a:r>
          </a:p>
          <a:p>
            <a:pPr>
              <a:lnSpc>
                <a:spcPct val="150000"/>
              </a:lnSpc>
            </a:pPr>
            <a:r>
              <a:rPr lang="en-SG" sz="2000" dirty="0">
                <a:latin typeface="Monaco" pitchFamily="2" charset="77"/>
              </a:rPr>
              <a:t>}</a:t>
            </a:r>
            <a:endParaRPr lang="en-US" sz="2000" dirty="0">
              <a:latin typeface="Monaco" pitchFamily="2" charset="77"/>
            </a:endParaRPr>
          </a:p>
        </p:txBody>
      </p:sp>
      <p:sp>
        <p:nvSpPr>
          <p:cNvPr id="5"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18.2</a:t>
            </a:r>
            <a:endParaRPr lang="en-US" dirty="0"/>
          </a:p>
        </p:txBody>
      </p:sp>
      <p:sp>
        <p:nvSpPr>
          <p:cNvPr id="6" name="Content Placeholder 3"/>
          <p:cNvSpPr txBox="1">
            <a:spLocks/>
          </p:cNvSpPr>
          <p:nvPr/>
        </p:nvSpPr>
        <p:spPr>
          <a:xfrm>
            <a:off x="1203009" y="5022254"/>
            <a:ext cx="7200900" cy="1228567"/>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smtClean="0"/>
              <a:t>This will reallocate the array p to twice </a:t>
            </a:r>
            <a:r>
              <a:rPr lang="en-US" smtClean="0"/>
              <a:t>its previous size.</a:t>
            </a:r>
            <a:endParaRPr lang="en-US" dirty="0"/>
          </a:p>
        </p:txBody>
      </p:sp>
    </p:spTree>
    <p:extLst>
      <p:ext uri="{BB962C8B-B14F-4D97-AF65-F5344CB8AC3E}">
        <p14:creationId xmlns:p14="http://schemas.microsoft.com/office/powerpoint/2010/main" val="1658872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2160749" y="1653022"/>
            <a:ext cx="5878532" cy="3323987"/>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char</a:t>
            </a:r>
            <a:r>
              <a:rPr lang="en-SG" sz="2000" dirty="0">
                <a:latin typeface="Monaco" pitchFamily="2" charset="77"/>
              </a:rPr>
              <a:t> *p = </a:t>
            </a:r>
            <a:r>
              <a:rPr lang="en-SG" sz="2000" dirty="0" err="1">
                <a:latin typeface="Monaco" pitchFamily="2" charset="77"/>
              </a:rPr>
              <a:t>calloc</a:t>
            </a:r>
            <a:r>
              <a:rPr lang="en-SG" sz="2000" dirty="0">
                <a:latin typeface="Monaco" pitchFamily="2" charset="77"/>
              </a:rPr>
              <a:t>(size, </a:t>
            </a:r>
            <a:r>
              <a:rPr lang="en-SG" sz="2000" dirty="0" err="1">
                <a:solidFill>
                  <a:srgbClr val="3B78E7"/>
                </a:solidFill>
                <a:latin typeface="Monaco" pitchFamily="2" charset="77"/>
              </a:rPr>
              <a:t>sizeof</a:t>
            </a:r>
            <a:r>
              <a:rPr lang="en-SG" sz="2000" dirty="0">
                <a:latin typeface="Monaco" pitchFamily="2" charset="77"/>
              </a:rPr>
              <a:t>(</a:t>
            </a:r>
            <a:r>
              <a:rPr lang="en-SG" sz="2000" dirty="0">
                <a:solidFill>
                  <a:srgbClr val="3E61A2"/>
                </a:solidFill>
                <a:latin typeface="Monaco" pitchFamily="2" charset="77"/>
              </a:rPr>
              <a:t>char</a:t>
            </a:r>
            <a:r>
              <a:rPr lang="en-SG" sz="2000" dirty="0">
                <a:latin typeface="Monaco" pitchFamily="2" charset="77"/>
              </a:rPr>
              <a:t>));</a:t>
            </a:r>
          </a:p>
          <a:p>
            <a:pPr>
              <a:lnSpc>
                <a:spcPct val="150000"/>
              </a:lnSpc>
            </a:pPr>
            <a:r>
              <a:rPr lang="en-SG" sz="2000" dirty="0">
                <a:solidFill>
                  <a:srgbClr val="999999"/>
                </a:solidFill>
                <a:latin typeface="Monaco" pitchFamily="2" charset="77"/>
              </a:rPr>
              <a:t>// some time later</a:t>
            </a:r>
            <a:r>
              <a:rPr lang="en-SG" sz="2000" dirty="0">
                <a:latin typeface="Monaco" pitchFamily="2" charset="77"/>
              </a:rPr>
              <a:t> </a:t>
            </a:r>
          </a:p>
          <a:p>
            <a:pPr>
              <a:lnSpc>
                <a:spcPct val="150000"/>
              </a:lnSpc>
            </a:pPr>
            <a:endParaRPr lang="en-SG" sz="2000" dirty="0">
              <a:solidFill>
                <a:srgbClr val="3B78E7"/>
              </a:solidFill>
              <a:latin typeface="Monaco" pitchFamily="2" charset="77"/>
            </a:endParaRPr>
          </a:p>
          <a:p>
            <a:pPr>
              <a:lnSpc>
                <a:spcPct val="150000"/>
              </a:lnSpc>
            </a:pPr>
            <a:r>
              <a:rPr lang="en-SG" sz="2000" dirty="0">
                <a:solidFill>
                  <a:srgbClr val="3B78E7"/>
                </a:solidFill>
                <a:latin typeface="Monaco" pitchFamily="2" charset="77"/>
              </a:rPr>
              <a:t>if</a:t>
            </a:r>
            <a:r>
              <a:rPr lang="en-SG" sz="2000" dirty="0">
                <a:latin typeface="Monaco" pitchFamily="2" charset="77"/>
              </a:rPr>
              <a:t> </a:t>
            </a:r>
            <a:r>
              <a:rPr lang="en-SG" sz="2000" dirty="0" smtClean="0">
                <a:latin typeface="Monaco" pitchFamily="2" charset="77"/>
              </a:rPr>
              <a:t>(</a:t>
            </a:r>
            <a:r>
              <a:rPr lang="en-SG" sz="2000" dirty="0" err="1" smtClean="0">
                <a:latin typeface="Monaco" pitchFamily="2" charset="77"/>
              </a:rPr>
              <a:t>char_used</a:t>
            </a:r>
            <a:r>
              <a:rPr lang="en-SG" sz="2000" dirty="0" smtClean="0">
                <a:latin typeface="Monaco" pitchFamily="2" charset="77"/>
              </a:rPr>
              <a:t> </a:t>
            </a:r>
            <a:r>
              <a:rPr lang="en-SG" sz="2000" dirty="0">
                <a:latin typeface="Monaco" pitchFamily="2" charset="77"/>
              </a:rPr>
              <a:t>== size) { </a:t>
            </a:r>
          </a:p>
          <a:p>
            <a:pPr>
              <a:lnSpc>
                <a:spcPct val="150000"/>
              </a:lnSpc>
            </a:pPr>
            <a:r>
              <a:rPr lang="en-SG" sz="2000" dirty="0">
                <a:latin typeface="Monaco" pitchFamily="2" charset="77"/>
              </a:rPr>
              <a:t>  size *= </a:t>
            </a:r>
            <a:r>
              <a:rPr lang="en-SG" sz="2000" dirty="0">
                <a:solidFill>
                  <a:srgbClr val="E74C3C"/>
                </a:solidFill>
                <a:latin typeface="Monaco" pitchFamily="2" charset="77"/>
              </a:rPr>
              <a:t>2</a:t>
            </a:r>
            <a:r>
              <a:rPr lang="en-SG" sz="2000" dirty="0">
                <a:latin typeface="Monaco" pitchFamily="2" charset="77"/>
              </a:rPr>
              <a:t>; </a:t>
            </a:r>
          </a:p>
          <a:p>
            <a:pPr>
              <a:lnSpc>
                <a:spcPct val="150000"/>
              </a:lnSpc>
            </a:pPr>
            <a:r>
              <a:rPr lang="en-SG" sz="2000" dirty="0">
                <a:latin typeface="Monaco" pitchFamily="2" charset="77"/>
              </a:rPr>
              <a:t>  p = </a:t>
            </a:r>
            <a:r>
              <a:rPr lang="en-SG" sz="2000" dirty="0" err="1">
                <a:latin typeface="Monaco" pitchFamily="2" charset="77"/>
              </a:rPr>
              <a:t>realloc</a:t>
            </a:r>
            <a:r>
              <a:rPr lang="en-SG" sz="2000" dirty="0">
                <a:latin typeface="Monaco" pitchFamily="2" charset="77"/>
              </a:rPr>
              <a:t>(p, size); </a:t>
            </a:r>
          </a:p>
          <a:p>
            <a:pPr>
              <a:lnSpc>
                <a:spcPct val="150000"/>
              </a:lnSpc>
            </a:pPr>
            <a:r>
              <a:rPr lang="en-SG" sz="2000" dirty="0">
                <a:latin typeface="Monaco" pitchFamily="2" charset="77"/>
              </a:rPr>
              <a:t>}</a:t>
            </a:r>
            <a:endParaRPr lang="en-US" sz="2000" dirty="0">
              <a:latin typeface="Monaco" pitchFamily="2" charset="77"/>
            </a:endParaRPr>
          </a:p>
        </p:txBody>
      </p:sp>
      <p:sp>
        <p:nvSpPr>
          <p:cNvPr id="5"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18.2</a:t>
            </a:r>
            <a:endParaRPr lang="en-US" dirty="0"/>
          </a:p>
        </p:txBody>
      </p:sp>
      <p:sp>
        <p:nvSpPr>
          <p:cNvPr id="6" name="Content Placeholder 3"/>
          <p:cNvSpPr txBox="1">
            <a:spLocks/>
          </p:cNvSpPr>
          <p:nvPr/>
        </p:nvSpPr>
        <p:spPr>
          <a:xfrm>
            <a:off x="1203009" y="5022254"/>
            <a:ext cx="7200900" cy="1228567"/>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smtClean="0"/>
              <a:t>The pointer p may or may not be the same as before.</a:t>
            </a:r>
            <a:endParaRPr lang="en-US" dirty="0"/>
          </a:p>
        </p:txBody>
      </p:sp>
    </p:spTree>
    <p:extLst>
      <p:ext uri="{BB962C8B-B14F-4D97-AF65-F5344CB8AC3E}">
        <p14:creationId xmlns:p14="http://schemas.microsoft.com/office/powerpoint/2010/main" val="1156135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(b)</a:t>
            </a:r>
            <a:endParaRPr lang="en-US" dirty="0"/>
          </a:p>
        </p:txBody>
      </p:sp>
      <p:sp>
        <p:nvSpPr>
          <p:cNvPr id="3" name="Content Placeholder 2"/>
          <p:cNvSpPr txBox="1">
            <a:spLocks/>
          </p:cNvSpPr>
          <p:nvPr/>
        </p:nvSpPr>
        <p:spPr>
          <a:xfrm>
            <a:off x="1028700" y="1821304"/>
            <a:ext cx="7560664" cy="4624465"/>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r>
              <a:rPr lang="en-US" dirty="0" smtClean="0"/>
              <a:t>Write the following function without using </a:t>
            </a:r>
            <a:r>
              <a:rPr lang="en-US" dirty="0" err="1" smtClean="0"/>
              <a:t>strcmp</a:t>
            </a:r>
            <a:r>
              <a:rPr lang="en-US" dirty="0" smtClean="0"/>
              <a:t>:</a:t>
            </a:r>
          </a:p>
          <a:p>
            <a:pPr marL="0" indent="0" defTabSz="914400">
              <a:lnSpc>
                <a:spcPct val="100000"/>
              </a:lnSpc>
              <a:spcBef>
                <a:spcPts val="0"/>
              </a:spcBef>
              <a:spcAft>
                <a:spcPts val="0"/>
              </a:spcAft>
              <a:buFontTx/>
              <a:buNone/>
            </a:pPr>
            <a:endParaRPr lang="en-US" dirty="0"/>
          </a:p>
          <a:p>
            <a:pPr marL="0" indent="0" defTabSz="914400">
              <a:lnSpc>
                <a:spcPct val="100000"/>
              </a:lnSpc>
              <a:spcBef>
                <a:spcPts val="0"/>
              </a:spcBef>
              <a:spcAft>
                <a:spcPts val="0"/>
              </a:spcAft>
              <a:buFontTx/>
              <a:buNone/>
            </a:pPr>
            <a:r>
              <a:rPr lang="en-US" dirty="0">
                <a:solidFill>
                  <a:srgbClr val="0070C0"/>
                </a:solidFill>
              </a:rPr>
              <a:t>bool </a:t>
            </a:r>
            <a:r>
              <a:rPr lang="en-US" dirty="0" err="1">
                <a:solidFill>
                  <a:srgbClr val="0070C0"/>
                </a:solidFill>
              </a:rPr>
              <a:t>string_equal</a:t>
            </a:r>
            <a:r>
              <a:rPr lang="en-US" dirty="0">
                <a:solidFill>
                  <a:srgbClr val="0070C0"/>
                </a:solidFill>
              </a:rPr>
              <a:t>(char *str1, char *str2)</a:t>
            </a:r>
            <a:r>
              <a:rPr lang="en-US" dirty="0"/>
              <a:t> return true if the two strings str1 and str2contains exactly the same content, false otherwise. </a:t>
            </a:r>
          </a:p>
        </p:txBody>
      </p:sp>
    </p:spTree>
    <p:extLst>
      <p:ext uri="{BB962C8B-B14F-4D97-AF65-F5344CB8AC3E}">
        <p14:creationId xmlns:p14="http://schemas.microsoft.com/office/powerpoint/2010/main" val="51367663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2160749" y="1653022"/>
            <a:ext cx="5878532" cy="3323987"/>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char</a:t>
            </a:r>
            <a:r>
              <a:rPr lang="en-SG" sz="2000" dirty="0">
                <a:latin typeface="Monaco" pitchFamily="2" charset="77"/>
              </a:rPr>
              <a:t> *p = </a:t>
            </a:r>
            <a:r>
              <a:rPr lang="en-SG" sz="2000" dirty="0" err="1">
                <a:latin typeface="Monaco" pitchFamily="2" charset="77"/>
              </a:rPr>
              <a:t>calloc</a:t>
            </a:r>
            <a:r>
              <a:rPr lang="en-SG" sz="2000" dirty="0">
                <a:latin typeface="Monaco" pitchFamily="2" charset="77"/>
              </a:rPr>
              <a:t>(size, </a:t>
            </a:r>
            <a:r>
              <a:rPr lang="en-SG" sz="2000" dirty="0" err="1">
                <a:solidFill>
                  <a:srgbClr val="3B78E7"/>
                </a:solidFill>
                <a:latin typeface="Monaco" pitchFamily="2" charset="77"/>
              </a:rPr>
              <a:t>sizeof</a:t>
            </a:r>
            <a:r>
              <a:rPr lang="en-SG" sz="2000" dirty="0">
                <a:latin typeface="Monaco" pitchFamily="2" charset="77"/>
              </a:rPr>
              <a:t>(</a:t>
            </a:r>
            <a:r>
              <a:rPr lang="en-SG" sz="2000" dirty="0">
                <a:solidFill>
                  <a:srgbClr val="3E61A2"/>
                </a:solidFill>
                <a:latin typeface="Monaco" pitchFamily="2" charset="77"/>
              </a:rPr>
              <a:t>char</a:t>
            </a:r>
            <a:r>
              <a:rPr lang="en-SG" sz="2000" dirty="0">
                <a:latin typeface="Monaco" pitchFamily="2" charset="77"/>
              </a:rPr>
              <a:t>));</a:t>
            </a:r>
          </a:p>
          <a:p>
            <a:pPr>
              <a:lnSpc>
                <a:spcPct val="150000"/>
              </a:lnSpc>
            </a:pPr>
            <a:r>
              <a:rPr lang="en-SG" sz="2000" dirty="0">
                <a:solidFill>
                  <a:srgbClr val="999999"/>
                </a:solidFill>
                <a:latin typeface="Monaco" pitchFamily="2" charset="77"/>
              </a:rPr>
              <a:t>// some time later</a:t>
            </a:r>
            <a:r>
              <a:rPr lang="en-SG" sz="2000" dirty="0">
                <a:latin typeface="Monaco" pitchFamily="2" charset="77"/>
              </a:rPr>
              <a:t> </a:t>
            </a:r>
          </a:p>
          <a:p>
            <a:pPr>
              <a:lnSpc>
                <a:spcPct val="150000"/>
              </a:lnSpc>
            </a:pPr>
            <a:endParaRPr lang="en-SG" sz="2000" dirty="0">
              <a:solidFill>
                <a:srgbClr val="3B78E7"/>
              </a:solidFill>
              <a:latin typeface="Monaco" pitchFamily="2" charset="77"/>
            </a:endParaRPr>
          </a:p>
          <a:p>
            <a:pPr>
              <a:lnSpc>
                <a:spcPct val="150000"/>
              </a:lnSpc>
            </a:pPr>
            <a:r>
              <a:rPr lang="en-SG" sz="2000" dirty="0">
                <a:solidFill>
                  <a:srgbClr val="3B78E7"/>
                </a:solidFill>
                <a:latin typeface="Monaco" pitchFamily="2" charset="77"/>
              </a:rPr>
              <a:t>if</a:t>
            </a:r>
            <a:r>
              <a:rPr lang="en-SG" sz="2000" dirty="0">
                <a:latin typeface="Monaco" pitchFamily="2" charset="77"/>
              </a:rPr>
              <a:t> </a:t>
            </a:r>
            <a:r>
              <a:rPr lang="en-SG" sz="2000" dirty="0" smtClean="0">
                <a:latin typeface="Monaco" pitchFamily="2" charset="77"/>
              </a:rPr>
              <a:t>(</a:t>
            </a:r>
            <a:r>
              <a:rPr lang="en-SG" sz="2000" dirty="0" err="1" smtClean="0">
                <a:latin typeface="Monaco" pitchFamily="2" charset="77"/>
              </a:rPr>
              <a:t>char_used</a:t>
            </a:r>
            <a:r>
              <a:rPr lang="en-SG" sz="2000" dirty="0" smtClean="0">
                <a:latin typeface="Monaco" pitchFamily="2" charset="77"/>
              </a:rPr>
              <a:t> </a:t>
            </a:r>
            <a:r>
              <a:rPr lang="en-SG" sz="2000" dirty="0">
                <a:latin typeface="Monaco" pitchFamily="2" charset="77"/>
              </a:rPr>
              <a:t>== size) { </a:t>
            </a:r>
          </a:p>
          <a:p>
            <a:pPr>
              <a:lnSpc>
                <a:spcPct val="150000"/>
              </a:lnSpc>
            </a:pPr>
            <a:r>
              <a:rPr lang="en-SG" sz="2000" dirty="0">
                <a:latin typeface="Monaco" pitchFamily="2" charset="77"/>
              </a:rPr>
              <a:t>  size *= </a:t>
            </a:r>
            <a:r>
              <a:rPr lang="en-SG" sz="2000" dirty="0">
                <a:solidFill>
                  <a:srgbClr val="E74C3C"/>
                </a:solidFill>
                <a:latin typeface="Monaco" pitchFamily="2" charset="77"/>
              </a:rPr>
              <a:t>2</a:t>
            </a:r>
            <a:r>
              <a:rPr lang="en-SG" sz="2000" dirty="0">
                <a:latin typeface="Monaco" pitchFamily="2" charset="77"/>
              </a:rPr>
              <a:t>; </a:t>
            </a:r>
          </a:p>
          <a:p>
            <a:pPr>
              <a:lnSpc>
                <a:spcPct val="150000"/>
              </a:lnSpc>
            </a:pPr>
            <a:r>
              <a:rPr lang="en-SG" sz="2000" dirty="0">
                <a:latin typeface="Monaco" pitchFamily="2" charset="77"/>
              </a:rPr>
              <a:t>  p = </a:t>
            </a:r>
            <a:r>
              <a:rPr lang="en-SG" sz="2000" dirty="0" err="1">
                <a:latin typeface="Monaco" pitchFamily="2" charset="77"/>
              </a:rPr>
              <a:t>realloc</a:t>
            </a:r>
            <a:r>
              <a:rPr lang="en-SG" sz="2000" dirty="0">
                <a:latin typeface="Monaco" pitchFamily="2" charset="77"/>
              </a:rPr>
              <a:t>(p, size); </a:t>
            </a:r>
          </a:p>
          <a:p>
            <a:pPr>
              <a:lnSpc>
                <a:spcPct val="150000"/>
              </a:lnSpc>
            </a:pPr>
            <a:r>
              <a:rPr lang="en-SG" sz="2000" dirty="0">
                <a:latin typeface="Monaco" pitchFamily="2" charset="77"/>
              </a:rPr>
              <a:t>}</a:t>
            </a:r>
            <a:endParaRPr lang="en-US" sz="2000" dirty="0">
              <a:latin typeface="Monaco" pitchFamily="2" charset="77"/>
            </a:endParaRPr>
          </a:p>
        </p:txBody>
      </p:sp>
      <p:sp>
        <p:nvSpPr>
          <p:cNvPr id="5"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18.2</a:t>
            </a:r>
            <a:endParaRPr lang="en-US" dirty="0"/>
          </a:p>
        </p:txBody>
      </p:sp>
      <p:sp>
        <p:nvSpPr>
          <p:cNvPr id="6" name="Content Placeholder 3"/>
          <p:cNvSpPr txBox="1">
            <a:spLocks/>
          </p:cNvSpPr>
          <p:nvPr/>
        </p:nvSpPr>
        <p:spPr>
          <a:xfrm>
            <a:off x="1203009" y="5022254"/>
            <a:ext cx="7200900" cy="1228567"/>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smtClean="0"/>
              <a:t>Whatever is in the original array will be copied over to the new array.</a:t>
            </a:r>
            <a:endParaRPr lang="en-US" dirty="0"/>
          </a:p>
        </p:txBody>
      </p:sp>
    </p:spTree>
    <p:extLst>
      <p:ext uri="{BB962C8B-B14F-4D97-AF65-F5344CB8AC3E}">
        <p14:creationId xmlns:p14="http://schemas.microsoft.com/office/powerpoint/2010/main" val="20649851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3636FD69-714F-0C40-AF00-0D0E3565922F}"/>
              </a:ext>
            </a:extLst>
          </p:cNvPr>
          <p:cNvSpPr txBox="1"/>
          <p:nvPr/>
        </p:nvSpPr>
        <p:spPr>
          <a:xfrm>
            <a:off x="2160749" y="1653022"/>
            <a:ext cx="5878532" cy="3323987"/>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char</a:t>
            </a:r>
            <a:r>
              <a:rPr lang="en-SG" sz="2000" dirty="0">
                <a:latin typeface="Monaco" pitchFamily="2" charset="77"/>
              </a:rPr>
              <a:t> *p = </a:t>
            </a:r>
            <a:r>
              <a:rPr lang="en-SG" sz="2000" dirty="0" err="1">
                <a:latin typeface="Monaco" pitchFamily="2" charset="77"/>
              </a:rPr>
              <a:t>calloc</a:t>
            </a:r>
            <a:r>
              <a:rPr lang="en-SG" sz="2000" dirty="0">
                <a:latin typeface="Monaco" pitchFamily="2" charset="77"/>
              </a:rPr>
              <a:t>(size, </a:t>
            </a:r>
            <a:r>
              <a:rPr lang="en-SG" sz="2000" dirty="0" err="1">
                <a:solidFill>
                  <a:srgbClr val="3B78E7"/>
                </a:solidFill>
                <a:latin typeface="Monaco" pitchFamily="2" charset="77"/>
              </a:rPr>
              <a:t>sizeof</a:t>
            </a:r>
            <a:r>
              <a:rPr lang="en-SG" sz="2000" dirty="0">
                <a:latin typeface="Monaco" pitchFamily="2" charset="77"/>
              </a:rPr>
              <a:t>(</a:t>
            </a:r>
            <a:r>
              <a:rPr lang="en-SG" sz="2000" dirty="0">
                <a:solidFill>
                  <a:srgbClr val="3E61A2"/>
                </a:solidFill>
                <a:latin typeface="Monaco" pitchFamily="2" charset="77"/>
              </a:rPr>
              <a:t>char</a:t>
            </a:r>
            <a:r>
              <a:rPr lang="en-SG" sz="2000" dirty="0">
                <a:latin typeface="Monaco" pitchFamily="2" charset="77"/>
              </a:rPr>
              <a:t>));</a:t>
            </a:r>
          </a:p>
          <a:p>
            <a:pPr>
              <a:lnSpc>
                <a:spcPct val="150000"/>
              </a:lnSpc>
            </a:pPr>
            <a:r>
              <a:rPr lang="en-SG" sz="2000" dirty="0">
                <a:solidFill>
                  <a:srgbClr val="999999"/>
                </a:solidFill>
                <a:latin typeface="Monaco" pitchFamily="2" charset="77"/>
              </a:rPr>
              <a:t>// some time later</a:t>
            </a:r>
            <a:r>
              <a:rPr lang="en-SG" sz="2000" dirty="0">
                <a:latin typeface="Monaco" pitchFamily="2" charset="77"/>
              </a:rPr>
              <a:t> </a:t>
            </a:r>
          </a:p>
          <a:p>
            <a:pPr>
              <a:lnSpc>
                <a:spcPct val="150000"/>
              </a:lnSpc>
            </a:pPr>
            <a:endParaRPr lang="en-SG" sz="2000" dirty="0">
              <a:solidFill>
                <a:srgbClr val="3B78E7"/>
              </a:solidFill>
              <a:latin typeface="Monaco" pitchFamily="2" charset="77"/>
            </a:endParaRPr>
          </a:p>
          <a:p>
            <a:pPr>
              <a:lnSpc>
                <a:spcPct val="150000"/>
              </a:lnSpc>
            </a:pPr>
            <a:r>
              <a:rPr lang="en-SG" sz="2000" dirty="0">
                <a:solidFill>
                  <a:srgbClr val="3B78E7"/>
                </a:solidFill>
                <a:latin typeface="Monaco" pitchFamily="2" charset="77"/>
              </a:rPr>
              <a:t>if</a:t>
            </a:r>
            <a:r>
              <a:rPr lang="en-SG" sz="2000" dirty="0">
                <a:latin typeface="Monaco" pitchFamily="2" charset="77"/>
              </a:rPr>
              <a:t> </a:t>
            </a:r>
            <a:r>
              <a:rPr lang="en-SG" sz="2000" dirty="0" smtClean="0">
                <a:latin typeface="Monaco" pitchFamily="2" charset="77"/>
              </a:rPr>
              <a:t>(</a:t>
            </a:r>
            <a:r>
              <a:rPr lang="en-SG" sz="2000" dirty="0" err="1" smtClean="0">
                <a:latin typeface="Monaco" pitchFamily="2" charset="77"/>
              </a:rPr>
              <a:t>char_used</a:t>
            </a:r>
            <a:r>
              <a:rPr lang="en-SG" sz="2000" dirty="0" smtClean="0">
                <a:latin typeface="Monaco" pitchFamily="2" charset="77"/>
              </a:rPr>
              <a:t> </a:t>
            </a:r>
            <a:r>
              <a:rPr lang="en-SG" sz="2000" dirty="0">
                <a:latin typeface="Monaco" pitchFamily="2" charset="77"/>
              </a:rPr>
              <a:t>== size) { </a:t>
            </a:r>
          </a:p>
          <a:p>
            <a:pPr>
              <a:lnSpc>
                <a:spcPct val="150000"/>
              </a:lnSpc>
            </a:pPr>
            <a:r>
              <a:rPr lang="en-SG" sz="2000" dirty="0">
                <a:latin typeface="Monaco" pitchFamily="2" charset="77"/>
              </a:rPr>
              <a:t>  size *= </a:t>
            </a:r>
            <a:r>
              <a:rPr lang="en-SG" sz="2000" dirty="0">
                <a:solidFill>
                  <a:srgbClr val="E74C3C"/>
                </a:solidFill>
                <a:latin typeface="Monaco" pitchFamily="2" charset="77"/>
              </a:rPr>
              <a:t>2</a:t>
            </a:r>
            <a:r>
              <a:rPr lang="en-SG" sz="2000" dirty="0">
                <a:latin typeface="Monaco" pitchFamily="2" charset="77"/>
              </a:rPr>
              <a:t>; </a:t>
            </a:r>
          </a:p>
          <a:p>
            <a:pPr>
              <a:lnSpc>
                <a:spcPct val="150000"/>
              </a:lnSpc>
            </a:pPr>
            <a:r>
              <a:rPr lang="en-SG" sz="2000" dirty="0">
                <a:latin typeface="Monaco" pitchFamily="2" charset="77"/>
              </a:rPr>
              <a:t>  p = </a:t>
            </a:r>
            <a:r>
              <a:rPr lang="en-SG" sz="2000" dirty="0" err="1">
                <a:latin typeface="Monaco" pitchFamily="2" charset="77"/>
              </a:rPr>
              <a:t>realloc</a:t>
            </a:r>
            <a:r>
              <a:rPr lang="en-SG" sz="2000" dirty="0">
                <a:latin typeface="Monaco" pitchFamily="2" charset="77"/>
              </a:rPr>
              <a:t>(p, size); </a:t>
            </a:r>
          </a:p>
          <a:p>
            <a:pPr>
              <a:lnSpc>
                <a:spcPct val="150000"/>
              </a:lnSpc>
            </a:pPr>
            <a:r>
              <a:rPr lang="en-SG" sz="2000" dirty="0">
                <a:latin typeface="Monaco" pitchFamily="2" charset="77"/>
              </a:rPr>
              <a:t>}</a:t>
            </a:r>
            <a:endParaRPr lang="en-US" sz="2000" dirty="0">
              <a:latin typeface="Monaco" pitchFamily="2" charset="77"/>
            </a:endParaRPr>
          </a:p>
        </p:txBody>
      </p:sp>
      <p:sp>
        <p:nvSpPr>
          <p:cNvPr id="5"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18.2</a:t>
            </a:r>
            <a:endParaRPr lang="en-US" dirty="0"/>
          </a:p>
        </p:txBody>
      </p:sp>
      <p:sp>
        <p:nvSpPr>
          <p:cNvPr id="6" name="Content Placeholder 3"/>
          <p:cNvSpPr txBox="1">
            <a:spLocks/>
          </p:cNvSpPr>
          <p:nvPr/>
        </p:nvSpPr>
        <p:spPr>
          <a:xfrm>
            <a:off x="1203009" y="5022254"/>
            <a:ext cx="7200900" cy="1228567"/>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err="1" smtClean="0">
                <a:solidFill>
                  <a:srgbClr val="0070C0"/>
                </a:solidFill>
              </a:rPr>
              <a:t>realloc</a:t>
            </a:r>
            <a:r>
              <a:rPr lang="en-US" dirty="0" smtClean="0"/>
              <a:t> will take care of freeing the memory allocated in line 1 (if needed).</a:t>
            </a:r>
            <a:endParaRPr lang="en-US" dirty="0"/>
          </a:p>
        </p:txBody>
      </p:sp>
    </p:spTree>
    <p:extLst>
      <p:ext uri="{BB962C8B-B14F-4D97-AF65-F5344CB8AC3E}">
        <p14:creationId xmlns:p14="http://schemas.microsoft.com/office/powerpoint/2010/main" val="1535228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18.2</a:t>
            </a:r>
            <a:endParaRPr lang="en-US" dirty="0"/>
          </a:p>
        </p:txBody>
      </p:sp>
      <p:sp>
        <p:nvSpPr>
          <p:cNvPr id="6" name="Content Placeholder 3"/>
          <p:cNvSpPr txBox="1">
            <a:spLocks/>
          </p:cNvSpPr>
          <p:nvPr/>
        </p:nvSpPr>
        <p:spPr>
          <a:xfrm>
            <a:off x="1203009" y="2171700"/>
            <a:ext cx="7200900" cy="4079121"/>
          </a:xfrm>
          <a:prstGeom prst="rect">
            <a:avLst/>
          </a:prstGeom>
        </p:spPr>
        <p:txBody>
          <a:bodyPr>
            <a:normAutofit/>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defRPr/>
            </a:pPr>
            <a:r>
              <a:rPr lang="en-US" dirty="0" smtClean="0"/>
              <a:t>Other good examples would be:</a:t>
            </a:r>
          </a:p>
          <a:p>
            <a:pPr defTabSz="914400">
              <a:lnSpc>
                <a:spcPct val="100000"/>
              </a:lnSpc>
              <a:spcBef>
                <a:spcPts val="0"/>
              </a:spcBef>
              <a:spcAft>
                <a:spcPts val="0"/>
              </a:spcAft>
              <a:buFontTx/>
              <a:buChar char="-"/>
              <a:defRPr/>
            </a:pPr>
            <a:r>
              <a:rPr lang="en-US" dirty="0" smtClean="0"/>
              <a:t>cs1010_read_long_array</a:t>
            </a:r>
          </a:p>
          <a:p>
            <a:pPr defTabSz="914400">
              <a:lnSpc>
                <a:spcPct val="100000"/>
              </a:lnSpc>
              <a:spcBef>
                <a:spcPts val="0"/>
              </a:spcBef>
              <a:spcAft>
                <a:spcPts val="0"/>
              </a:spcAft>
              <a:buFontTx/>
              <a:buChar char="-"/>
              <a:defRPr/>
            </a:pPr>
            <a:r>
              <a:rPr lang="en-US" dirty="0" smtClean="0"/>
              <a:t>cs1010_read_word</a:t>
            </a:r>
          </a:p>
          <a:p>
            <a:pPr defTabSz="914400">
              <a:lnSpc>
                <a:spcPct val="100000"/>
              </a:lnSpc>
              <a:spcBef>
                <a:spcPts val="0"/>
              </a:spcBef>
              <a:spcAft>
                <a:spcPts val="0"/>
              </a:spcAft>
              <a:buFontTx/>
              <a:buChar char="-"/>
              <a:defRPr/>
            </a:pPr>
            <a:endParaRPr lang="en-US" dirty="0"/>
          </a:p>
          <a:p>
            <a:pPr marL="0" indent="0" defTabSz="914400">
              <a:lnSpc>
                <a:spcPct val="100000"/>
              </a:lnSpc>
              <a:spcBef>
                <a:spcPts val="0"/>
              </a:spcBef>
              <a:spcAft>
                <a:spcPts val="0"/>
              </a:spcAft>
              <a:buNone/>
              <a:defRPr/>
            </a:pPr>
            <a:r>
              <a:rPr lang="en-US" dirty="0" smtClean="0"/>
              <a:t>See the module site for more details.</a:t>
            </a:r>
          </a:p>
          <a:p>
            <a:pPr marL="0" indent="0" defTabSz="914400">
              <a:lnSpc>
                <a:spcPct val="100000"/>
              </a:lnSpc>
              <a:spcBef>
                <a:spcPts val="0"/>
              </a:spcBef>
              <a:spcAft>
                <a:spcPts val="0"/>
              </a:spcAft>
              <a:buFontTx/>
              <a:buNone/>
              <a:defRPr/>
            </a:pPr>
            <a:endParaRPr lang="en-US" dirty="0"/>
          </a:p>
          <a:p>
            <a:pPr marL="0" indent="0" defTabSz="914400">
              <a:lnSpc>
                <a:spcPct val="100000"/>
              </a:lnSpc>
              <a:spcBef>
                <a:spcPts val="0"/>
              </a:spcBef>
              <a:spcAft>
                <a:spcPts val="0"/>
              </a:spcAft>
              <a:buFontTx/>
              <a:buNone/>
              <a:defRPr/>
            </a:pPr>
            <a:endParaRPr lang="en-US" dirty="0"/>
          </a:p>
        </p:txBody>
      </p:sp>
    </p:spTree>
    <p:extLst>
      <p:ext uri="{BB962C8B-B14F-4D97-AF65-F5344CB8AC3E}">
        <p14:creationId xmlns:p14="http://schemas.microsoft.com/office/powerpoint/2010/main" val="154910225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19.1 (a)</a:t>
            </a:r>
            <a:endParaRPr lang="en-US" dirty="0"/>
          </a:p>
        </p:txBody>
      </p:sp>
      <p:sp>
        <p:nvSpPr>
          <p:cNvPr id="3" name="Rectangle 2"/>
          <p:cNvSpPr/>
          <p:nvPr/>
        </p:nvSpPr>
        <p:spPr>
          <a:xfrm>
            <a:off x="1028700" y="1955818"/>
            <a:ext cx="7200900" cy="3046988"/>
          </a:xfrm>
          <a:prstGeom prst="rect">
            <a:avLst/>
          </a:prstGeom>
        </p:spPr>
        <p:txBody>
          <a:bodyPr wrap="square">
            <a:spAutoFit/>
          </a:bodyPr>
          <a:lstStyle/>
          <a:p>
            <a:r>
              <a:rPr lang="en-US" sz="3200" dirty="0"/>
              <a:t>Write a function add that performs 3x3 matrix addition. The function should operate on 3x3 matrices of long, takes in three parameters, the first two are the operands for addition and the third is the result.</a:t>
            </a:r>
          </a:p>
        </p:txBody>
      </p:sp>
    </p:spTree>
    <p:extLst>
      <p:ext uri="{BB962C8B-B14F-4D97-AF65-F5344CB8AC3E}">
        <p14:creationId xmlns:p14="http://schemas.microsoft.com/office/powerpoint/2010/main" val="15609528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19.1 (a)</a:t>
            </a:r>
            <a:endParaRPr lang="en-US" dirty="0"/>
          </a:p>
        </p:txBody>
      </p:sp>
      <p:sp>
        <p:nvSpPr>
          <p:cNvPr id="3" name="TextBox 2">
            <a:extLst>
              <a:ext uri="{FF2B5EF4-FFF2-40B4-BE49-F238E27FC236}">
                <a16:creationId xmlns="" xmlns:a16="http://schemas.microsoft.com/office/drawing/2014/main" id="{3636FD69-714F-0C40-AF00-0D0E3565922F}"/>
              </a:ext>
            </a:extLst>
          </p:cNvPr>
          <p:cNvSpPr txBox="1"/>
          <p:nvPr/>
        </p:nvSpPr>
        <p:spPr>
          <a:xfrm>
            <a:off x="901466" y="2057757"/>
            <a:ext cx="7725192" cy="3270126"/>
          </a:xfrm>
          <a:prstGeom prst="rect">
            <a:avLst/>
          </a:prstGeom>
          <a:noFill/>
        </p:spPr>
        <p:txBody>
          <a:bodyPr wrap="none" rtlCol="0">
            <a:spAutoFit/>
          </a:bodyPr>
          <a:lstStyle/>
          <a:p>
            <a:pPr>
              <a:lnSpc>
                <a:spcPct val="150000"/>
              </a:lnSpc>
            </a:pPr>
            <a:r>
              <a:rPr lang="en-SG" sz="2000" dirty="0">
                <a:solidFill>
                  <a:srgbClr val="3E61A2"/>
                </a:solidFill>
                <a:latin typeface="Monaco" pitchFamily="2" charset="77"/>
              </a:rPr>
              <a:t>void</a:t>
            </a:r>
            <a:r>
              <a:rPr lang="en-SG" sz="2000" dirty="0">
                <a:latin typeface="Monaco" pitchFamily="2" charset="77"/>
              </a:rPr>
              <a:t> </a:t>
            </a:r>
            <a:r>
              <a:rPr lang="en-SG" sz="2000" dirty="0">
                <a:solidFill>
                  <a:srgbClr val="C2185B"/>
                </a:solidFill>
                <a:latin typeface="Monaco" pitchFamily="2" charset="77"/>
              </a:rPr>
              <a:t>add</a:t>
            </a:r>
            <a:r>
              <a:rPr lang="en-SG" sz="2000" dirty="0">
                <a:latin typeface="Monaco" pitchFamily="2" charset="77"/>
              </a:rPr>
              <a:t>(</a:t>
            </a:r>
            <a:r>
              <a:rPr lang="en-SG" sz="2000" dirty="0">
                <a:solidFill>
                  <a:srgbClr val="3E61A2"/>
                </a:solidFill>
                <a:latin typeface="Monaco" pitchFamily="2" charset="77"/>
              </a:rPr>
              <a:t>long</a:t>
            </a:r>
            <a:r>
              <a:rPr lang="en-SG" sz="2000" dirty="0">
                <a:latin typeface="Monaco" pitchFamily="2" charset="77"/>
              </a:rPr>
              <a:t> a[][</a:t>
            </a:r>
            <a:r>
              <a:rPr lang="en-SG" sz="2000" dirty="0">
                <a:solidFill>
                  <a:srgbClr val="E74C3C"/>
                </a:solidFill>
                <a:latin typeface="Monaco" pitchFamily="2" charset="77"/>
              </a:rPr>
              <a:t>3</a:t>
            </a: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b[][</a:t>
            </a:r>
            <a:r>
              <a:rPr lang="en-SG" sz="2000" dirty="0">
                <a:solidFill>
                  <a:srgbClr val="E74C3C"/>
                </a:solidFill>
                <a:latin typeface="Monaco" pitchFamily="2" charset="77"/>
              </a:rPr>
              <a:t>3</a:t>
            </a:r>
            <a:r>
              <a:rPr lang="en-SG" sz="2000" dirty="0">
                <a:latin typeface="Monaco" pitchFamily="2" charset="77"/>
              </a:rPr>
              <a:t>], </a:t>
            </a:r>
            <a:r>
              <a:rPr lang="en-SG" sz="2000" dirty="0">
                <a:solidFill>
                  <a:srgbClr val="3E61A2"/>
                </a:solidFill>
                <a:latin typeface="Monaco" pitchFamily="2" charset="77"/>
              </a:rPr>
              <a:t>long</a:t>
            </a:r>
            <a:r>
              <a:rPr lang="en-SG" sz="2000" dirty="0">
                <a:latin typeface="Monaco" pitchFamily="2" charset="77"/>
              </a:rPr>
              <a:t> c[][</a:t>
            </a:r>
            <a:r>
              <a:rPr lang="en-SG" sz="2000" dirty="0">
                <a:solidFill>
                  <a:srgbClr val="E74C3C"/>
                </a:solidFill>
                <a:latin typeface="Monaco" pitchFamily="2" charset="77"/>
              </a:rPr>
              <a:t>3</a:t>
            </a:r>
            <a:r>
              <a:rPr lang="en-SG" sz="2000" dirty="0">
                <a:latin typeface="Monaco" pitchFamily="2" charset="77"/>
              </a:rPr>
              <a:t>]) {</a:t>
            </a:r>
          </a:p>
          <a:p>
            <a:pPr>
              <a:lnSpc>
                <a:spcPct val="150000"/>
              </a:lnSpc>
            </a:pPr>
            <a:r>
              <a:rPr lang="en-SG" sz="2000" dirty="0">
                <a:latin typeface="Monaco" pitchFamily="2" charset="77"/>
              </a:rPr>
              <a:t>  </a:t>
            </a:r>
            <a:r>
              <a:rPr lang="en-SG" sz="2000" dirty="0">
                <a:solidFill>
                  <a:srgbClr val="3B78E7"/>
                </a:solidFill>
                <a:latin typeface="Monaco" pitchFamily="2" charset="77"/>
              </a:rPr>
              <a:t>for</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i = </a:t>
            </a:r>
            <a:r>
              <a:rPr lang="en-SG" sz="2000" dirty="0">
                <a:solidFill>
                  <a:srgbClr val="E74C3C"/>
                </a:solidFill>
                <a:latin typeface="Monaco" pitchFamily="2" charset="77"/>
              </a:rPr>
              <a:t>0</a:t>
            </a:r>
            <a:r>
              <a:rPr lang="en-SG" sz="2000" dirty="0">
                <a:latin typeface="Monaco" pitchFamily="2" charset="77"/>
              </a:rPr>
              <a:t>; i &lt; </a:t>
            </a:r>
            <a:r>
              <a:rPr lang="en-SG" sz="2000" dirty="0">
                <a:solidFill>
                  <a:srgbClr val="E74C3C"/>
                </a:solidFill>
                <a:latin typeface="Monaco" pitchFamily="2" charset="77"/>
              </a:rPr>
              <a:t>3</a:t>
            </a:r>
            <a:r>
              <a:rPr lang="en-SG" sz="2000" dirty="0">
                <a:latin typeface="Monaco" pitchFamily="2" charset="77"/>
              </a:rPr>
              <a:t>; i += 1) {</a:t>
            </a:r>
          </a:p>
          <a:p>
            <a:pPr>
              <a:lnSpc>
                <a:spcPct val="150000"/>
              </a:lnSpc>
            </a:pPr>
            <a:r>
              <a:rPr lang="en-SG" sz="2000" dirty="0">
                <a:latin typeface="Monaco" pitchFamily="2" charset="77"/>
              </a:rPr>
              <a:t>    </a:t>
            </a:r>
            <a:r>
              <a:rPr lang="en-SG" sz="2000" dirty="0">
                <a:solidFill>
                  <a:srgbClr val="3B78E7"/>
                </a:solidFill>
                <a:latin typeface="Monaco" pitchFamily="2" charset="77"/>
              </a:rPr>
              <a:t>for</a:t>
            </a:r>
            <a:r>
              <a:rPr lang="en-SG" sz="2000" dirty="0">
                <a:latin typeface="Monaco" pitchFamily="2" charset="77"/>
              </a:rPr>
              <a:t> (</a:t>
            </a:r>
            <a:r>
              <a:rPr lang="en-SG" sz="2000" dirty="0" err="1">
                <a:solidFill>
                  <a:srgbClr val="3E61A2"/>
                </a:solidFill>
                <a:latin typeface="Monaco" pitchFamily="2" charset="77"/>
              </a:rPr>
              <a:t>int</a:t>
            </a:r>
            <a:r>
              <a:rPr lang="en-SG" sz="2000" dirty="0">
                <a:latin typeface="Monaco" pitchFamily="2" charset="77"/>
              </a:rPr>
              <a:t> j = </a:t>
            </a:r>
            <a:r>
              <a:rPr lang="en-SG" sz="2000" dirty="0">
                <a:solidFill>
                  <a:srgbClr val="E74C3C"/>
                </a:solidFill>
                <a:latin typeface="Monaco" pitchFamily="2" charset="77"/>
              </a:rPr>
              <a:t>0</a:t>
            </a:r>
            <a:r>
              <a:rPr lang="en-SG" sz="2000" dirty="0">
                <a:latin typeface="Monaco" pitchFamily="2" charset="77"/>
              </a:rPr>
              <a:t>; j &lt; </a:t>
            </a:r>
            <a:r>
              <a:rPr lang="en-SG" sz="2000" dirty="0">
                <a:solidFill>
                  <a:srgbClr val="E74C3C"/>
                </a:solidFill>
                <a:latin typeface="Monaco" pitchFamily="2" charset="77"/>
              </a:rPr>
              <a:t>3</a:t>
            </a:r>
            <a:r>
              <a:rPr lang="en-SG" sz="2000" dirty="0">
                <a:latin typeface="Monaco" pitchFamily="2" charset="77"/>
              </a:rPr>
              <a:t>; j += 1) {</a:t>
            </a:r>
          </a:p>
          <a:p>
            <a:pPr>
              <a:lnSpc>
                <a:spcPct val="150000"/>
              </a:lnSpc>
            </a:pPr>
            <a:r>
              <a:rPr lang="en-SG" sz="2000" dirty="0">
                <a:latin typeface="Monaco" pitchFamily="2" charset="77"/>
              </a:rPr>
              <a:t>      c[i][j] = a[i][j] + b[i][j];</a:t>
            </a:r>
          </a:p>
          <a:p>
            <a:pPr>
              <a:lnSpc>
                <a:spcPct val="150000"/>
              </a:lnSpc>
            </a:pPr>
            <a:r>
              <a:rPr lang="en-SG" sz="2000" dirty="0">
                <a:latin typeface="Monaco" pitchFamily="2" charset="77"/>
              </a:rPr>
              <a:t>    }</a:t>
            </a:r>
          </a:p>
          <a:p>
            <a:pPr>
              <a:lnSpc>
                <a:spcPct val="150000"/>
              </a:lnSpc>
            </a:pPr>
            <a:r>
              <a:rPr lang="en-SG" sz="2000" dirty="0">
                <a:latin typeface="Monaco" pitchFamily="2" charset="77"/>
              </a:rPr>
              <a:t>  }</a:t>
            </a:r>
          </a:p>
          <a:p>
            <a:pPr>
              <a:lnSpc>
                <a:spcPct val="150000"/>
              </a:lnSpc>
            </a:pPr>
            <a:r>
              <a:rPr lang="en-SG" sz="2000" dirty="0">
                <a:latin typeface="Monaco" pitchFamily="2" charset="77"/>
              </a:rPr>
              <a:t>}</a:t>
            </a:r>
            <a:endParaRPr lang="en-US" sz="2000" dirty="0">
              <a:latin typeface="Monaco" pitchFamily="2" charset="77"/>
            </a:endParaRPr>
          </a:p>
        </p:txBody>
      </p:sp>
    </p:spTree>
    <p:extLst>
      <p:ext uri="{BB962C8B-B14F-4D97-AF65-F5344CB8AC3E}">
        <p14:creationId xmlns:p14="http://schemas.microsoft.com/office/powerpoint/2010/main" val="97231821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19.1 (b)</a:t>
            </a:r>
            <a:endParaRPr lang="en-US" dirty="0"/>
          </a:p>
        </p:txBody>
      </p:sp>
      <p:sp>
        <p:nvSpPr>
          <p:cNvPr id="3" name="Rectangle 2"/>
          <p:cNvSpPr/>
          <p:nvPr/>
        </p:nvSpPr>
        <p:spPr>
          <a:xfrm>
            <a:off x="1028700" y="1955818"/>
            <a:ext cx="7200900" cy="3046988"/>
          </a:xfrm>
          <a:prstGeom prst="rect">
            <a:avLst/>
          </a:prstGeom>
        </p:spPr>
        <p:txBody>
          <a:bodyPr wrap="square">
            <a:spAutoFit/>
          </a:bodyPr>
          <a:lstStyle/>
          <a:p>
            <a:r>
              <a:rPr lang="en-US" sz="3200" dirty="0"/>
              <a:t>Write a function add that performs 3x3 matrix </a:t>
            </a:r>
            <a:r>
              <a:rPr lang="en-US" sz="3200" dirty="0" smtClean="0"/>
              <a:t>multiplication. </a:t>
            </a:r>
            <a:r>
              <a:rPr lang="en-US" sz="3200" dirty="0"/>
              <a:t>The function should operate on 3x3 matrices of long, takes in three parameters, the first two are the operands for multiplication and the third is the result.</a:t>
            </a:r>
          </a:p>
        </p:txBody>
      </p:sp>
    </p:spTree>
    <p:extLst>
      <p:ext uri="{BB962C8B-B14F-4D97-AF65-F5344CB8AC3E}">
        <p14:creationId xmlns:p14="http://schemas.microsoft.com/office/powerpoint/2010/main" val="6423747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19.1 (b)</a:t>
            </a:r>
            <a:endParaRPr lang="en-US" dirty="0"/>
          </a:p>
        </p:txBody>
      </p:sp>
      <p:sp>
        <p:nvSpPr>
          <p:cNvPr id="3" name="TextBox 2">
            <a:extLst>
              <a:ext uri="{FF2B5EF4-FFF2-40B4-BE49-F238E27FC236}">
                <a16:creationId xmlns="" xmlns:a16="http://schemas.microsoft.com/office/drawing/2014/main" id="{3636FD69-714F-0C40-AF00-0D0E3565922F}"/>
              </a:ext>
            </a:extLst>
          </p:cNvPr>
          <p:cNvSpPr txBox="1"/>
          <p:nvPr/>
        </p:nvSpPr>
        <p:spPr>
          <a:xfrm>
            <a:off x="1688267" y="1633227"/>
            <a:ext cx="6736139" cy="4902111"/>
          </a:xfrm>
          <a:prstGeom prst="rect">
            <a:avLst/>
          </a:prstGeom>
          <a:noFill/>
        </p:spPr>
        <p:txBody>
          <a:bodyPr wrap="none" rtlCol="0">
            <a:spAutoFit/>
          </a:bodyPr>
          <a:lstStyle/>
          <a:p>
            <a:pPr>
              <a:lnSpc>
                <a:spcPct val="150000"/>
              </a:lnSpc>
            </a:pPr>
            <a:r>
              <a:rPr lang="en-SG" sz="1400" dirty="0">
                <a:solidFill>
                  <a:srgbClr val="3E61A2"/>
                </a:solidFill>
                <a:latin typeface="Monaco" pitchFamily="2" charset="77"/>
              </a:rPr>
              <a:t>long</a:t>
            </a:r>
            <a:r>
              <a:rPr lang="en-SG" sz="1400" dirty="0">
                <a:latin typeface="Monaco" pitchFamily="2" charset="77"/>
              </a:rPr>
              <a:t> </a:t>
            </a:r>
            <a:r>
              <a:rPr lang="en-SG" sz="1400" dirty="0" err="1">
                <a:solidFill>
                  <a:srgbClr val="C2185B"/>
                </a:solidFill>
                <a:latin typeface="Monaco" pitchFamily="2" charset="77"/>
              </a:rPr>
              <a:t>row_to_col</a:t>
            </a:r>
            <a:r>
              <a:rPr lang="en-SG" sz="1400" dirty="0">
                <a:latin typeface="Monaco" pitchFamily="2" charset="77"/>
              </a:rPr>
              <a:t>(</a:t>
            </a:r>
            <a:r>
              <a:rPr lang="en-SG" sz="1400" dirty="0">
                <a:solidFill>
                  <a:srgbClr val="3E61A2"/>
                </a:solidFill>
                <a:latin typeface="Monaco" pitchFamily="2" charset="77"/>
              </a:rPr>
              <a:t>long</a:t>
            </a:r>
            <a:r>
              <a:rPr lang="en-SG" sz="1400" dirty="0">
                <a:latin typeface="Monaco" pitchFamily="2" charset="77"/>
              </a:rPr>
              <a:t> a[][</a:t>
            </a:r>
            <a:r>
              <a:rPr lang="en-SG" sz="1400" dirty="0">
                <a:solidFill>
                  <a:srgbClr val="E74C3C"/>
                </a:solidFill>
                <a:latin typeface="Monaco" pitchFamily="2" charset="77"/>
              </a:rPr>
              <a:t>3</a:t>
            </a:r>
            <a:r>
              <a:rPr lang="en-SG" sz="1400" dirty="0">
                <a:latin typeface="Monaco" pitchFamily="2" charset="77"/>
              </a:rPr>
              <a:t>], </a:t>
            </a:r>
            <a:r>
              <a:rPr lang="en-SG" sz="1400" dirty="0">
                <a:solidFill>
                  <a:srgbClr val="3E61A2"/>
                </a:solidFill>
                <a:latin typeface="Monaco" pitchFamily="2" charset="77"/>
              </a:rPr>
              <a:t>long</a:t>
            </a:r>
            <a:r>
              <a:rPr lang="en-SG" sz="1400" dirty="0">
                <a:latin typeface="Monaco" pitchFamily="2" charset="77"/>
              </a:rPr>
              <a:t> b[][</a:t>
            </a:r>
            <a:r>
              <a:rPr lang="en-SG" sz="1400" dirty="0">
                <a:solidFill>
                  <a:srgbClr val="E74C3C"/>
                </a:solidFill>
                <a:latin typeface="Monaco" pitchFamily="2" charset="77"/>
              </a:rPr>
              <a:t>3</a:t>
            </a:r>
            <a:r>
              <a:rPr lang="en-SG" sz="1400" dirty="0">
                <a:latin typeface="Monaco" pitchFamily="2" charset="77"/>
              </a:rPr>
              <a:t>], </a:t>
            </a:r>
            <a:r>
              <a:rPr lang="en-SG" sz="1400" dirty="0" err="1">
                <a:solidFill>
                  <a:srgbClr val="3E61A2"/>
                </a:solidFill>
                <a:latin typeface="Monaco" pitchFamily="2" charset="77"/>
              </a:rPr>
              <a:t>int</a:t>
            </a:r>
            <a:r>
              <a:rPr lang="en-SG" sz="1400" dirty="0">
                <a:latin typeface="Monaco" pitchFamily="2" charset="77"/>
              </a:rPr>
              <a:t> row, </a:t>
            </a:r>
            <a:r>
              <a:rPr lang="en-SG" sz="1400" dirty="0" err="1">
                <a:solidFill>
                  <a:srgbClr val="3E61A2"/>
                </a:solidFill>
                <a:latin typeface="Monaco" pitchFamily="2" charset="77"/>
              </a:rPr>
              <a:t>int</a:t>
            </a:r>
            <a:r>
              <a:rPr lang="en-SG" sz="1400" dirty="0">
                <a:latin typeface="Monaco" pitchFamily="2" charset="77"/>
              </a:rPr>
              <a:t> col) {</a:t>
            </a:r>
          </a:p>
          <a:p>
            <a:pPr>
              <a:lnSpc>
                <a:spcPct val="150000"/>
              </a:lnSpc>
            </a:pPr>
            <a:r>
              <a:rPr lang="en-SG" sz="1400" dirty="0">
                <a:latin typeface="Monaco" pitchFamily="2" charset="77"/>
              </a:rPr>
              <a:t>  </a:t>
            </a:r>
            <a:r>
              <a:rPr lang="en-SG" sz="1400" dirty="0">
                <a:solidFill>
                  <a:srgbClr val="3E61A2"/>
                </a:solidFill>
                <a:latin typeface="Monaco" pitchFamily="2" charset="77"/>
              </a:rPr>
              <a:t>long</a:t>
            </a:r>
            <a:r>
              <a:rPr lang="en-SG" sz="1400" dirty="0">
                <a:latin typeface="Monaco" pitchFamily="2" charset="77"/>
              </a:rPr>
              <a:t> sum = </a:t>
            </a:r>
            <a:r>
              <a:rPr lang="en-SG" sz="1400" dirty="0">
                <a:solidFill>
                  <a:srgbClr val="E74C3C"/>
                </a:solidFill>
                <a:latin typeface="Monaco" pitchFamily="2" charset="77"/>
              </a:rPr>
              <a:t>0</a:t>
            </a:r>
            <a:r>
              <a:rPr lang="en-SG" sz="1400" dirty="0">
                <a:latin typeface="Monaco" pitchFamily="2" charset="77"/>
              </a:rPr>
              <a:t>; </a:t>
            </a:r>
          </a:p>
          <a:p>
            <a:pPr>
              <a:lnSpc>
                <a:spcPct val="150000"/>
              </a:lnSpc>
            </a:pPr>
            <a:r>
              <a:rPr lang="en-SG" sz="1400" dirty="0">
                <a:solidFill>
                  <a:srgbClr val="3B78E7"/>
                </a:solidFill>
                <a:latin typeface="Monaco" pitchFamily="2" charset="77"/>
              </a:rPr>
              <a:t>  for</a:t>
            </a:r>
            <a:r>
              <a:rPr lang="en-SG" sz="1400" dirty="0">
                <a:latin typeface="Monaco" pitchFamily="2" charset="77"/>
              </a:rPr>
              <a:t> (</a:t>
            </a:r>
            <a:r>
              <a:rPr lang="en-SG" sz="1400" dirty="0" err="1">
                <a:solidFill>
                  <a:srgbClr val="3E61A2"/>
                </a:solidFill>
                <a:latin typeface="Monaco" pitchFamily="2" charset="77"/>
              </a:rPr>
              <a:t>int</a:t>
            </a:r>
            <a:r>
              <a:rPr lang="en-SG" sz="1400" dirty="0">
                <a:latin typeface="Monaco" pitchFamily="2" charset="77"/>
              </a:rPr>
              <a:t> i = </a:t>
            </a:r>
            <a:r>
              <a:rPr lang="en-SG" sz="1400" dirty="0">
                <a:solidFill>
                  <a:srgbClr val="E74C3C"/>
                </a:solidFill>
                <a:latin typeface="Monaco" pitchFamily="2" charset="77"/>
              </a:rPr>
              <a:t>0</a:t>
            </a:r>
            <a:r>
              <a:rPr lang="en-SG" sz="1400" dirty="0">
                <a:latin typeface="Monaco" pitchFamily="2" charset="77"/>
              </a:rPr>
              <a:t>; i &lt; </a:t>
            </a:r>
            <a:r>
              <a:rPr lang="en-SG" sz="1400" dirty="0">
                <a:solidFill>
                  <a:srgbClr val="E74C3C"/>
                </a:solidFill>
                <a:latin typeface="Monaco" pitchFamily="2" charset="77"/>
              </a:rPr>
              <a:t>3</a:t>
            </a:r>
            <a:r>
              <a:rPr lang="en-SG" sz="1400" dirty="0">
                <a:latin typeface="Monaco" pitchFamily="2" charset="77"/>
              </a:rPr>
              <a:t>; i += </a:t>
            </a:r>
            <a:r>
              <a:rPr lang="en-SG" sz="1400" dirty="0">
                <a:solidFill>
                  <a:srgbClr val="E74C3C"/>
                </a:solidFill>
                <a:latin typeface="Monaco" pitchFamily="2" charset="77"/>
              </a:rPr>
              <a:t>1</a:t>
            </a:r>
            <a:r>
              <a:rPr lang="en-SG" sz="1400" dirty="0">
                <a:latin typeface="Monaco" pitchFamily="2" charset="77"/>
              </a:rPr>
              <a:t>) {</a:t>
            </a:r>
          </a:p>
          <a:p>
            <a:pPr>
              <a:lnSpc>
                <a:spcPct val="150000"/>
              </a:lnSpc>
            </a:pPr>
            <a:r>
              <a:rPr lang="en-SG" sz="1400" dirty="0">
                <a:latin typeface="Monaco" pitchFamily="2" charset="77"/>
              </a:rPr>
              <a:t>    sum += a[row][i] * b[i][col]; </a:t>
            </a:r>
          </a:p>
          <a:p>
            <a:pPr>
              <a:lnSpc>
                <a:spcPct val="150000"/>
              </a:lnSpc>
            </a:pPr>
            <a:r>
              <a:rPr lang="en-SG" sz="1400" dirty="0">
                <a:latin typeface="Monaco" pitchFamily="2" charset="77"/>
              </a:rPr>
              <a:t>  } </a:t>
            </a:r>
          </a:p>
          <a:p>
            <a:pPr>
              <a:lnSpc>
                <a:spcPct val="150000"/>
              </a:lnSpc>
            </a:pPr>
            <a:r>
              <a:rPr lang="en-SG" sz="1400" dirty="0">
                <a:solidFill>
                  <a:srgbClr val="3B78E7"/>
                </a:solidFill>
                <a:latin typeface="Monaco" pitchFamily="2" charset="77"/>
              </a:rPr>
              <a:t>  return</a:t>
            </a:r>
            <a:r>
              <a:rPr lang="en-SG" sz="1400" dirty="0">
                <a:latin typeface="Monaco" pitchFamily="2" charset="77"/>
              </a:rPr>
              <a:t> sum; </a:t>
            </a:r>
          </a:p>
          <a:p>
            <a:pPr>
              <a:lnSpc>
                <a:spcPct val="150000"/>
              </a:lnSpc>
            </a:pPr>
            <a:r>
              <a:rPr lang="en-SG" sz="1400" dirty="0">
                <a:latin typeface="Monaco" pitchFamily="2" charset="77"/>
              </a:rPr>
              <a:t>} </a:t>
            </a:r>
          </a:p>
          <a:p>
            <a:pPr>
              <a:lnSpc>
                <a:spcPct val="150000"/>
              </a:lnSpc>
            </a:pPr>
            <a:endParaRPr lang="en-SG" sz="1400" dirty="0">
              <a:latin typeface="Monaco" pitchFamily="2" charset="77"/>
            </a:endParaRPr>
          </a:p>
          <a:p>
            <a:pPr>
              <a:lnSpc>
                <a:spcPct val="150000"/>
              </a:lnSpc>
            </a:pPr>
            <a:r>
              <a:rPr lang="en-SG" sz="1400" dirty="0">
                <a:solidFill>
                  <a:srgbClr val="3E61A2"/>
                </a:solidFill>
                <a:latin typeface="Monaco" pitchFamily="2" charset="77"/>
              </a:rPr>
              <a:t>void</a:t>
            </a:r>
            <a:r>
              <a:rPr lang="en-SG" sz="1400" dirty="0">
                <a:latin typeface="Monaco" pitchFamily="2" charset="77"/>
              </a:rPr>
              <a:t> </a:t>
            </a:r>
            <a:r>
              <a:rPr lang="en-SG" sz="1400" dirty="0" err="1">
                <a:solidFill>
                  <a:srgbClr val="C2185B"/>
                </a:solidFill>
                <a:latin typeface="Monaco" pitchFamily="2" charset="77"/>
              </a:rPr>
              <a:t>mul</a:t>
            </a:r>
            <a:r>
              <a:rPr lang="en-SG" sz="1400" dirty="0">
                <a:latin typeface="Monaco" pitchFamily="2" charset="77"/>
              </a:rPr>
              <a:t>(</a:t>
            </a:r>
            <a:r>
              <a:rPr lang="en-SG" sz="1400" dirty="0">
                <a:solidFill>
                  <a:srgbClr val="3E61A2"/>
                </a:solidFill>
                <a:latin typeface="Monaco" pitchFamily="2" charset="77"/>
              </a:rPr>
              <a:t>long</a:t>
            </a:r>
            <a:r>
              <a:rPr lang="en-SG" sz="1400" dirty="0">
                <a:latin typeface="Monaco" pitchFamily="2" charset="77"/>
              </a:rPr>
              <a:t> a[][</a:t>
            </a:r>
            <a:r>
              <a:rPr lang="en-SG" sz="1400" dirty="0">
                <a:solidFill>
                  <a:srgbClr val="E74C3C"/>
                </a:solidFill>
                <a:latin typeface="Monaco" pitchFamily="2" charset="77"/>
              </a:rPr>
              <a:t>3</a:t>
            </a:r>
            <a:r>
              <a:rPr lang="en-SG" sz="1400" dirty="0">
                <a:latin typeface="Monaco" pitchFamily="2" charset="77"/>
              </a:rPr>
              <a:t>], </a:t>
            </a:r>
            <a:r>
              <a:rPr lang="en-SG" sz="1400" dirty="0">
                <a:solidFill>
                  <a:srgbClr val="3E61A2"/>
                </a:solidFill>
                <a:latin typeface="Monaco" pitchFamily="2" charset="77"/>
              </a:rPr>
              <a:t>long</a:t>
            </a:r>
            <a:r>
              <a:rPr lang="en-SG" sz="1400" dirty="0">
                <a:latin typeface="Monaco" pitchFamily="2" charset="77"/>
              </a:rPr>
              <a:t> b[][</a:t>
            </a:r>
            <a:r>
              <a:rPr lang="en-SG" sz="1400" dirty="0">
                <a:solidFill>
                  <a:srgbClr val="E74C3C"/>
                </a:solidFill>
                <a:latin typeface="Monaco" pitchFamily="2" charset="77"/>
              </a:rPr>
              <a:t>3</a:t>
            </a:r>
            <a:r>
              <a:rPr lang="en-SG" sz="1400" dirty="0">
                <a:latin typeface="Monaco" pitchFamily="2" charset="77"/>
              </a:rPr>
              <a:t>], </a:t>
            </a:r>
            <a:r>
              <a:rPr lang="en-SG" sz="1400" dirty="0">
                <a:solidFill>
                  <a:srgbClr val="3E61A2"/>
                </a:solidFill>
                <a:latin typeface="Monaco" pitchFamily="2" charset="77"/>
              </a:rPr>
              <a:t>long</a:t>
            </a:r>
            <a:r>
              <a:rPr lang="en-SG" sz="1400" dirty="0">
                <a:latin typeface="Monaco" pitchFamily="2" charset="77"/>
              </a:rPr>
              <a:t> c[][</a:t>
            </a:r>
            <a:r>
              <a:rPr lang="en-SG" sz="1400" dirty="0">
                <a:solidFill>
                  <a:srgbClr val="E74C3C"/>
                </a:solidFill>
                <a:latin typeface="Monaco" pitchFamily="2" charset="77"/>
              </a:rPr>
              <a:t>3</a:t>
            </a:r>
            <a:r>
              <a:rPr lang="en-SG" sz="1400" dirty="0">
                <a:latin typeface="Monaco" pitchFamily="2" charset="77"/>
              </a:rPr>
              <a:t>]) {</a:t>
            </a:r>
          </a:p>
          <a:p>
            <a:pPr>
              <a:lnSpc>
                <a:spcPct val="150000"/>
              </a:lnSpc>
            </a:pPr>
            <a:r>
              <a:rPr lang="en-SG" sz="1400" dirty="0">
                <a:latin typeface="Monaco" pitchFamily="2" charset="77"/>
              </a:rPr>
              <a:t>  </a:t>
            </a:r>
            <a:r>
              <a:rPr lang="en-SG" sz="1400" dirty="0">
                <a:solidFill>
                  <a:srgbClr val="3B78E7"/>
                </a:solidFill>
                <a:latin typeface="Monaco" pitchFamily="2" charset="77"/>
              </a:rPr>
              <a:t>for</a:t>
            </a:r>
            <a:r>
              <a:rPr lang="en-SG" sz="1400" dirty="0">
                <a:latin typeface="Monaco" pitchFamily="2" charset="77"/>
              </a:rPr>
              <a:t> (</a:t>
            </a:r>
            <a:r>
              <a:rPr lang="en-SG" sz="1400" dirty="0" err="1">
                <a:solidFill>
                  <a:srgbClr val="3E61A2"/>
                </a:solidFill>
                <a:latin typeface="Monaco" pitchFamily="2" charset="77"/>
              </a:rPr>
              <a:t>int</a:t>
            </a:r>
            <a:r>
              <a:rPr lang="en-SG" sz="1400" dirty="0">
                <a:latin typeface="Monaco" pitchFamily="2" charset="77"/>
              </a:rPr>
              <a:t> i = </a:t>
            </a:r>
            <a:r>
              <a:rPr lang="en-SG" sz="1400" dirty="0">
                <a:solidFill>
                  <a:srgbClr val="E74C3C"/>
                </a:solidFill>
                <a:latin typeface="Monaco" pitchFamily="2" charset="77"/>
              </a:rPr>
              <a:t>0</a:t>
            </a:r>
            <a:r>
              <a:rPr lang="en-SG" sz="1400" dirty="0">
                <a:latin typeface="Monaco" pitchFamily="2" charset="77"/>
              </a:rPr>
              <a:t>; i &lt; </a:t>
            </a:r>
            <a:r>
              <a:rPr lang="en-SG" sz="1400" dirty="0">
                <a:solidFill>
                  <a:srgbClr val="E74C3C"/>
                </a:solidFill>
                <a:latin typeface="Monaco" pitchFamily="2" charset="77"/>
              </a:rPr>
              <a:t>3</a:t>
            </a:r>
            <a:r>
              <a:rPr lang="en-SG" sz="1400" dirty="0">
                <a:latin typeface="Monaco" pitchFamily="2" charset="77"/>
              </a:rPr>
              <a:t>; i += 1) { </a:t>
            </a:r>
          </a:p>
          <a:p>
            <a:pPr>
              <a:lnSpc>
                <a:spcPct val="150000"/>
              </a:lnSpc>
            </a:pPr>
            <a:r>
              <a:rPr lang="en-SG" sz="1400" dirty="0">
                <a:solidFill>
                  <a:srgbClr val="3B78E7"/>
                </a:solidFill>
                <a:latin typeface="Monaco" pitchFamily="2" charset="77"/>
              </a:rPr>
              <a:t>    for</a:t>
            </a:r>
            <a:r>
              <a:rPr lang="en-SG" sz="1400" dirty="0">
                <a:latin typeface="Monaco" pitchFamily="2" charset="77"/>
              </a:rPr>
              <a:t> (</a:t>
            </a:r>
            <a:r>
              <a:rPr lang="en-SG" sz="1400" dirty="0" err="1">
                <a:solidFill>
                  <a:srgbClr val="3E61A2"/>
                </a:solidFill>
                <a:latin typeface="Monaco" pitchFamily="2" charset="77"/>
              </a:rPr>
              <a:t>int</a:t>
            </a:r>
            <a:r>
              <a:rPr lang="en-SG" sz="1400" dirty="0">
                <a:latin typeface="Monaco" pitchFamily="2" charset="77"/>
              </a:rPr>
              <a:t> j = </a:t>
            </a:r>
            <a:r>
              <a:rPr lang="en-SG" sz="1400" dirty="0">
                <a:solidFill>
                  <a:srgbClr val="E74C3C"/>
                </a:solidFill>
                <a:latin typeface="Monaco" pitchFamily="2" charset="77"/>
              </a:rPr>
              <a:t>0</a:t>
            </a:r>
            <a:r>
              <a:rPr lang="en-SG" sz="1400" dirty="0">
                <a:latin typeface="Monaco" pitchFamily="2" charset="77"/>
              </a:rPr>
              <a:t>; j &lt; </a:t>
            </a:r>
            <a:r>
              <a:rPr lang="en-SG" sz="1400" dirty="0">
                <a:solidFill>
                  <a:srgbClr val="E74C3C"/>
                </a:solidFill>
                <a:latin typeface="Monaco" pitchFamily="2" charset="77"/>
              </a:rPr>
              <a:t>3</a:t>
            </a:r>
            <a:r>
              <a:rPr lang="en-SG" sz="1400" dirty="0">
                <a:latin typeface="Monaco" pitchFamily="2" charset="77"/>
              </a:rPr>
              <a:t>; j += 1) {</a:t>
            </a:r>
          </a:p>
          <a:p>
            <a:pPr>
              <a:lnSpc>
                <a:spcPct val="150000"/>
              </a:lnSpc>
            </a:pPr>
            <a:r>
              <a:rPr lang="en-SG" sz="1400" dirty="0">
                <a:latin typeface="Monaco" pitchFamily="2" charset="77"/>
              </a:rPr>
              <a:t>      c[i][j] = </a:t>
            </a:r>
            <a:r>
              <a:rPr lang="en-SG" sz="1400" dirty="0" err="1">
                <a:latin typeface="Monaco" pitchFamily="2" charset="77"/>
              </a:rPr>
              <a:t>row_to_col</a:t>
            </a:r>
            <a:r>
              <a:rPr lang="en-SG" sz="1400" dirty="0">
                <a:latin typeface="Monaco" pitchFamily="2" charset="77"/>
              </a:rPr>
              <a:t>(a, b, i, j); </a:t>
            </a:r>
          </a:p>
          <a:p>
            <a:pPr>
              <a:lnSpc>
                <a:spcPct val="150000"/>
              </a:lnSpc>
            </a:pPr>
            <a:r>
              <a:rPr lang="en-SG" sz="1400" dirty="0">
                <a:latin typeface="Monaco" pitchFamily="2" charset="77"/>
              </a:rPr>
              <a:t>    }</a:t>
            </a:r>
          </a:p>
          <a:p>
            <a:pPr>
              <a:lnSpc>
                <a:spcPct val="150000"/>
              </a:lnSpc>
            </a:pPr>
            <a:r>
              <a:rPr lang="en-SG" sz="1400" dirty="0">
                <a:latin typeface="Monaco" pitchFamily="2" charset="77"/>
              </a:rPr>
              <a:t>  }</a:t>
            </a:r>
          </a:p>
          <a:p>
            <a:pPr>
              <a:lnSpc>
                <a:spcPct val="150000"/>
              </a:lnSpc>
            </a:pPr>
            <a:r>
              <a:rPr lang="en-SG" sz="1400" dirty="0">
                <a:latin typeface="Monaco" pitchFamily="2" charset="77"/>
              </a:rPr>
              <a:t>}</a:t>
            </a:r>
            <a:endParaRPr lang="en-US" sz="1400" dirty="0">
              <a:latin typeface="Monaco" pitchFamily="2" charset="77"/>
            </a:endParaRPr>
          </a:p>
        </p:txBody>
      </p:sp>
    </p:spTree>
    <p:extLst>
      <p:ext uri="{BB962C8B-B14F-4D97-AF65-F5344CB8AC3E}">
        <p14:creationId xmlns:p14="http://schemas.microsoft.com/office/powerpoint/2010/main" val="12745198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19.2</a:t>
            </a:r>
            <a:endParaRPr lang="en-US" dirty="0"/>
          </a:p>
        </p:txBody>
      </p:sp>
      <p:sp>
        <p:nvSpPr>
          <p:cNvPr id="3" name="Rectangle 2"/>
          <p:cNvSpPr/>
          <p:nvPr/>
        </p:nvSpPr>
        <p:spPr>
          <a:xfrm>
            <a:off x="1028700" y="1789893"/>
            <a:ext cx="7395772" cy="3785652"/>
          </a:xfrm>
          <a:prstGeom prst="rect">
            <a:avLst/>
          </a:prstGeom>
        </p:spPr>
        <p:txBody>
          <a:bodyPr wrap="square">
            <a:spAutoFit/>
          </a:bodyPr>
          <a:lstStyle/>
          <a:p>
            <a:r>
              <a:rPr lang="en-US" sz="2400" dirty="0"/>
              <a:t>We need to represent the distance in km between every major cities in the world. Let's label every city with a number, ranging from 0 .. </a:t>
            </a:r>
            <a:r>
              <a:rPr lang="en-US" sz="2400" dirty="0" smtClean="0"/>
              <a:t>n</a:t>
            </a:r>
            <a:r>
              <a:rPr lang="en-US" sz="2400" dirty="0"/>
              <a:t>−1, where </a:t>
            </a:r>
            <a:r>
              <a:rPr lang="en-US" sz="2400" dirty="0" smtClean="0"/>
              <a:t>n</a:t>
            </a:r>
            <a:r>
              <a:rPr lang="en-US" sz="2400" dirty="0"/>
              <a:t> is the number of cities. The distance between city </a:t>
            </a:r>
            <a:r>
              <a:rPr lang="en-US" sz="2400" dirty="0" err="1" smtClean="0"/>
              <a:t>i</a:t>
            </a:r>
            <a:r>
              <a:rPr lang="en-US" sz="2400" dirty="0" smtClean="0"/>
              <a:t> and</a:t>
            </a:r>
            <a:r>
              <a:rPr lang="en-US" sz="2400" dirty="0"/>
              <a:t> </a:t>
            </a:r>
            <a:r>
              <a:rPr lang="en-US" sz="2400" dirty="0" smtClean="0"/>
              <a:t>j</a:t>
            </a:r>
            <a:r>
              <a:rPr lang="en-US" sz="2400" dirty="0"/>
              <a:t> is the same as the distance between city </a:t>
            </a:r>
            <a:r>
              <a:rPr lang="en-US" sz="2400" dirty="0" smtClean="0"/>
              <a:t>j</a:t>
            </a:r>
            <a:r>
              <a:rPr lang="en-US" sz="2400" dirty="0"/>
              <a:t> and </a:t>
            </a:r>
            <a:r>
              <a:rPr lang="en-US" sz="2400" dirty="0" err="1" smtClean="0"/>
              <a:t>i</a:t>
            </a:r>
            <a:r>
              <a:rPr lang="en-US" sz="2400" dirty="0"/>
              <a:t>. The distance can be represented with long</a:t>
            </a:r>
            <a:r>
              <a:rPr lang="en-US" sz="2400" dirty="0" smtClean="0"/>
              <a:t>.</a:t>
            </a:r>
          </a:p>
          <a:p>
            <a:endParaRPr lang="en-US" sz="2400" dirty="0"/>
          </a:p>
          <a:p>
            <a:r>
              <a:rPr lang="en-US" sz="2400" dirty="0"/>
              <a:t>Explain how you would represent this information using jagged two-dimensional array in C efficiently. We have information of a few thousand cities to store.</a:t>
            </a:r>
            <a:endParaRPr lang="en-US" sz="2400" b="0" i="0" dirty="0">
              <a:effectLst/>
            </a:endParaRPr>
          </a:p>
        </p:txBody>
      </p:sp>
    </p:spTree>
    <p:extLst>
      <p:ext uri="{BB962C8B-B14F-4D97-AF65-F5344CB8AC3E}">
        <p14:creationId xmlns:p14="http://schemas.microsoft.com/office/powerpoint/2010/main" val="178711596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19.2</a:t>
            </a:r>
            <a:endParaRPr lang="en-US" dirty="0"/>
          </a:p>
        </p:txBody>
      </p:sp>
      <p:sp>
        <p:nvSpPr>
          <p:cNvPr id="3" name="Rectangle 2"/>
          <p:cNvSpPr/>
          <p:nvPr/>
        </p:nvSpPr>
        <p:spPr>
          <a:xfrm>
            <a:off x="1028700" y="1789893"/>
            <a:ext cx="7395772" cy="1077218"/>
          </a:xfrm>
          <a:prstGeom prst="rect">
            <a:avLst/>
          </a:prstGeom>
        </p:spPr>
        <p:txBody>
          <a:bodyPr wrap="square">
            <a:spAutoFit/>
          </a:bodyPr>
          <a:lstStyle/>
          <a:p>
            <a:r>
              <a:rPr lang="en-US" sz="3200" dirty="0" smtClean="0"/>
              <a:t>A jagged array is an array where each row has a different size. For example:</a:t>
            </a:r>
            <a:endParaRPr lang="en-US" sz="3200" b="0" i="0" dirty="0">
              <a:effectLst/>
            </a:endParaRPr>
          </a:p>
        </p:txBody>
      </p:sp>
      <p:sp>
        <p:nvSpPr>
          <p:cNvPr id="4" name="Rectangle 3"/>
          <p:cNvSpPr/>
          <p:nvPr/>
        </p:nvSpPr>
        <p:spPr>
          <a:xfrm>
            <a:off x="1028700" y="3275793"/>
            <a:ext cx="7202773" cy="1323439"/>
          </a:xfrm>
          <a:prstGeom prst="rect">
            <a:avLst/>
          </a:prstGeom>
        </p:spPr>
        <p:txBody>
          <a:bodyPr wrap="square">
            <a:spAutoFit/>
          </a:bodyPr>
          <a:lstStyle/>
          <a:p>
            <a:r>
              <a:rPr lang="en-US" sz="2000" dirty="0">
                <a:solidFill>
                  <a:srgbClr val="3E61A2"/>
                </a:solidFill>
                <a:latin typeface="Monaco" charset="0"/>
                <a:ea typeface="Monaco" charset="0"/>
                <a:cs typeface="Monaco" charset="0"/>
              </a:rPr>
              <a:t>double</a:t>
            </a:r>
            <a:r>
              <a:rPr lang="en-US" sz="2000" dirty="0">
                <a:latin typeface="Monaco" charset="0"/>
                <a:ea typeface="Monaco" charset="0"/>
                <a:cs typeface="Monaco" charset="0"/>
              </a:rPr>
              <a:t> *</a:t>
            </a:r>
            <a:r>
              <a:rPr lang="en-US" sz="2000" dirty="0" err="1">
                <a:latin typeface="Monaco" charset="0"/>
                <a:ea typeface="Monaco" charset="0"/>
                <a:cs typeface="Monaco" charset="0"/>
              </a:rPr>
              <a:t>half_square</a:t>
            </a:r>
            <a:r>
              <a:rPr lang="en-US" sz="2000" dirty="0">
                <a:latin typeface="Monaco" charset="0"/>
                <a:ea typeface="Monaco" charset="0"/>
                <a:cs typeface="Monaco" charset="0"/>
              </a:rPr>
              <a:t>[</a:t>
            </a:r>
            <a:r>
              <a:rPr lang="en-US" sz="2000" dirty="0">
                <a:solidFill>
                  <a:srgbClr val="E74C3C"/>
                </a:solidFill>
                <a:latin typeface="Monaco" charset="0"/>
                <a:ea typeface="Monaco" charset="0"/>
                <a:cs typeface="Monaco" charset="0"/>
              </a:rPr>
              <a:t>10</a:t>
            </a:r>
            <a:r>
              <a:rPr lang="en-US" sz="2000" dirty="0" smtClean="0">
                <a:latin typeface="Monaco" charset="0"/>
                <a:ea typeface="Monaco" charset="0"/>
                <a:cs typeface="Monaco" charset="0"/>
              </a:rPr>
              <a:t>];</a:t>
            </a:r>
          </a:p>
          <a:p>
            <a:r>
              <a:rPr lang="en-US" sz="2000" dirty="0" smtClean="0">
                <a:solidFill>
                  <a:srgbClr val="3B78E7"/>
                </a:solidFill>
                <a:latin typeface="Monaco" charset="0"/>
                <a:ea typeface="Monaco" charset="0"/>
                <a:cs typeface="Monaco" charset="0"/>
              </a:rPr>
              <a:t>for</a:t>
            </a:r>
            <a:r>
              <a:rPr lang="en-US" sz="2000" dirty="0" smtClean="0">
                <a:latin typeface="Monaco" charset="0"/>
                <a:ea typeface="Monaco" charset="0"/>
                <a:cs typeface="Monaco" charset="0"/>
              </a:rPr>
              <a:t> </a:t>
            </a:r>
            <a:r>
              <a:rPr lang="en-US" sz="2000" dirty="0">
                <a:latin typeface="Monaco" charset="0"/>
                <a:ea typeface="Monaco" charset="0"/>
                <a:cs typeface="Monaco" charset="0"/>
              </a:rPr>
              <a:t>(</a:t>
            </a:r>
            <a:r>
              <a:rPr lang="en-US" sz="2000" dirty="0">
                <a:solidFill>
                  <a:srgbClr val="3E61A2"/>
                </a:solidFill>
                <a:latin typeface="Monaco" charset="0"/>
                <a:ea typeface="Monaco" charset="0"/>
                <a:cs typeface="Monaco" charset="0"/>
              </a:rPr>
              <a:t>long</a:t>
            </a:r>
            <a:r>
              <a:rPr lang="en-US" sz="2000" dirty="0">
                <a:latin typeface="Monaco" charset="0"/>
                <a:ea typeface="Monaco" charset="0"/>
                <a:cs typeface="Monaco" charset="0"/>
              </a:rPr>
              <a:t> </a:t>
            </a:r>
            <a:r>
              <a:rPr lang="en-US" sz="2000" dirty="0" err="1">
                <a:latin typeface="Monaco" charset="0"/>
                <a:ea typeface="Monaco" charset="0"/>
                <a:cs typeface="Monaco" charset="0"/>
              </a:rPr>
              <a:t>i</a:t>
            </a:r>
            <a:r>
              <a:rPr lang="en-US" sz="2000" dirty="0">
                <a:latin typeface="Monaco" charset="0"/>
                <a:ea typeface="Monaco" charset="0"/>
                <a:cs typeface="Monaco" charset="0"/>
              </a:rPr>
              <a:t> = </a:t>
            </a:r>
            <a:r>
              <a:rPr lang="en-US" sz="2000" dirty="0">
                <a:solidFill>
                  <a:srgbClr val="E74C3C"/>
                </a:solidFill>
                <a:latin typeface="Monaco" charset="0"/>
                <a:ea typeface="Monaco" charset="0"/>
                <a:cs typeface="Monaco" charset="0"/>
              </a:rPr>
              <a:t>0</a:t>
            </a:r>
            <a:r>
              <a:rPr lang="en-US" sz="2000" dirty="0">
                <a:latin typeface="Monaco" charset="0"/>
                <a:ea typeface="Monaco" charset="0"/>
                <a:cs typeface="Monaco" charset="0"/>
              </a:rPr>
              <a:t>; </a:t>
            </a:r>
            <a:r>
              <a:rPr lang="en-US" sz="2000" dirty="0" err="1">
                <a:latin typeface="Monaco" charset="0"/>
                <a:ea typeface="Monaco" charset="0"/>
                <a:cs typeface="Monaco" charset="0"/>
              </a:rPr>
              <a:t>i</a:t>
            </a:r>
            <a:r>
              <a:rPr lang="en-US" sz="2000" dirty="0">
                <a:latin typeface="Monaco" charset="0"/>
                <a:ea typeface="Monaco" charset="0"/>
                <a:cs typeface="Monaco" charset="0"/>
              </a:rPr>
              <a:t> &lt; </a:t>
            </a:r>
            <a:r>
              <a:rPr lang="en-US" sz="2000" dirty="0">
                <a:solidFill>
                  <a:srgbClr val="E74C3C"/>
                </a:solidFill>
                <a:latin typeface="Monaco" charset="0"/>
                <a:ea typeface="Monaco" charset="0"/>
                <a:cs typeface="Monaco" charset="0"/>
              </a:rPr>
              <a:t>10</a:t>
            </a:r>
            <a:r>
              <a:rPr lang="en-US" sz="2000" dirty="0">
                <a:latin typeface="Monaco" charset="0"/>
                <a:ea typeface="Monaco" charset="0"/>
                <a:cs typeface="Monaco" charset="0"/>
              </a:rPr>
              <a:t>; </a:t>
            </a:r>
            <a:r>
              <a:rPr lang="en-US" sz="2000" dirty="0" err="1">
                <a:latin typeface="Monaco" charset="0"/>
                <a:ea typeface="Monaco" charset="0"/>
                <a:cs typeface="Monaco" charset="0"/>
              </a:rPr>
              <a:t>i</a:t>
            </a:r>
            <a:r>
              <a:rPr lang="en-US" sz="2000" dirty="0">
                <a:latin typeface="Monaco" charset="0"/>
                <a:ea typeface="Monaco" charset="0"/>
                <a:cs typeface="Monaco" charset="0"/>
              </a:rPr>
              <a:t> += </a:t>
            </a:r>
            <a:r>
              <a:rPr lang="en-US" sz="2000" dirty="0">
                <a:solidFill>
                  <a:srgbClr val="E74C3C"/>
                </a:solidFill>
                <a:latin typeface="Monaco" charset="0"/>
                <a:ea typeface="Monaco" charset="0"/>
                <a:cs typeface="Monaco" charset="0"/>
              </a:rPr>
              <a:t>1</a:t>
            </a:r>
            <a:r>
              <a:rPr lang="en-US" sz="2000" dirty="0">
                <a:latin typeface="Monaco" charset="0"/>
                <a:ea typeface="Monaco" charset="0"/>
                <a:cs typeface="Monaco" charset="0"/>
              </a:rPr>
              <a:t>) { </a:t>
            </a:r>
            <a:endParaRPr lang="en-US" sz="2000" dirty="0" smtClean="0">
              <a:latin typeface="Monaco" charset="0"/>
              <a:ea typeface="Monaco" charset="0"/>
              <a:cs typeface="Monaco" charset="0"/>
            </a:endParaRPr>
          </a:p>
          <a:p>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half_square</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i</a:t>
            </a:r>
            <a:r>
              <a:rPr lang="en-US" sz="2000" dirty="0">
                <a:latin typeface="Monaco" charset="0"/>
                <a:ea typeface="Monaco" charset="0"/>
                <a:cs typeface="Monaco" charset="0"/>
              </a:rPr>
              <a:t>] = </a:t>
            </a:r>
            <a:r>
              <a:rPr lang="en-US" sz="2000" dirty="0" err="1" smtClean="0">
                <a:latin typeface="Monaco" charset="0"/>
                <a:ea typeface="Monaco" charset="0"/>
                <a:cs typeface="Monaco" charset="0"/>
              </a:rPr>
              <a:t>calloc</a:t>
            </a:r>
            <a:r>
              <a:rPr lang="en-US" sz="2000" dirty="0" smtClean="0">
                <a:latin typeface="Monaco" charset="0"/>
                <a:ea typeface="Monaco" charset="0"/>
                <a:cs typeface="Monaco" charset="0"/>
              </a:rPr>
              <a:t>(i+</a:t>
            </a:r>
            <a:r>
              <a:rPr lang="en-US" sz="2000" dirty="0" smtClean="0">
                <a:solidFill>
                  <a:srgbClr val="E74C3C"/>
                </a:solidFill>
                <a:latin typeface="Monaco" charset="0"/>
                <a:ea typeface="Monaco" charset="0"/>
                <a:cs typeface="Monaco" charset="0"/>
              </a:rPr>
              <a:t>1</a:t>
            </a:r>
            <a:r>
              <a:rPr lang="en-US" sz="2000" dirty="0" smtClean="0">
                <a:latin typeface="Monaco" charset="0"/>
                <a:ea typeface="Monaco" charset="0"/>
                <a:cs typeface="Monaco" charset="0"/>
              </a:rPr>
              <a:t>,</a:t>
            </a:r>
            <a:r>
              <a:rPr lang="en-US" sz="2000" dirty="0" smtClean="0">
                <a:solidFill>
                  <a:srgbClr val="3B78E7"/>
                </a:solidFill>
                <a:latin typeface="Monaco" charset="0"/>
                <a:ea typeface="Monaco" charset="0"/>
                <a:cs typeface="Monaco" charset="0"/>
              </a:rPr>
              <a:t>sizeof</a:t>
            </a:r>
            <a:r>
              <a:rPr lang="en-US" sz="2000" dirty="0" smtClean="0">
                <a:latin typeface="Monaco" charset="0"/>
                <a:ea typeface="Monaco" charset="0"/>
                <a:cs typeface="Monaco" charset="0"/>
              </a:rPr>
              <a:t>(</a:t>
            </a:r>
            <a:r>
              <a:rPr lang="en-US" sz="2000" dirty="0" smtClean="0">
                <a:solidFill>
                  <a:srgbClr val="3E61A2"/>
                </a:solidFill>
                <a:latin typeface="Monaco" charset="0"/>
                <a:ea typeface="Monaco" charset="0"/>
                <a:cs typeface="Monaco" charset="0"/>
              </a:rPr>
              <a:t>double</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smtClean="0">
                <a:latin typeface="Monaco" charset="0"/>
                <a:ea typeface="Monaco" charset="0"/>
                <a:cs typeface="Monaco" charset="0"/>
              </a:rPr>
              <a:t>}</a:t>
            </a:r>
            <a:endParaRPr lang="en-US" sz="2000" dirty="0">
              <a:latin typeface="Monaco" charset="0"/>
              <a:ea typeface="Monaco" charset="0"/>
              <a:cs typeface="Monaco" charset="0"/>
            </a:endParaRPr>
          </a:p>
        </p:txBody>
      </p:sp>
      <p:sp>
        <p:nvSpPr>
          <p:cNvPr id="5" name="Rectangle 4"/>
          <p:cNvSpPr/>
          <p:nvPr/>
        </p:nvSpPr>
        <p:spPr>
          <a:xfrm>
            <a:off x="1028700" y="4865375"/>
            <a:ext cx="7395772" cy="1077218"/>
          </a:xfrm>
          <a:prstGeom prst="rect">
            <a:avLst/>
          </a:prstGeom>
        </p:spPr>
        <p:txBody>
          <a:bodyPr wrap="square">
            <a:spAutoFit/>
          </a:bodyPr>
          <a:lstStyle/>
          <a:p>
            <a:r>
              <a:rPr lang="en-US" sz="3200" dirty="0" smtClean="0"/>
              <a:t>The first row has one element, the second row two elements and so on.</a:t>
            </a:r>
            <a:endParaRPr lang="en-US" sz="3200" b="0" i="0" dirty="0">
              <a:effectLst/>
            </a:endParaRPr>
          </a:p>
        </p:txBody>
      </p:sp>
    </p:spTree>
    <p:extLst>
      <p:ext uri="{BB962C8B-B14F-4D97-AF65-F5344CB8AC3E}">
        <p14:creationId xmlns:p14="http://schemas.microsoft.com/office/powerpoint/2010/main" val="7964397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19.2</a:t>
            </a:r>
            <a:endParaRPr lang="en-US" dirty="0"/>
          </a:p>
        </p:txBody>
      </p:sp>
      <p:sp>
        <p:nvSpPr>
          <p:cNvPr id="3" name="Rectangle 2"/>
          <p:cNvSpPr/>
          <p:nvPr/>
        </p:nvSpPr>
        <p:spPr>
          <a:xfrm>
            <a:off x="1028700" y="1789893"/>
            <a:ext cx="7395772" cy="3785652"/>
          </a:xfrm>
          <a:prstGeom prst="rect">
            <a:avLst/>
          </a:prstGeom>
        </p:spPr>
        <p:txBody>
          <a:bodyPr wrap="square">
            <a:spAutoFit/>
          </a:bodyPr>
          <a:lstStyle/>
          <a:p>
            <a:r>
              <a:rPr lang="en-US" sz="2400" dirty="0"/>
              <a:t>We need to represent the distance in km between every major cities in the world. Let's label every city with a number, ranging from 0 .. </a:t>
            </a:r>
            <a:r>
              <a:rPr lang="en-US" sz="2400" dirty="0" smtClean="0"/>
              <a:t>n</a:t>
            </a:r>
            <a:r>
              <a:rPr lang="en-US" sz="2400" dirty="0"/>
              <a:t>−1, where </a:t>
            </a:r>
            <a:r>
              <a:rPr lang="en-US" sz="2400" dirty="0" smtClean="0"/>
              <a:t>n</a:t>
            </a:r>
            <a:r>
              <a:rPr lang="en-US" sz="2400" dirty="0"/>
              <a:t> is the number of cities. The distance between city </a:t>
            </a:r>
            <a:r>
              <a:rPr lang="en-US" sz="2400" dirty="0" err="1" smtClean="0"/>
              <a:t>i</a:t>
            </a:r>
            <a:r>
              <a:rPr lang="en-US" sz="2400" dirty="0" smtClean="0"/>
              <a:t> and</a:t>
            </a:r>
            <a:r>
              <a:rPr lang="en-US" sz="2400" dirty="0"/>
              <a:t> </a:t>
            </a:r>
            <a:r>
              <a:rPr lang="en-US" sz="2400" dirty="0" smtClean="0"/>
              <a:t>j</a:t>
            </a:r>
            <a:r>
              <a:rPr lang="en-US" sz="2400" dirty="0"/>
              <a:t> is the same as the distance between city </a:t>
            </a:r>
            <a:r>
              <a:rPr lang="en-US" sz="2400" dirty="0" smtClean="0"/>
              <a:t>j</a:t>
            </a:r>
            <a:r>
              <a:rPr lang="en-US" sz="2400" dirty="0"/>
              <a:t> and </a:t>
            </a:r>
            <a:r>
              <a:rPr lang="en-US" sz="2400" dirty="0" err="1" smtClean="0"/>
              <a:t>i</a:t>
            </a:r>
            <a:r>
              <a:rPr lang="en-US" sz="2400" dirty="0"/>
              <a:t>. The distance can be represented with long</a:t>
            </a:r>
            <a:r>
              <a:rPr lang="en-US" sz="2400" dirty="0" smtClean="0"/>
              <a:t>.</a:t>
            </a:r>
          </a:p>
          <a:p>
            <a:endParaRPr lang="en-US" sz="2400" dirty="0"/>
          </a:p>
          <a:p>
            <a:r>
              <a:rPr lang="en-US" sz="2400" dirty="0"/>
              <a:t>Explain how you would represent this information using jagged two-dimensional array in C efficiently. We have information of a few thousand cities to store.</a:t>
            </a:r>
            <a:endParaRPr lang="en-US" sz="2400" b="0" i="0" dirty="0">
              <a:effectLst/>
            </a:endParaRPr>
          </a:p>
        </p:txBody>
      </p:sp>
    </p:spTree>
    <p:extLst>
      <p:ext uri="{BB962C8B-B14F-4D97-AF65-F5344CB8AC3E}">
        <p14:creationId xmlns:p14="http://schemas.microsoft.com/office/powerpoint/2010/main" val="1634737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(b)</a:t>
            </a:r>
            <a:endParaRPr lang="en-US" dirty="0"/>
          </a:p>
        </p:txBody>
      </p:sp>
      <p:sp>
        <p:nvSpPr>
          <p:cNvPr id="7" name="TextBox 6">
            <a:extLst>
              <a:ext uri="{FF2B5EF4-FFF2-40B4-BE49-F238E27FC236}">
                <a16:creationId xmlns="" xmlns:a16="http://schemas.microsoft.com/office/drawing/2014/main" id="{3636FD69-714F-0C40-AF00-0D0E3565922F}"/>
              </a:ext>
            </a:extLst>
          </p:cNvPr>
          <p:cNvSpPr txBox="1"/>
          <p:nvPr/>
        </p:nvSpPr>
        <p:spPr>
          <a:xfrm>
            <a:off x="1883045" y="1569422"/>
            <a:ext cx="5492209" cy="4939814"/>
          </a:xfrm>
          <a:prstGeom prst="rect">
            <a:avLst/>
          </a:prstGeom>
          <a:noFill/>
        </p:spPr>
        <p:txBody>
          <a:bodyPr wrap="none" rtlCol="0">
            <a:spAutoFit/>
          </a:bodyPr>
          <a:lstStyle/>
          <a:p>
            <a:pPr>
              <a:lnSpc>
                <a:spcPct val="150000"/>
              </a:lnSpc>
            </a:pPr>
            <a:r>
              <a:rPr lang="en-US" sz="1600" dirty="0" smtClean="0">
                <a:solidFill>
                  <a:srgbClr val="304C91"/>
                </a:solidFill>
                <a:latin typeface="Monaco" pitchFamily="2" charset="77"/>
              </a:rPr>
              <a:t>bool</a:t>
            </a:r>
            <a:r>
              <a:rPr lang="en-US" sz="1600" dirty="0" smtClean="0">
                <a:solidFill>
                  <a:srgbClr val="2A373E"/>
                </a:solidFill>
                <a:latin typeface="Monaco" pitchFamily="2" charset="77"/>
              </a:rPr>
              <a:t> </a:t>
            </a:r>
            <a:r>
              <a:rPr lang="en-US" sz="1600" dirty="0" err="1" smtClean="0">
                <a:solidFill>
                  <a:srgbClr val="B20049"/>
                </a:solidFill>
                <a:latin typeface="Monaco" pitchFamily="2" charset="77"/>
              </a:rPr>
              <a:t>string_equal</a:t>
            </a:r>
            <a:r>
              <a:rPr lang="en-US" sz="1600" dirty="0" smtClean="0">
                <a:solidFill>
                  <a:srgbClr val="2A373E"/>
                </a:solidFill>
                <a:latin typeface="Monaco" pitchFamily="2" charset="77"/>
              </a:rPr>
              <a:t>(</a:t>
            </a:r>
            <a:r>
              <a:rPr lang="en-US" sz="1600" dirty="0" smtClean="0">
                <a:solidFill>
                  <a:srgbClr val="304C91"/>
                </a:solidFill>
                <a:latin typeface="Monaco" pitchFamily="2" charset="77"/>
              </a:rPr>
              <a:t>char</a:t>
            </a:r>
            <a:r>
              <a:rPr lang="en-US" sz="1600" dirty="0" smtClean="0">
                <a:solidFill>
                  <a:srgbClr val="2A373E"/>
                </a:solidFill>
                <a:latin typeface="Monaco" pitchFamily="2" charset="77"/>
              </a:rPr>
              <a:t> *str1, </a:t>
            </a:r>
            <a:r>
              <a:rPr lang="en-US" sz="1600" dirty="0" smtClean="0">
                <a:solidFill>
                  <a:srgbClr val="304C91"/>
                </a:solidFill>
                <a:latin typeface="Monaco" pitchFamily="2" charset="77"/>
              </a:rPr>
              <a:t>char</a:t>
            </a:r>
            <a:r>
              <a:rPr lang="en-US" sz="1600" dirty="0" smtClean="0">
                <a:solidFill>
                  <a:srgbClr val="2A373E"/>
                </a:solidFill>
                <a:latin typeface="Monaco" pitchFamily="2" charset="77"/>
              </a:rPr>
              <a:t> *str2) {</a:t>
            </a:r>
          </a:p>
          <a:p>
            <a:pPr>
              <a:lnSpc>
                <a:spcPct val="150000"/>
              </a:lnSpc>
            </a:pPr>
            <a:r>
              <a:rPr lang="en-US" sz="1600" dirty="0" smtClean="0">
                <a:solidFill>
                  <a:srgbClr val="2A373E"/>
                </a:solidFill>
                <a:latin typeface="Monaco" pitchFamily="2" charset="77"/>
              </a:rPr>
              <a:t>  </a:t>
            </a:r>
            <a:r>
              <a:rPr lang="en-US" sz="1600" dirty="0" smtClean="0">
                <a:solidFill>
                  <a:srgbClr val="2E5FE1"/>
                </a:solidFill>
                <a:latin typeface="Monaco" pitchFamily="2" charset="77"/>
              </a:rPr>
              <a:t>while</a:t>
            </a:r>
            <a:r>
              <a:rPr lang="en-US" sz="1600" dirty="0" smtClean="0">
                <a:solidFill>
                  <a:srgbClr val="2A373E"/>
                </a:solidFill>
                <a:latin typeface="Monaco" pitchFamily="2" charset="77"/>
              </a:rPr>
              <a:t> (*str1 != </a:t>
            </a:r>
            <a:r>
              <a:rPr lang="en-US" sz="1600" dirty="0" smtClean="0">
                <a:solidFill>
                  <a:srgbClr val="15813E"/>
                </a:solidFill>
                <a:latin typeface="Monaco" pitchFamily="2" charset="77"/>
              </a:rPr>
              <a:t>'\0'</a:t>
            </a:r>
            <a:r>
              <a:rPr lang="en-US" sz="1600" dirty="0" smtClean="0">
                <a:solidFill>
                  <a:srgbClr val="2A373E"/>
                </a:solidFill>
                <a:latin typeface="Monaco" pitchFamily="2" charset="77"/>
              </a:rPr>
              <a:t> &amp;&amp; *str2 != </a:t>
            </a:r>
            <a:r>
              <a:rPr lang="en-US" sz="1600" dirty="0">
                <a:solidFill>
                  <a:srgbClr val="15813E"/>
                </a:solidFill>
                <a:latin typeface="Monaco" pitchFamily="2" charset="77"/>
              </a:rPr>
              <a:t>'\0'</a:t>
            </a:r>
            <a:r>
              <a:rPr lang="en-US" sz="1600" dirty="0" smtClean="0">
                <a:solidFill>
                  <a:srgbClr val="2A373E"/>
                </a:solidFill>
                <a:latin typeface="Monaco" pitchFamily="2" charset="77"/>
              </a:rPr>
              <a:t>) {</a:t>
            </a:r>
          </a:p>
          <a:p>
            <a:pPr>
              <a:lnSpc>
                <a:spcPct val="150000"/>
              </a:lnSpc>
            </a:pPr>
            <a:r>
              <a:rPr lang="en-US" sz="1600" dirty="0" smtClean="0">
                <a:solidFill>
                  <a:srgbClr val="2A373E"/>
                </a:solidFill>
                <a:latin typeface="Monaco" pitchFamily="2" charset="77"/>
              </a:rPr>
              <a:t>    </a:t>
            </a:r>
            <a:r>
              <a:rPr lang="en-US" sz="1600" dirty="0" smtClean="0">
                <a:solidFill>
                  <a:srgbClr val="2E5FE1"/>
                </a:solidFill>
                <a:latin typeface="Monaco" pitchFamily="2" charset="77"/>
              </a:rPr>
              <a:t>if</a:t>
            </a:r>
            <a:r>
              <a:rPr lang="en-US" sz="1600" dirty="0" smtClean="0">
                <a:solidFill>
                  <a:srgbClr val="2A373E"/>
                </a:solidFill>
                <a:latin typeface="Monaco" pitchFamily="2" charset="77"/>
              </a:rPr>
              <a:t> (*str1 != *str2) {</a:t>
            </a:r>
          </a:p>
          <a:p>
            <a:pPr>
              <a:lnSpc>
                <a:spcPct val="150000"/>
              </a:lnSpc>
            </a:pPr>
            <a:r>
              <a:rPr lang="en-US" sz="1600" dirty="0" smtClean="0">
                <a:solidFill>
                  <a:srgbClr val="2A373E"/>
                </a:solidFill>
                <a:latin typeface="Monaco" pitchFamily="2" charset="77"/>
              </a:rPr>
              <a:t>      </a:t>
            </a:r>
            <a:r>
              <a:rPr lang="en-US" sz="1600" dirty="0" smtClean="0">
                <a:solidFill>
                  <a:srgbClr val="2E5FE1"/>
                </a:solidFill>
                <a:latin typeface="Monaco" pitchFamily="2" charset="77"/>
              </a:rPr>
              <a:t>return</a:t>
            </a:r>
            <a:r>
              <a:rPr lang="en-US" sz="1600" dirty="0" smtClean="0">
                <a:solidFill>
                  <a:srgbClr val="2A373E"/>
                </a:solidFill>
                <a:latin typeface="Monaco" pitchFamily="2" charset="77"/>
              </a:rPr>
              <a:t> </a:t>
            </a:r>
            <a:r>
              <a:rPr lang="en-US" sz="1600" dirty="0" smtClean="0">
                <a:solidFill>
                  <a:srgbClr val="B20049"/>
                </a:solidFill>
                <a:latin typeface="Monaco" pitchFamily="2" charset="77"/>
              </a:rPr>
              <a:t>false</a:t>
            </a:r>
            <a:r>
              <a:rPr lang="en-US" sz="1600" dirty="0" smtClean="0">
                <a:solidFill>
                  <a:srgbClr val="2A373E"/>
                </a:solidFill>
                <a:latin typeface="Monaco" pitchFamily="2" charset="77"/>
              </a:rPr>
              <a:t>;    </a:t>
            </a:r>
          </a:p>
          <a:p>
            <a:pPr>
              <a:lnSpc>
                <a:spcPct val="150000"/>
              </a:lnSpc>
            </a:pPr>
            <a:r>
              <a:rPr lang="en-US" sz="1600" dirty="0" smtClean="0">
                <a:solidFill>
                  <a:srgbClr val="2A373E"/>
                </a:solidFill>
                <a:latin typeface="Monaco" pitchFamily="2" charset="77"/>
              </a:rPr>
              <a:t>    }    </a:t>
            </a:r>
          </a:p>
          <a:p>
            <a:pPr>
              <a:lnSpc>
                <a:spcPct val="150000"/>
              </a:lnSpc>
            </a:pPr>
            <a:r>
              <a:rPr lang="en-US" sz="1600" dirty="0" smtClean="0">
                <a:solidFill>
                  <a:srgbClr val="2A373E"/>
                </a:solidFill>
                <a:latin typeface="Monaco" pitchFamily="2" charset="77"/>
              </a:rPr>
              <a:t>    str1 += </a:t>
            </a:r>
            <a:r>
              <a:rPr lang="en-US" sz="1600" dirty="0" smtClean="0">
                <a:solidFill>
                  <a:srgbClr val="DE352E"/>
                </a:solidFill>
                <a:latin typeface="Monaco" pitchFamily="2" charset="77"/>
              </a:rPr>
              <a:t>1</a:t>
            </a:r>
            <a:r>
              <a:rPr lang="en-US" sz="1600" dirty="0" smtClean="0">
                <a:solidFill>
                  <a:srgbClr val="2A373E"/>
                </a:solidFill>
                <a:latin typeface="Monaco" pitchFamily="2" charset="77"/>
              </a:rPr>
              <a:t>;</a:t>
            </a:r>
          </a:p>
          <a:p>
            <a:pPr>
              <a:lnSpc>
                <a:spcPct val="150000"/>
              </a:lnSpc>
            </a:pPr>
            <a:r>
              <a:rPr lang="en-US" sz="1600" dirty="0" smtClean="0">
                <a:solidFill>
                  <a:srgbClr val="2A373E"/>
                </a:solidFill>
                <a:latin typeface="Monaco" pitchFamily="2" charset="77"/>
              </a:rPr>
              <a:t>    str2 += </a:t>
            </a:r>
            <a:r>
              <a:rPr lang="en-US" sz="1600" dirty="0" smtClean="0">
                <a:solidFill>
                  <a:srgbClr val="DE352E"/>
                </a:solidFill>
                <a:latin typeface="Monaco" pitchFamily="2" charset="77"/>
              </a:rPr>
              <a:t>1</a:t>
            </a:r>
            <a:r>
              <a:rPr lang="en-US" sz="1600" dirty="0" smtClean="0">
                <a:solidFill>
                  <a:srgbClr val="2A373E"/>
                </a:solidFill>
                <a:latin typeface="Monaco" pitchFamily="2" charset="77"/>
              </a:rPr>
              <a:t>;</a:t>
            </a:r>
          </a:p>
          <a:p>
            <a:pPr>
              <a:lnSpc>
                <a:spcPct val="150000"/>
              </a:lnSpc>
            </a:pPr>
            <a:r>
              <a:rPr lang="en-US" sz="1600" dirty="0" smtClean="0">
                <a:solidFill>
                  <a:srgbClr val="2A373E"/>
                </a:solidFill>
                <a:latin typeface="Monaco" pitchFamily="2" charset="77"/>
              </a:rPr>
              <a:t>  }</a:t>
            </a:r>
          </a:p>
          <a:p>
            <a:pPr>
              <a:lnSpc>
                <a:spcPct val="150000"/>
              </a:lnSpc>
            </a:pPr>
            <a:r>
              <a:rPr lang="en-US" sz="1600" dirty="0" smtClean="0">
                <a:solidFill>
                  <a:srgbClr val="2A373E"/>
                </a:solidFill>
                <a:latin typeface="Monaco" pitchFamily="2" charset="77"/>
              </a:rPr>
              <a:t>  </a:t>
            </a:r>
            <a:r>
              <a:rPr lang="en-US" sz="1600" dirty="0" smtClean="0">
                <a:solidFill>
                  <a:srgbClr val="2E5FE1"/>
                </a:solidFill>
                <a:latin typeface="Monaco" pitchFamily="2" charset="77"/>
              </a:rPr>
              <a:t>if</a:t>
            </a:r>
            <a:r>
              <a:rPr lang="en-US" sz="1600" dirty="0" smtClean="0">
                <a:solidFill>
                  <a:srgbClr val="2A373E"/>
                </a:solidFill>
                <a:latin typeface="Monaco" pitchFamily="2" charset="77"/>
              </a:rPr>
              <a:t> </a:t>
            </a:r>
            <a:r>
              <a:rPr lang="en-US" sz="1600" dirty="0">
                <a:solidFill>
                  <a:srgbClr val="2A373E"/>
                </a:solidFill>
                <a:latin typeface="Monaco" pitchFamily="2" charset="77"/>
              </a:rPr>
              <a:t>(*str1 </a:t>
            </a:r>
            <a:r>
              <a:rPr lang="en-US" sz="1600" dirty="0" smtClean="0">
                <a:solidFill>
                  <a:srgbClr val="2A373E"/>
                </a:solidFill>
                <a:latin typeface="Monaco" pitchFamily="2" charset="77"/>
              </a:rPr>
              <a:t>!= </a:t>
            </a:r>
            <a:r>
              <a:rPr lang="en-US" sz="1600" dirty="0">
                <a:solidFill>
                  <a:srgbClr val="15813E"/>
                </a:solidFill>
                <a:latin typeface="Monaco" pitchFamily="2" charset="77"/>
              </a:rPr>
              <a:t>'\0'</a:t>
            </a:r>
            <a:r>
              <a:rPr lang="en-US" sz="1600" dirty="0">
                <a:solidFill>
                  <a:srgbClr val="2A373E"/>
                </a:solidFill>
                <a:latin typeface="Monaco" pitchFamily="2" charset="77"/>
              </a:rPr>
              <a:t> </a:t>
            </a:r>
            <a:r>
              <a:rPr lang="en-US" sz="1600" dirty="0" smtClean="0">
                <a:solidFill>
                  <a:srgbClr val="2A373E"/>
                </a:solidFill>
                <a:latin typeface="Monaco" pitchFamily="2" charset="77"/>
              </a:rPr>
              <a:t>|| </a:t>
            </a:r>
            <a:r>
              <a:rPr lang="en-US" sz="1600" dirty="0">
                <a:solidFill>
                  <a:srgbClr val="2A373E"/>
                </a:solidFill>
                <a:latin typeface="Monaco" pitchFamily="2" charset="77"/>
              </a:rPr>
              <a:t>*str2 != </a:t>
            </a:r>
            <a:r>
              <a:rPr lang="en-US" sz="1600" dirty="0">
                <a:solidFill>
                  <a:srgbClr val="15813E"/>
                </a:solidFill>
                <a:latin typeface="Monaco" pitchFamily="2" charset="77"/>
              </a:rPr>
              <a:t>'\</a:t>
            </a:r>
            <a:r>
              <a:rPr lang="en-US" sz="1600" dirty="0" smtClean="0">
                <a:solidFill>
                  <a:srgbClr val="15813E"/>
                </a:solidFill>
                <a:latin typeface="Monaco" pitchFamily="2" charset="77"/>
              </a:rPr>
              <a:t>0</a:t>
            </a:r>
            <a:r>
              <a:rPr lang="en-US" sz="1600" dirty="0">
                <a:solidFill>
                  <a:srgbClr val="15813E"/>
                </a:solidFill>
                <a:latin typeface="Monaco" pitchFamily="2" charset="77"/>
              </a:rPr>
              <a:t>'</a:t>
            </a:r>
            <a:r>
              <a:rPr lang="en-US" sz="1600" dirty="0" smtClean="0">
                <a:solidFill>
                  <a:srgbClr val="2A373E"/>
                </a:solidFill>
                <a:latin typeface="Monaco" pitchFamily="2" charset="77"/>
              </a:rPr>
              <a:t>) {</a:t>
            </a:r>
          </a:p>
          <a:p>
            <a:pPr>
              <a:lnSpc>
                <a:spcPct val="150000"/>
              </a:lnSpc>
            </a:pPr>
            <a:r>
              <a:rPr lang="en-US" sz="1600" dirty="0" smtClean="0">
                <a:solidFill>
                  <a:srgbClr val="2A373E"/>
                </a:solidFill>
                <a:latin typeface="Monaco" pitchFamily="2" charset="77"/>
              </a:rPr>
              <a:t>     </a:t>
            </a:r>
            <a:r>
              <a:rPr lang="en-US" sz="1600" dirty="0" smtClean="0">
                <a:solidFill>
                  <a:srgbClr val="2E5FE1"/>
                </a:solidFill>
                <a:latin typeface="Monaco" pitchFamily="2" charset="77"/>
              </a:rPr>
              <a:t>return</a:t>
            </a:r>
            <a:r>
              <a:rPr lang="en-US" sz="1600" dirty="0" smtClean="0">
                <a:solidFill>
                  <a:srgbClr val="2A373E"/>
                </a:solidFill>
                <a:latin typeface="Monaco" pitchFamily="2" charset="77"/>
              </a:rPr>
              <a:t> </a:t>
            </a:r>
            <a:r>
              <a:rPr lang="en-US" sz="1600" dirty="0">
                <a:solidFill>
                  <a:srgbClr val="B20049"/>
                </a:solidFill>
                <a:latin typeface="Monaco" pitchFamily="2" charset="77"/>
              </a:rPr>
              <a:t>false</a:t>
            </a:r>
            <a:r>
              <a:rPr lang="en-US" sz="1600" dirty="0" smtClean="0">
                <a:solidFill>
                  <a:srgbClr val="2A373E"/>
                </a:solidFill>
                <a:latin typeface="Monaco" pitchFamily="2" charset="77"/>
              </a:rPr>
              <a:t>;</a:t>
            </a:r>
          </a:p>
          <a:p>
            <a:pPr>
              <a:lnSpc>
                <a:spcPct val="150000"/>
              </a:lnSpc>
            </a:pPr>
            <a:r>
              <a:rPr lang="en-US" sz="1600" dirty="0">
                <a:solidFill>
                  <a:srgbClr val="2A373E"/>
                </a:solidFill>
                <a:latin typeface="Monaco" pitchFamily="2" charset="77"/>
              </a:rPr>
              <a:t> </a:t>
            </a:r>
            <a:r>
              <a:rPr lang="en-US" sz="1600" dirty="0" smtClean="0">
                <a:solidFill>
                  <a:srgbClr val="2A373E"/>
                </a:solidFill>
                <a:latin typeface="Monaco" pitchFamily="2" charset="77"/>
              </a:rPr>
              <a:t> }</a:t>
            </a:r>
          </a:p>
          <a:p>
            <a:pPr>
              <a:lnSpc>
                <a:spcPct val="150000"/>
              </a:lnSpc>
            </a:pPr>
            <a:r>
              <a:rPr lang="en-US" sz="1600" dirty="0" smtClean="0">
                <a:solidFill>
                  <a:srgbClr val="2A373E"/>
                </a:solidFill>
                <a:latin typeface="Monaco" pitchFamily="2" charset="77"/>
              </a:rPr>
              <a:t>  </a:t>
            </a:r>
            <a:r>
              <a:rPr lang="en-US" sz="1600" dirty="0" smtClean="0">
                <a:solidFill>
                  <a:srgbClr val="2E5FE1"/>
                </a:solidFill>
                <a:latin typeface="Monaco" pitchFamily="2" charset="77"/>
              </a:rPr>
              <a:t>return</a:t>
            </a:r>
            <a:r>
              <a:rPr lang="en-US" sz="1600" dirty="0" smtClean="0">
                <a:solidFill>
                  <a:srgbClr val="2A373E"/>
                </a:solidFill>
                <a:latin typeface="Monaco" pitchFamily="2" charset="77"/>
              </a:rPr>
              <a:t> </a:t>
            </a:r>
            <a:r>
              <a:rPr lang="en-US" sz="1600" dirty="0" smtClean="0">
                <a:solidFill>
                  <a:srgbClr val="B20049"/>
                </a:solidFill>
                <a:latin typeface="Monaco" pitchFamily="2" charset="77"/>
              </a:rPr>
              <a:t>true</a:t>
            </a:r>
            <a:r>
              <a:rPr lang="en-US" sz="1600" dirty="0" smtClean="0">
                <a:solidFill>
                  <a:srgbClr val="2A373E"/>
                </a:solidFill>
                <a:latin typeface="Monaco" pitchFamily="2" charset="77"/>
              </a:rPr>
              <a:t>;</a:t>
            </a:r>
          </a:p>
          <a:p>
            <a:pPr>
              <a:lnSpc>
                <a:spcPct val="150000"/>
              </a:lnSpc>
            </a:pPr>
            <a:r>
              <a:rPr lang="en-US" sz="1600" dirty="0" smtClean="0">
                <a:solidFill>
                  <a:srgbClr val="2A373E"/>
                </a:solidFill>
                <a:latin typeface="Monaco" pitchFamily="2" charset="77"/>
              </a:rPr>
              <a:t>}</a:t>
            </a:r>
            <a:endParaRPr lang="en-US" sz="1600" dirty="0">
              <a:latin typeface="Monaco" pitchFamily="2" charset="77"/>
            </a:endParaRPr>
          </a:p>
        </p:txBody>
      </p:sp>
    </p:spTree>
    <p:extLst>
      <p:ext uri="{BB962C8B-B14F-4D97-AF65-F5344CB8AC3E}">
        <p14:creationId xmlns:p14="http://schemas.microsoft.com/office/powerpoint/2010/main" val="11481472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19.2</a:t>
            </a:r>
            <a:endParaRPr lang="en-US" dirty="0"/>
          </a:p>
        </p:txBody>
      </p:sp>
      <p:sp>
        <p:nvSpPr>
          <p:cNvPr id="3" name="Rectangle 2"/>
          <p:cNvSpPr/>
          <p:nvPr/>
        </p:nvSpPr>
        <p:spPr>
          <a:xfrm>
            <a:off x="1028700" y="1789893"/>
            <a:ext cx="7395772" cy="3539430"/>
          </a:xfrm>
          <a:prstGeom prst="rect">
            <a:avLst/>
          </a:prstGeom>
        </p:spPr>
        <p:txBody>
          <a:bodyPr wrap="square">
            <a:spAutoFit/>
          </a:bodyPr>
          <a:lstStyle/>
          <a:p>
            <a:r>
              <a:rPr lang="en-US" sz="3200" dirty="0" smtClean="0"/>
              <a:t>Strategy:</a:t>
            </a:r>
          </a:p>
          <a:p>
            <a:pPr marL="571500" indent="-571500">
              <a:buFontTx/>
              <a:buChar char="-"/>
            </a:pPr>
            <a:r>
              <a:rPr lang="en-US" sz="3200" dirty="0" smtClean="0"/>
              <a:t>Store in a lower triangular matrix</a:t>
            </a:r>
          </a:p>
          <a:p>
            <a:pPr marL="571500" indent="-571500">
              <a:buFontTx/>
              <a:buChar char="-"/>
            </a:pPr>
            <a:r>
              <a:rPr lang="en-US" sz="3200" dirty="0" smtClean="0"/>
              <a:t>A matrix element d[</a:t>
            </a:r>
            <a:r>
              <a:rPr lang="en-US" sz="3200" dirty="0" err="1" smtClean="0"/>
              <a:t>i</a:t>
            </a:r>
            <a:r>
              <a:rPr lang="en-US" sz="3200" dirty="0" smtClean="0"/>
              <a:t>][[j] is only valid if </a:t>
            </a:r>
            <a:r>
              <a:rPr lang="en-US" sz="3200" dirty="0" err="1" smtClean="0"/>
              <a:t>i</a:t>
            </a:r>
            <a:r>
              <a:rPr lang="en-US" sz="3200" dirty="0" smtClean="0"/>
              <a:t> &gt;= j</a:t>
            </a:r>
          </a:p>
          <a:p>
            <a:pPr marL="571500" indent="-571500">
              <a:buFontTx/>
              <a:buChar char="-"/>
            </a:pPr>
            <a:r>
              <a:rPr lang="en-US" sz="3200" b="0" i="0" dirty="0" err="1" smtClean="0">
                <a:effectLst/>
              </a:rPr>
              <a:t>dist</a:t>
            </a:r>
            <a:r>
              <a:rPr lang="en-US" sz="3200" b="0" i="0" dirty="0" smtClean="0">
                <a:effectLst/>
              </a:rPr>
              <a:t>(d, </a:t>
            </a:r>
            <a:r>
              <a:rPr lang="en-US" sz="3200" b="0" i="0" dirty="0" err="1" smtClean="0">
                <a:effectLst/>
              </a:rPr>
              <a:t>i</a:t>
            </a:r>
            <a:r>
              <a:rPr lang="en-US" sz="3200" b="0" i="0" dirty="0" smtClean="0">
                <a:effectLst/>
              </a:rPr>
              <a:t>, j) should return d[</a:t>
            </a:r>
            <a:r>
              <a:rPr lang="en-US" sz="3200" b="0" i="0" dirty="0" err="1" smtClean="0">
                <a:effectLst/>
              </a:rPr>
              <a:t>i</a:t>
            </a:r>
            <a:r>
              <a:rPr lang="en-US" sz="3200" b="0" i="0" dirty="0" smtClean="0">
                <a:effectLst/>
              </a:rPr>
              <a:t>][j] if </a:t>
            </a:r>
            <a:r>
              <a:rPr lang="en-US" sz="3200" b="0" i="0" dirty="0" err="1" smtClean="0">
                <a:effectLst/>
              </a:rPr>
              <a:t>i</a:t>
            </a:r>
            <a:r>
              <a:rPr lang="en-US" sz="3200" b="0" i="0" dirty="0" smtClean="0">
                <a:effectLst/>
              </a:rPr>
              <a:t> &gt;= j, or d[j][</a:t>
            </a:r>
            <a:r>
              <a:rPr lang="en-US" sz="3200" b="0" i="0" dirty="0" err="1" smtClean="0">
                <a:effectLst/>
              </a:rPr>
              <a:t>i</a:t>
            </a:r>
            <a:r>
              <a:rPr lang="en-US" sz="3200" b="0" i="0" dirty="0" smtClean="0">
                <a:effectLst/>
              </a:rPr>
              <a:t>] otherwise</a:t>
            </a:r>
          </a:p>
          <a:p>
            <a:pPr marL="571500" indent="-571500">
              <a:buFontTx/>
              <a:buChar char="-"/>
            </a:pPr>
            <a:r>
              <a:rPr lang="en-US" sz="3200" dirty="0" smtClean="0"/>
              <a:t>d[</a:t>
            </a:r>
            <a:r>
              <a:rPr lang="en-US" sz="3200" dirty="0" err="1" smtClean="0"/>
              <a:t>i</a:t>
            </a:r>
            <a:r>
              <a:rPr lang="en-US" sz="3200" dirty="0" smtClean="0"/>
              <a:t>][</a:t>
            </a:r>
            <a:r>
              <a:rPr lang="en-US" sz="3200" dirty="0" err="1" smtClean="0"/>
              <a:t>i</a:t>
            </a:r>
            <a:r>
              <a:rPr lang="en-US" sz="3200" dirty="0" smtClean="0"/>
              <a:t>] should be 0</a:t>
            </a:r>
            <a:endParaRPr lang="en-US" sz="3200" b="0" i="0" dirty="0">
              <a:effectLst/>
            </a:endParaRPr>
          </a:p>
        </p:txBody>
      </p:sp>
    </p:spTree>
    <p:extLst>
      <p:ext uri="{BB962C8B-B14F-4D97-AF65-F5344CB8AC3E}">
        <p14:creationId xmlns:p14="http://schemas.microsoft.com/office/powerpoint/2010/main" val="13516527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B880C8A7-87E0-FB49-8784-92F7359AF19F}"/>
              </a:ext>
            </a:extLst>
          </p:cNvPr>
          <p:cNvSpPr/>
          <p:nvPr/>
        </p:nvSpPr>
        <p:spPr>
          <a:xfrm>
            <a:off x="2636108" y="1960605"/>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5" name="Rectangle 4">
            <a:extLst>
              <a:ext uri="{FF2B5EF4-FFF2-40B4-BE49-F238E27FC236}">
                <a16:creationId xmlns="" xmlns:a16="http://schemas.microsoft.com/office/drawing/2014/main" id="{4C7F92C5-23F1-4640-AD6D-38E025A5B581}"/>
              </a:ext>
            </a:extLst>
          </p:cNvPr>
          <p:cNvSpPr/>
          <p:nvPr/>
        </p:nvSpPr>
        <p:spPr>
          <a:xfrm>
            <a:off x="2636107" y="2636108"/>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Rectangle 5">
            <a:extLst>
              <a:ext uri="{FF2B5EF4-FFF2-40B4-BE49-F238E27FC236}">
                <a16:creationId xmlns="" xmlns:a16="http://schemas.microsoft.com/office/drawing/2014/main" id="{1F8AF78B-CED5-0942-A7F4-C0AC90260554}"/>
              </a:ext>
            </a:extLst>
          </p:cNvPr>
          <p:cNvSpPr/>
          <p:nvPr/>
        </p:nvSpPr>
        <p:spPr>
          <a:xfrm>
            <a:off x="2636107" y="3311610"/>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 xmlns:a16="http://schemas.microsoft.com/office/drawing/2014/main" id="{3EE22F5B-ABCA-C04C-BA2D-5BE3445F2350}"/>
              </a:ext>
            </a:extLst>
          </p:cNvPr>
          <p:cNvSpPr/>
          <p:nvPr/>
        </p:nvSpPr>
        <p:spPr>
          <a:xfrm>
            <a:off x="3311609" y="3311610"/>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 xmlns:a16="http://schemas.microsoft.com/office/drawing/2014/main" id="{96A65CD9-EBC4-F347-AA17-9B53D49B2C5F}"/>
              </a:ext>
            </a:extLst>
          </p:cNvPr>
          <p:cNvSpPr/>
          <p:nvPr/>
        </p:nvSpPr>
        <p:spPr>
          <a:xfrm>
            <a:off x="3311610" y="2636107"/>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9" name="Rectangle 8">
            <a:extLst>
              <a:ext uri="{FF2B5EF4-FFF2-40B4-BE49-F238E27FC236}">
                <a16:creationId xmlns="" xmlns:a16="http://schemas.microsoft.com/office/drawing/2014/main" id="{23308E37-79B1-7347-8FEE-7260DC0F4A49}"/>
              </a:ext>
            </a:extLst>
          </p:cNvPr>
          <p:cNvSpPr/>
          <p:nvPr/>
        </p:nvSpPr>
        <p:spPr>
          <a:xfrm>
            <a:off x="3987112" y="3311609"/>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0" name="Rectangle 9">
            <a:extLst>
              <a:ext uri="{FF2B5EF4-FFF2-40B4-BE49-F238E27FC236}">
                <a16:creationId xmlns="" xmlns:a16="http://schemas.microsoft.com/office/drawing/2014/main" id="{C041B3D7-084D-1C47-ACC6-C4B63665D0DA}"/>
              </a:ext>
            </a:extLst>
          </p:cNvPr>
          <p:cNvSpPr/>
          <p:nvPr/>
        </p:nvSpPr>
        <p:spPr>
          <a:xfrm>
            <a:off x="2636106" y="3987113"/>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 xmlns:a16="http://schemas.microsoft.com/office/drawing/2014/main" id="{00544238-BE66-2A41-988B-FCEA29E67EE0}"/>
              </a:ext>
            </a:extLst>
          </p:cNvPr>
          <p:cNvSpPr/>
          <p:nvPr/>
        </p:nvSpPr>
        <p:spPr>
          <a:xfrm>
            <a:off x="3311608" y="3987113"/>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 xmlns:a16="http://schemas.microsoft.com/office/drawing/2014/main" id="{8DD92164-E066-F746-AC76-0F5C88F17CA9}"/>
              </a:ext>
            </a:extLst>
          </p:cNvPr>
          <p:cNvSpPr/>
          <p:nvPr/>
        </p:nvSpPr>
        <p:spPr>
          <a:xfrm>
            <a:off x="3987111" y="3987112"/>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 xmlns:a16="http://schemas.microsoft.com/office/drawing/2014/main" id="{F9B44323-70F7-ED43-A824-FED63F76015E}"/>
              </a:ext>
            </a:extLst>
          </p:cNvPr>
          <p:cNvSpPr/>
          <p:nvPr/>
        </p:nvSpPr>
        <p:spPr>
          <a:xfrm>
            <a:off x="4662612" y="3987111"/>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4" name="Rectangle 13">
            <a:extLst>
              <a:ext uri="{FF2B5EF4-FFF2-40B4-BE49-F238E27FC236}">
                <a16:creationId xmlns="" xmlns:a16="http://schemas.microsoft.com/office/drawing/2014/main" id="{DE38B8C7-215E-B441-87DD-967E3AC3CBB9}"/>
              </a:ext>
            </a:extLst>
          </p:cNvPr>
          <p:cNvSpPr/>
          <p:nvPr/>
        </p:nvSpPr>
        <p:spPr>
          <a:xfrm>
            <a:off x="2636106" y="4662613"/>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 xmlns:a16="http://schemas.microsoft.com/office/drawing/2014/main" id="{570A5338-B251-264D-B71D-A678ADBFA5D2}"/>
              </a:ext>
            </a:extLst>
          </p:cNvPr>
          <p:cNvSpPr/>
          <p:nvPr/>
        </p:nvSpPr>
        <p:spPr>
          <a:xfrm>
            <a:off x="3311608" y="4662613"/>
            <a:ext cx="675503" cy="675503"/>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 xmlns:a16="http://schemas.microsoft.com/office/drawing/2014/main" id="{195A4FC8-623B-7A45-8CD8-BAF3726FA42F}"/>
              </a:ext>
            </a:extLst>
          </p:cNvPr>
          <p:cNvSpPr/>
          <p:nvPr/>
        </p:nvSpPr>
        <p:spPr>
          <a:xfrm>
            <a:off x="3987111" y="4662612"/>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Rectangle 16">
            <a:extLst>
              <a:ext uri="{FF2B5EF4-FFF2-40B4-BE49-F238E27FC236}">
                <a16:creationId xmlns="" xmlns:a16="http://schemas.microsoft.com/office/drawing/2014/main" id="{9718DF1D-6484-CF4A-9772-4603AEFF5312}"/>
              </a:ext>
            </a:extLst>
          </p:cNvPr>
          <p:cNvSpPr/>
          <p:nvPr/>
        </p:nvSpPr>
        <p:spPr>
          <a:xfrm>
            <a:off x="4662612" y="4662611"/>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 xmlns:a16="http://schemas.microsoft.com/office/drawing/2014/main" id="{F84BA477-1E6B-A74E-A5B9-A98F103B478E}"/>
              </a:ext>
            </a:extLst>
          </p:cNvPr>
          <p:cNvSpPr/>
          <p:nvPr/>
        </p:nvSpPr>
        <p:spPr>
          <a:xfrm>
            <a:off x="5338112" y="4662610"/>
            <a:ext cx="675503" cy="675503"/>
          </a:xfrm>
          <a:prstGeom prst="rect">
            <a:avLst/>
          </a:prstGeom>
          <a:solidFill>
            <a:schemeClr val="accent5">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9" name="TextBox 18">
            <a:extLst>
              <a:ext uri="{FF2B5EF4-FFF2-40B4-BE49-F238E27FC236}">
                <a16:creationId xmlns="" xmlns:a16="http://schemas.microsoft.com/office/drawing/2014/main" id="{09BF2ED8-725C-F74D-B792-8BCFE2E7C91D}"/>
              </a:ext>
            </a:extLst>
          </p:cNvPr>
          <p:cNvSpPr txBox="1"/>
          <p:nvPr/>
        </p:nvSpPr>
        <p:spPr>
          <a:xfrm>
            <a:off x="2171333" y="3464694"/>
            <a:ext cx="237566" cy="369332"/>
          </a:xfrm>
          <a:prstGeom prst="rect">
            <a:avLst/>
          </a:prstGeom>
          <a:noFill/>
        </p:spPr>
        <p:txBody>
          <a:bodyPr wrap="none" rtlCol="0">
            <a:spAutoFit/>
          </a:bodyPr>
          <a:lstStyle/>
          <a:p>
            <a:r>
              <a:rPr lang="en-US" dirty="0"/>
              <a:t>i</a:t>
            </a:r>
          </a:p>
        </p:txBody>
      </p:sp>
      <p:sp>
        <p:nvSpPr>
          <p:cNvPr id="20" name="TextBox 19">
            <a:extLst>
              <a:ext uri="{FF2B5EF4-FFF2-40B4-BE49-F238E27FC236}">
                <a16:creationId xmlns="" xmlns:a16="http://schemas.microsoft.com/office/drawing/2014/main" id="{3AEFB29B-DB9A-8E4C-86D2-8ACEE98A9F29}"/>
              </a:ext>
            </a:extLst>
          </p:cNvPr>
          <p:cNvSpPr txBox="1"/>
          <p:nvPr/>
        </p:nvSpPr>
        <p:spPr>
          <a:xfrm>
            <a:off x="3530576" y="5462370"/>
            <a:ext cx="237566" cy="369332"/>
          </a:xfrm>
          <a:prstGeom prst="rect">
            <a:avLst/>
          </a:prstGeom>
          <a:noFill/>
        </p:spPr>
        <p:txBody>
          <a:bodyPr wrap="none" rtlCol="0">
            <a:spAutoFit/>
          </a:bodyPr>
          <a:lstStyle/>
          <a:p>
            <a:r>
              <a:rPr lang="en-US" dirty="0"/>
              <a:t>j</a:t>
            </a:r>
          </a:p>
        </p:txBody>
      </p:sp>
      <p:sp>
        <p:nvSpPr>
          <p:cNvPr id="29" name="Rectangle 28">
            <a:extLst>
              <a:ext uri="{FF2B5EF4-FFF2-40B4-BE49-F238E27FC236}">
                <a16:creationId xmlns="" xmlns:a16="http://schemas.microsoft.com/office/drawing/2014/main" id="{2DADB40D-6CBA-C449-A3DD-0B41B65402A8}"/>
              </a:ext>
            </a:extLst>
          </p:cNvPr>
          <p:cNvSpPr/>
          <p:nvPr/>
        </p:nvSpPr>
        <p:spPr>
          <a:xfrm>
            <a:off x="5338111" y="2619622"/>
            <a:ext cx="675503" cy="675503"/>
          </a:xfrm>
          <a:prstGeom prst="rect">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31" name="TextBox 30">
            <a:extLst>
              <a:ext uri="{FF2B5EF4-FFF2-40B4-BE49-F238E27FC236}">
                <a16:creationId xmlns="" xmlns:a16="http://schemas.microsoft.com/office/drawing/2014/main" id="{6059C1D9-DFDC-854B-8BC2-480302BC7656}"/>
              </a:ext>
            </a:extLst>
          </p:cNvPr>
          <p:cNvSpPr txBox="1"/>
          <p:nvPr/>
        </p:nvSpPr>
        <p:spPr>
          <a:xfrm>
            <a:off x="5082747" y="1381882"/>
            <a:ext cx="2666114" cy="369332"/>
          </a:xfrm>
          <a:prstGeom prst="rect">
            <a:avLst/>
          </a:prstGeom>
          <a:noFill/>
        </p:spPr>
        <p:txBody>
          <a:bodyPr wrap="none" rtlCol="0">
            <a:spAutoFit/>
          </a:bodyPr>
          <a:lstStyle/>
          <a:p>
            <a:r>
              <a:rPr lang="en-US" dirty="0">
                <a:latin typeface="Monaco" pitchFamily="2" charset="77"/>
              </a:rPr>
              <a:t>d[1][5] == d[5][i]</a:t>
            </a:r>
          </a:p>
        </p:txBody>
      </p:sp>
      <p:cxnSp>
        <p:nvCxnSpPr>
          <p:cNvPr id="33" name="Straight Arrow Connector 32">
            <a:extLst>
              <a:ext uri="{FF2B5EF4-FFF2-40B4-BE49-F238E27FC236}">
                <a16:creationId xmlns="" xmlns:a16="http://schemas.microsoft.com/office/drawing/2014/main" id="{77B3A0A4-65FF-AF48-B6FA-FD0BE6958C25}"/>
              </a:ext>
            </a:extLst>
          </p:cNvPr>
          <p:cNvCxnSpPr>
            <a:stCxn id="31" idx="2"/>
            <a:endCxn id="29" idx="0"/>
          </p:cNvCxnSpPr>
          <p:nvPr/>
        </p:nvCxnSpPr>
        <p:spPr>
          <a:xfrm flipH="1">
            <a:off x="5675863" y="1751214"/>
            <a:ext cx="739941" cy="868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19.2</a:t>
            </a:r>
            <a:endParaRPr lang="en-US" dirty="0"/>
          </a:p>
        </p:txBody>
      </p:sp>
    </p:spTree>
    <p:extLst>
      <p:ext uri="{BB962C8B-B14F-4D97-AF65-F5344CB8AC3E}">
        <p14:creationId xmlns:p14="http://schemas.microsoft.com/office/powerpoint/2010/main" val="11643695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19.2</a:t>
            </a:r>
            <a:endParaRPr lang="en-US" dirty="0"/>
          </a:p>
        </p:txBody>
      </p:sp>
      <p:sp>
        <p:nvSpPr>
          <p:cNvPr id="6" name="Rectangle 5"/>
          <p:cNvSpPr/>
          <p:nvPr/>
        </p:nvSpPr>
        <p:spPr>
          <a:xfrm>
            <a:off x="1028700" y="1789893"/>
            <a:ext cx="7395772" cy="584775"/>
          </a:xfrm>
          <a:prstGeom prst="rect">
            <a:avLst/>
          </a:prstGeom>
        </p:spPr>
        <p:txBody>
          <a:bodyPr wrap="square">
            <a:spAutoFit/>
          </a:bodyPr>
          <a:lstStyle/>
          <a:p>
            <a:r>
              <a:rPr lang="en-US" sz="3200" dirty="0" smtClean="0"/>
              <a:t>Allocation:</a:t>
            </a:r>
            <a:endParaRPr lang="en-US" sz="3200" b="0" i="0" dirty="0">
              <a:effectLst/>
            </a:endParaRPr>
          </a:p>
        </p:txBody>
      </p:sp>
      <p:sp>
        <p:nvSpPr>
          <p:cNvPr id="7" name="Rectangle 6"/>
          <p:cNvSpPr/>
          <p:nvPr/>
        </p:nvSpPr>
        <p:spPr>
          <a:xfrm>
            <a:off x="1026827" y="2539123"/>
            <a:ext cx="7202773" cy="1323439"/>
          </a:xfrm>
          <a:prstGeom prst="rect">
            <a:avLst/>
          </a:prstGeom>
        </p:spPr>
        <p:txBody>
          <a:bodyPr wrap="square">
            <a:spAutoFit/>
          </a:bodyPr>
          <a:lstStyle/>
          <a:p>
            <a:r>
              <a:rPr lang="en-US" sz="2000" dirty="0">
                <a:solidFill>
                  <a:srgbClr val="3E61A2"/>
                </a:solidFill>
                <a:latin typeface="Monaco" charset="0"/>
                <a:ea typeface="Monaco" charset="0"/>
                <a:cs typeface="Monaco" charset="0"/>
              </a:rPr>
              <a:t>double</a:t>
            </a:r>
            <a:r>
              <a:rPr lang="en-US" sz="2000" dirty="0">
                <a:latin typeface="Monaco" charset="0"/>
                <a:ea typeface="Monaco" charset="0"/>
                <a:cs typeface="Monaco" charset="0"/>
              </a:rPr>
              <a:t> *</a:t>
            </a:r>
            <a:r>
              <a:rPr lang="en-US" sz="2000" dirty="0" err="1">
                <a:latin typeface="Monaco" charset="0"/>
                <a:ea typeface="Monaco" charset="0"/>
                <a:cs typeface="Monaco" charset="0"/>
              </a:rPr>
              <a:t>half_square</a:t>
            </a:r>
            <a:r>
              <a:rPr lang="en-US" sz="2000" dirty="0">
                <a:latin typeface="Monaco" charset="0"/>
                <a:ea typeface="Monaco" charset="0"/>
                <a:cs typeface="Monaco" charset="0"/>
              </a:rPr>
              <a:t>[</a:t>
            </a:r>
            <a:r>
              <a:rPr lang="en-US" sz="2000" dirty="0">
                <a:solidFill>
                  <a:srgbClr val="E74C3C"/>
                </a:solidFill>
                <a:latin typeface="Monaco" charset="0"/>
                <a:ea typeface="Monaco" charset="0"/>
                <a:cs typeface="Monaco" charset="0"/>
              </a:rPr>
              <a:t>10</a:t>
            </a:r>
            <a:r>
              <a:rPr lang="en-US" sz="2000" dirty="0" smtClean="0">
                <a:latin typeface="Monaco" charset="0"/>
                <a:ea typeface="Monaco" charset="0"/>
                <a:cs typeface="Monaco" charset="0"/>
              </a:rPr>
              <a:t>];</a:t>
            </a:r>
          </a:p>
          <a:p>
            <a:r>
              <a:rPr lang="en-US" sz="2000" dirty="0" smtClean="0">
                <a:solidFill>
                  <a:srgbClr val="3B78E7"/>
                </a:solidFill>
                <a:latin typeface="Monaco" charset="0"/>
                <a:ea typeface="Monaco" charset="0"/>
                <a:cs typeface="Monaco" charset="0"/>
              </a:rPr>
              <a:t>for</a:t>
            </a:r>
            <a:r>
              <a:rPr lang="en-US" sz="2000" dirty="0" smtClean="0">
                <a:latin typeface="Monaco" charset="0"/>
                <a:ea typeface="Monaco" charset="0"/>
                <a:cs typeface="Monaco" charset="0"/>
              </a:rPr>
              <a:t> </a:t>
            </a:r>
            <a:r>
              <a:rPr lang="en-US" sz="2000" dirty="0">
                <a:latin typeface="Monaco" charset="0"/>
                <a:ea typeface="Monaco" charset="0"/>
                <a:cs typeface="Monaco" charset="0"/>
              </a:rPr>
              <a:t>(</a:t>
            </a:r>
            <a:r>
              <a:rPr lang="en-US" sz="2000" dirty="0">
                <a:solidFill>
                  <a:srgbClr val="3E61A2"/>
                </a:solidFill>
                <a:latin typeface="Monaco" charset="0"/>
                <a:ea typeface="Monaco" charset="0"/>
                <a:cs typeface="Monaco" charset="0"/>
              </a:rPr>
              <a:t>long</a:t>
            </a:r>
            <a:r>
              <a:rPr lang="en-US" sz="2000" dirty="0">
                <a:latin typeface="Monaco" charset="0"/>
                <a:ea typeface="Monaco" charset="0"/>
                <a:cs typeface="Monaco" charset="0"/>
              </a:rPr>
              <a:t> </a:t>
            </a:r>
            <a:r>
              <a:rPr lang="en-US" sz="2000" dirty="0" err="1">
                <a:latin typeface="Monaco" charset="0"/>
                <a:ea typeface="Monaco" charset="0"/>
                <a:cs typeface="Monaco" charset="0"/>
              </a:rPr>
              <a:t>i</a:t>
            </a:r>
            <a:r>
              <a:rPr lang="en-US" sz="2000" dirty="0">
                <a:latin typeface="Monaco" charset="0"/>
                <a:ea typeface="Monaco" charset="0"/>
                <a:cs typeface="Monaco" charset="0"/>
              </a:rPr>
              <a:t> = </a:t>
            </a:r>
            <a:r>
              <a:rPr lang="en-US" sz="2000" dirty="0">
                <a:solidFill>
                  <a:srgbClr val="E74C3C"/>
                </a:solidFill>
                <a:latin typeface="Monaco" charset="0"/>
                <a:ea typeface="Monaco" charset="0"/>
                <a:cs typeface="Monaco" charset="0"/>
              </a:rPr>
              <a:t>0</a:t>
            </a:r>
            <a:r>
              <a:rPr lang="en-US" sz="2000" dirty="0">
                <a:latin typeface="Monaco" charset="0"/>
                <a:ea typeface="Monaco" charset="0"/>
                <a:cs typeface="Monaco" charset="0"/>
              </a:rPr>
              <a:t>; </a:t>
            </a:r>
            <a:r>
              <a:rPr lang="en-US" sz="2000" dirty="0" err="1">
                <a:latin typeface="Monaco" charset="0"/>
                <a:ea typeface="Monaco" charset="0"/>
                <a:cs typeface="Monaco" charset="0"/>
              </a:rPr>
              <a:t>i</a:t>
            </a:r>
            <a:r>
              <a:rPr lang="en-US" sz="2000" dirty="0">
                <a:latin typeface="Monaco" charset="0"/>
                <a:ea typeface="Monaco" charset="0"/>
                <a:cs typeface="Monaco" charset="0"/>
              </a:rPr>
              <a:t> &lt; </a:t>
            </a:r>
            <a:r>
              <a:rPr lang="en-US" sz="2000" dirty="0">
                <a:solidFill>
                  <a:srgbClr val="E74C3C"/>
                </a:solidFill>
                <a:latin typeface="Monaco" charset="0"/>
                <a:ea typeface="Monaco" charset="0"/>
                <a:cs typeface="Monaco" charset="0"/>
              </a:rPr>
              <a:t>10</a:t>
            </a:r>
            <a:r>
              <a:rPr lang="en-US" sz="2000" dirty="0">
                <a:latin typeface="Monaco" charset="0"/>
                <a:ea typeface="Monaco" charset="0"/>
                <a:cs typeface="Monaco" charset="0"/>
              </a:rPr>
              <a:t>; </a:t>
            </a:r>
            <a:r>
              <a:rPr lang="en-US" sz="2000" dirty="0" err="1">
                <a:latin typeface="Monaco" charset="0"/>
                <a:ea typeface="Monaco" charset="0"/>
                <a:cs typeface="Monaco" charset="0"/>
              </a:rPr>
              <a:t>i</a:t>
            </a:r>
            <a:r>
              <a:rPr lang="en-US" sz="2000" dirty="0">
                <a:latin typeface="Monaco" charset="0"/>
                <a:ea typeface="Monaco" charset="0"/>
                <a:cs typeface="Monaco" charset="0"/>
              </a:rPr>
              <a:t> += </a:t>
            </a:r>
            <a:r>
              <a:rPr lang="en-US" sz="2000" dirty="0">
                <a:solidFill>
                  <a:srgbClr val="E74C3C"/>
                </a:solidFill>
                <a:latin typeface="Monaco" charset="0"/>
                <a:ea typeface="Monaco" charset="0"/>
                <a:cs typeface="Monaco" charset="0"/>
              </a:rPr>
              <a:t>1</a:t>
            </a:r>
            <a:r>
              <a:rPr lang="en-US" sz="2000" dirty="0">
                <a:latin typeface="Monaco" charset="0"/>
                <a:ea typeface="Monaco" charset="0"/>
                <a:cs typeface="Monaco" charset="0"/>
              </a:rPr>
              <a:t>) { </a:t>
            </a:r>
            <a:endParaRPr lang="en-US" sz="2000" dirty="0" smtClean="0">
              <a:latin typeface="Monaco" charset="0"/>
              <a:ea typeface="Monaco" charset="0"/>
              <a:cs typeface="Monaco" charset="0"/>
            </a:endParaRPr>
          </a:p>
          <a:p>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half_square</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i</a:t>
            </a:r>
            <a:r>
              <a:rPr lang="en-US" sz="2000" dirty="0">
                <a:latin typeface="Monaco" charset="0"/>
                <a:ea typeface="Monaco" charset="0"/>
                <a:cs typeface="Monaco" charset="0"/>
              </a:rPr>
              <a:t>] = </a:t>
            </a:r>
            <a:r>
              <a:rPr lang="en-US" sz="2000" dirty="0" err="1" smtClean="0">
                <a:latin typeface="Monaco" charset="0"/>
                <a:ea typeface="Monaco" charset="0"/>
                <a:cs typeface="Monaco" charset="0"/>
              </a:rPr>
              <a:t>calloc</a:t>
            </a:r>
            <a:r>
              <a:rPr lang="en-US" sz="2000" dirty="0" smtClean="0">
                <a:latin typeface="Monaco" charset="0"/>
                <a:ea typeface="Monaco" charset="0"/>
                <a:cs typeface="Monaco" charset="0"/>
              </a:rPr>
              <a:t>(i+</a:t>
            </a:r>
            <a:r>
              <a:rPr lang="en-US" sz="2000" dirty="0" smtClean="0">
                <a:solidFill>
                  <a:srgbClr val="E74C3C"/>
                </a:solidFill>
                <a:latin typeface="Monaco" charset="0"/>
                <a:ea typeface="Monaco" charset="0"/>
                <a:cs typeface="Monaco" charset="0"/>
              </a:rPr>
              <a:t>1</a:t>
            </a:r>
            <a:r>
              <a:rPr lang="en-US" sz="2000" dirty="0" smtClean="0">
                <a:latin typeface="Monaco" charset="0"/>
                <a:ea typeface="Monaco" charset="0"/>
                <a:cs typeface="Monaco" charset="0"/>
              </a:rPr>
              <a:t>,</a:t>
            </a:r>
            <a:r>
              <a:rPr lang="en-US" sz="2000" dirty="0" smtClean="0">
                <a:solidFill>
                  <a:srgbClr val="3B78E7"/>
                </a:solidFill>
                <a:latin typeface="Monaco" charset="0"/>
                <a:ea typeface="Monaco" charset="0"/>
                <a:cs typeface="Monaco" charset="0"/>
              </a:rPr>
              <a:t>sizeof</a:t>
            </a:r>
            <a:r>
              <a:rPr lang="en-US" sz="2000" dirty="0" smtClean="0">
                <a:latin typeface="Monaco" charset="0"/>
                <a:ea typeface="Monaco" charset="0"/>
                <a:cs typeface="Monaco" charset="0"/>
              </a:rPr>
              <a:t>(</a:t>
            </a:r>
            <a:r>
              <a:rPr lang="en-US" sz="2000" dirty="0" smtClean="0">
                <a:solidFill>
                  <a:srgbClr val="3E61A2"/>
                </a:solidFill>
                <a:latin typeface="Monaco" charset="0"/>
                <a:ea typeface="Monaco" charset="0"/>
                <a:cs typeface="Monaco" charset="0"/>
              </a:rPr>
              <a:t>double</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smtClean="0">
                <a:latin typeface="Monaco" charset="0"/>
                <a:ea typeface="Monaco" charset="0"/>
                <a:cs typeface="Monaco" charset="0"/>
              </a:rPr>
              <a:t>}</a:t>
            </a:r>
            <a:endParaRPr lang="en-US" sz="2000" dirty="0">
              <a:latin typeface="Monaco" charset="0"/>
              <a:ea typeface="Monaco" charset="0"/>
              <a:cs typeface="Monaco" charset="0"/>
            </a:endParaRPr>
          </a:p>
        </p:txBody>
      </p:sp>
      <p:sp>
        <p:nvSpPr>
          <p:cNvPr id="8" name="Rectangle 7"/>
          <p:cNvSpPr/>
          <p:nvPr/>
        </p:nvSpPr>
        <p:spPr>
          <a:xfrm>
            <a:off x="1028700" y="4027017"/>
            <a:ext cx="7395772" cy="584775"/>
          </a:xfrm>
          <a:prstGeom prst="rect">
            <a:avLst/>
          </a:prstGeom>
        </p:spPr>
        <p:txBody>
          <a:bodyPr wrap="square">
            <a:spAutoFit/>
          </a:bodyPr>
          <a:lstStyle/>
          <a:p>
            <a:r>
              <a:rPr lang="en-US" sz="3200" dirty="0" smtClean="0"/>
              <a:t>Deallocation:</a:t>
            </a:r>
            <a:endParaRPr lang="en-US" sz="3200" b="0" i="0" dirty="0">
              <a:effectLst/>
            </a:endParaRPr>
          </a:p>
        </p:txBody>
      </p:sp>
      <p:sp>
        <p:nvSpPr>
          <p:cNvPr id="9" name="Rectangle 8"/>
          <p:cNvSpPr/>
          <p:nvPr/>
        </p:nvSpPr>
        <p:spPr>
          <a:xfrm>
            <a:off x="1026827" y="4776247"/>
            <a:ext cx="7202773" cy="1015663"/>
          </a:xfrm>
          <a:prstGeom prst="rect">
            <a:avLst/>
          </a:prstGeom>
        </p:spPr>
        <p:txBody>
          <a:bodyPr wrap="square">
            <a:spAutoFit/>
          </a:bodyPr>
          <a:lstStyle/>
          <a:p>
            <a:r>
              <a:rPr lang="en-US" sz="2000" dirty="0" smtClean="0">
                <a:solidFill>
                  <a:srgbClr val="3B78E7"/>
                </a:solidFill>
                <a:latin typeface="Monaco" charset="0"/>
                <a:ea typeface="Monaco" charset="0"/>
                <a:cs typeface="Monaco" charset="0"/>
              </a:rPr>
              <a:t>for</a:t>
            </a:r>
            <a:r>
              <a:rPr lang="en-US" sz="2000" dirty="0" smtClean="0">
                <a:latin typeface="Monaco" charset="0"/>
                <a:ea typeface="Monaco" charset="0"/>
                <a:cs typeface="Monaco" charset="0"/>
              </a:rPr>
              <a:t> (</a:t>
            </a:r>
            <a:r>
              <a:rPr lang="en-US" sz="2000" dirty="0" smtClean="0">
                <a:solidFill>
                  <a:srgbClr val="3E61A2"/>
                </a:solidFill>
                <a:latin typeface="Monaco" charset="0"/>
                <a:ea typeface="Monaco" charset="0"/>
                <a:cs typeface="Monaco" charset="0"/>
              </a:rPr>
              <a:t>long</a:t>
            </a:r>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i</a:t>
            </a:r>
            <a:r>
              <a:rPr lang="en-US" sz="2000" dirty="0" smtClean="0">
                <a:latin typeface="Monaco" charset="0"/>
                <a:ea typeface="Monaco" charset="0"/>
                <a:cs typeface="Monaco" charset="0"/>
              </a:rPr>
              <a:t> = </a:t>
            </a:r>
            <a:r>
              <a:rPr lang="en-US" sz="2000" dirty="0" smtClean="0">
                <a:solidFill>
                  <a:srgbClr val="E74C3C"/>
                </a:solidFill>
                <a:latin typeface="Monaco" charset="0"/>
                <a:ea typeface="Monaco" charset="0"/>
                <a:cs typeface="Monaco" charset="0"/>
              </a:rPr>
              <a:t>0</a:t>
            </a:r>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i</a:t>
            </a:r>
            <a:r>
              <a:rPr lang="en-US" sz="2000" dirty="0" smtClean="0">
                <a:latin typeface="Monaco" charset="0"/>
                <a:ea typeface="Monaco" charset="0"/>
                <a:cs typeface="Monaco" charset="0"/>
              </a:rPr>
              <a:t> &lt; </a:t>
            </a:r>
            <a:r>
              <a:rPr lang="en-US" sz="2000" dirty="0" smtClean="0">
                <a:solidFill>
                  <a:srgbClr val="E74C3C"/>
                </a:solidFill>
                <a:latin typeface="Monaco" charset="0"/>
                <a:ea typeface="Monaco" charset="0"/>
                <a:cs typeface="Monaco" charset="0"/>
              </a:rPr>
              <a:t>10</a:t>
            </a:r>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i</a:t>
            </a:r>
            <a:r>
              <a:rPr lang="en-US" sz="2000" dirty="0" smtClean="0">
                <a:latin typeface="Monaco" charset="0"/>
                <a:ea typeface="Monaco" charset="0"/>
                <a:cs typeface="Monaco" charset="0"/>
              </a:rPr>
              <a:t> += </a:t>
            </a:r>
            <a:r>
              <a:rPr lang="en-US" sz="2000" dirty="0" smtClean="0">
                <a:solidFill>
                  <a:srgbClr val="E74C3C"/>
                </a:solidFill>
                <a:latin typeface="Monaco" charset="0"/>
                <a:ea typeface="Monaco" charset="0"/>
                <a:cs typeface="Monaco" charset="0"/>
              </a:rPr>
              <a:t>1</a:t>
            </a:r>
            <a:r>
              <a:rPr lang="en-US" sz="2000" dirty="0" smtClean="0">
                <a:latin typeface="Monaco" charset="0"/>
                <a:ea typeface="Monaco" charset="0"/>
                <a:cs typeface="Monaco" charset="0"/>
              </a:rPr>
              <a:t>) { </a:t>
            </a:r>
          </a:p>
          <a:p>
            <a:r>
              <a:rPr lang="en-US" sz="2000" dirty="0" smtClean="0">
                <a:latin typeface="Monaco" charset="0"/>
                <a:ea typeface="Monaco" charset="0"/>
                <a:cs typeface="Monaco" charset="0"/>
              </a:rPr>
              <a:t>  free(</a:t>
            </a:r>
            <a:r>
              <a:rPr lang="en-US" sz="2000" dirty="0" err="1" smtClean="0">
                <a:latin typeface="Monaco" charset="0"/>
                <a:ea typeface="Monaco" charset="0"/>
                <a:cs typeface="Monaco" charset="0"/>
              </a:rPr>
              <a:t>half_square</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i</a:t>
            </a:r>
            <a:r>
              <a:rPr lang="en-US" sz="2000" dirty="0" smtClean="0">
                <a:latin typeface="Monaco" charset="0"/>
                <a:ea typeface="Monaco" charset="0"/>
                <a:cs typeface="Monaco" charset="0"/>
              </a:rPr>
              <a:t>]); </a:t>
            </a:r>
          </a:p>
          <a:p>
            <a:r>
              <a:rPr lang="en-US" sz="2000" dirty="0" smtClean="0">
                <a:latin typeface="Monaco" charset="0"/>
                <a:ea typeface="Monaco" charset="0"/>
                <a:cs typeface="Monaco" charset="0"/>
              </a:rPr>
              <a:t>}</a:t>
            </a:r>
            <a:endParaRPr lang="en-US" sz="2000" dirty="0">
              <a:latin typeface="Monaco" charset="0"/>
              <a:ea typeface="Monaco" charset="0"/>
              <a:cs typeface="Monaco" charset="0"/>
            </a:endParaRPr>
          </a:p>
        </p:txBody>
      </p:sp>
    </p:spTree>
    <p:extLst>
      <p:ext uri="{BB962C8B-B14F-4D97-AF65-F5344CB8AC3E}">
        <p14:creationId xmlns:p14="http://schemas.microsoft.com/office/powerpoint/2010/main" val="16915764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19.2</a:t>
            </a:r>
            <a:endParaRPr lang="en-US" dirty="0"/>
          </a:p>
        </p:txBody>
      </p:sp>
      <p:sp>
        <p:nvSpPr>
          <p:cNvPr id="6" name="Rectangle 5"/>
          <p:cNvSpPr/>
          <p:nvPr/>
        </p:nvSpPr>
        <p:spPr>
          <a:xfrm>
            <a:off x="1028700" y="1789893"/>
            <a:ext cx="7395772" cy="584775"/>
          </a:xfrm>
          <a:prstGeom prst="rect">
            <a:avLst/>
          </a:prstGeom>
        </p:spPr>
        <p:txBody>
          <a:bodyPr wrap="square">
            <a:spAutoFit/>
          </a:bodyPr>
          <a:lstStyle/>
          <a:p>
            <a:r>
              <a:rPr lang="en-US" sz="3200" dirty="0" smtClean="0"/>
              <a:t>Allocation:</a:t>
            </a:r>
            <a:endParaRPr lang="en-US" sz="3200" b="0" i="0" dirty="0">
              <a:effectLst/>
            </a:endParaRPr>
          </a:p>
        </p:txBody>
      </p:sp>
      <p:sp>
        <p:nvSpPr>
          <p:cNvPr id="7" name="Rectangle 6"/>
          <p:cNvSpPr/>
          <p:nvPr/>
        </p:nvSpPr>
        <p:spPr>
          <a:xfrm>
            <a:off x="1026827" y="2539123"/>
            <a:ext cx="7202773" cy="1323439"/>
          </a:xfrm>
          <a:prstGeom prst="rect">
            <a:avLst/>
          </a:prstGeom>
        </p:spPr>
        <p:txBody>
          <a:bodyPr wrap="square">
            <a:spAutoFit/>
          </a:bodyPr>
          <a:lstStyle/>
          <a:p>
            <a:r>
              <a:rPr lang="en-US" sz="2000" dirty="0">
                <a:solidFill>
                  <a:srgbClr val="3E61A2"/>
                </a:solidFill>
                <a:latin typeface="Monaco" charset="0"/>
                <a:ea typeface="Monaco" charset="0"/>
                <a:cs typeface="Monaco" charset="0"/>
              </a:rPr>
              <a:t>double</a:t>
            </a:r>
            <a:r>
              <a:rPr lang="en-US" sz="2000" dirty="0">
                <a:latin typeface="Monaco" charset="0"/>
                <a:ea typeface="Monaco" charset="0"/>
                <a:cs typeface="Monaco" charset="0"/>
              </a:rPr>
              <a:t> *</a:t>
            </a:r>
            <a:r>
              <a:rPr lang="en-US" sz="2000" dirty="0" err="1">
                <a:latin typeface="Monaco" charset="0"/>
                <a:ea typeface="Monaco" charset="0"/>
                <a:cs typeface="Monaco" charset="0"/>
              </a:rPr>
              <a:t>half_square</a:t>
            </a:r>
            <a:r>
              <a:rPr lang="en-US" sz="2000" dirty="0">
                <a:latin typeface="Monaco" charset="0"/>
                <a:ea typeface="Monaco" charset="0"/>
                <a:cs typeface="Monaco" charset="0"/>
              </a:rPr>
              <a:t>[</a:t>
            </a:r>
            <a:r>
              <a:rPr lang="en-US" sz="2000" dirty="0">
                <a:solidFill>
                  <a:srgbClr val="E74C3C"/>
                </a:solidFill>
                <a:latin typeface="Monaco" charset="0"/>
                <a:ea typeface="Monaco" charset="0"/>
                <a:cs typeface="Monaco" charset="0"/>
              </a:rPr>
              <a:t>10</a:t>
            </a:r>
            <a:r>
              <a:rPr lang="en-US" sz="2000" dirty="0" smtClean="0">
                <a:latin typeface="Monaco" charset="0"/>
                <a:ea typeface="Monaco" charset="0"/>
                <a:cs typeface="Monaco" charset="0"/>
              </a:rPr>
              <a:t>];</a:t>
            </a:r>
          </a:p>
          <a:p>
            <a:r>
              <a:rPr lang="en-US" sz="2000" dirty="0" smtClean="0">
                <a:solidFill>
                  <a:srgbClr val="3B78E7"/>
                </a:solidFill>
                <a:latin typeface="Monaco" charset="0"/>
                <a:ea typeface="Monaco" charset="0"/>
                <a:cs typeface="Monaco" charset="0"/>
              </a:rPr>
              <a:t>for</a:t>
            </a:r>
            <a:r>
              <a:rPr lang="en-US" sz="2000" dirty="0" smtClean="0">
                <a:latin typeface="Monaco" charset="0"/>
                <a:ea typeface="Monaco" charset="0"/>
                <a:cs typeface="Monaco" charset="0"/>
              </a:rPr>
              <a:t> </a:t>
            </a:r>
            <a:r>
              <a:rPr lang="en-US" sz="2000" dirty="0">
                <a:latin typeface="Monaco" charset="0"/>
                <a:ea typeface="Monaco" charset="0"/>
                <a:cs typeface="Monaco" charset="0"/>
              </a:rPr>
              <a:t>(</a:t>
            </a:r>
            <a:r>
              <a:rPr lang="en-US" sz="2000" dirty="0">
                <a:solidFill>
                  <a:srgbClr val="3E61A2"/>
                </a:solidFill>
                <a:latin typeface="Monaco" charset="0"/>
                <a:ea typeface="Monaco" charset="0"/>
                <a:cs typeface="Monaco" charset="0"/>
              </a:rPr>
              <a:t>long</a:t>
            </a:r>
            <a:r>
              <a:rPr lang="en-US" sz="2000" dirty="0">
                <a:latin typeface="Monaco" charset="0"/>
                <a:ea typeface="Monaco" charset="0"/>
                <a:cs typeface="Monaco" charset="0"/>
              </a:rPr>
              <a:t> </a:t>
            </a:r>
            <a:r>
              <a:rPr lang="en-US" sz="2000" dirty="0" err="1">
                <a:latin typeface="Monaco" charset="0"/>
                <a:ea typeface="Monaco" charset="0"/>
                <a:cs typeface="Monaco" charset="0"/>
              </a:rPr>
              <a:t>i</a:t>
            </a:r>
            <a:r>
              <a:rPr lang="en-US" sz="2000" dirty="0">
                <a:latin typeface="Monaco" charset="0"/>
                <a:ea typeface="Monaco" charset="0"/>
                <a:cs typeface="Monaco" charset="0"/>
              </a:rPr>
              <a:t> = </a:t>
            </a:r>
            <a:r>
              <a:rPr lang="en-US" sz="2000" dirty="0">
                <a:solidFill>
                  <a:srgbClr val="E74C3C"/>
                </a:solidFill>
                <a:latin typeface="Monaco" charset="0"/>
                <a:ea typeface="Monaco" charset="0"/>
                <a:cs typeface="Monaco" charset="0"/>
              </a:rPr>
              <a:t>0</a:t>
            </a:r>
            <a:r>
              <a:rPr lang="en-US" sz="2000" dirty="0">
                <a:latin typeface="Monaco" charset="0"/>
                <a:ea typeface="Monaco" charset="0"/>
                <a:cs typeface="Monaco" charset="0"/>
              </a:rPr>
              <a:t>; </a:t>
            </a:r>
            <a:r>
              <a:rPr lang="en-US" sz="2000" dirty="0" err="1">
                <a:latin typeface="Monaco" charset="0"/>
                <a:ea typeface="Monaco" charset="0"/>
                <a:cs typeface="Monaco" charset="0"/>
              </a:rPr>
              <a:t>i</a:t>
            </a:r>
            <a:r>
              <a:rPr lang="en-US" sz="2000" dirty="0">
                <a:latin typeface="Monaco" charset="0"/>
                <a:ea typeface="Monaco" charset="0"/>
                <a:cs typeface="Monaco" charset="0"/>
              </a:rPr>
              <a:t> &lt; </a:t>
            </a:r>
            <a:r>
              <a:rPr lang="en-US" sz="2000" dirty="0">
                <a:solidFill>
                  <a:srgbClr val="E74C3C"/>
                </a:solidFill>
                <a:latin typeface="Monaco" charset="0"/>
                <a:ea typeface="Monaco" charset="0"/>
                <a:cs typeface="Monaco" charset="0"/>
              </a:rPr>
              <a:t>10</a:t>
            </a:r>
            <a:r>
              <a:rPr lang="en-US" sz="2000" dirty="0">
                <a:latin typeface="Monaco" charset="0"/>
                <a:ea typeface="Monaco" charset="0"/>
                <a:cs typeface="Monaco" charset="0"/>
              </a:rPr>
              <a:t>; </a:t>
            </a:r>
            <a:r>
              <a:rPr lang="en-US" sz="2000" dirty="0" err="1">
                <a:latin typeface="Monaco" charset="0"/>
                <a:ea typeface="Monaco" charset="0"/>
                <a:cs typeface="Monaco" charset="0"/>
              </a:rPr>
              <a:t>i</a:t>
            </a:r>
            <a:r>
              <a:rPr lang="en-US" sz="2000" dirty="0">
                <a:latin typeface="Monaco" charset="0"/>
                <a:ea typeface="Monaco" charset="0"/>
                <a:cs typeface="Monaco" charset="0"/>
              </a:rPr>
              <a:t> += </a:t>
            </a:r>
            <a:r>
              <a:rPr lang="en-US" sz="2000" dirty="0">
                <a:solidFill>
                  <a:srgbClr val="E74C3C"/>
                </a:solidFill>
                <a:latin typeface="Monaco" charset="0"/>
                <a:ea typeface="Monaco" charset="0"/>
                <a:cs typeface="Monaco" charset="0"/>
              </a:rPr>
              <a:t>1</a:t>
            </a:r>
            <a:r>
              <a:rPr lang="en-US" sz="2000" dirty="0">
                <a:latin typeface="Monaco" charset="0"/>
                <a:ea typeface="Monaco" charset="0"/>
                <a:cs typeface="Monaco" charset="0"/>
              </a:rPr>
              <a:t>) { </a:t>
            </a:r>
            <a:endParaRPr lang="en-US" sz="2000" dirty="0" smtClean="0">
              <a:latin typeface="Monaco" charset="0"/>
              <a:ea typeface="Monaco" charset="0"/>
              <a:cs typeface="Monaco" charset="0"/>
            </a:endParaRPr>
          </a:p>
          <a:p>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half_square</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i</a:t>
            </a:r>
            <a:r>
              <a:rPr lang="en-US" sz="2000" dirty="0">
                <a:latin typeface="Monaco" charset="0"/>
                <a:ea typeface="Monaco" charset="0"/>
                <a:cs typeface="Monaco" charset="0"/>
              </a:rPr>
              <a:t>] = </a:t>
            </a:r>
            <a:r>
              <a:rPr lang="en-US" sz="2000" dirty="0" err="1" smtClean="0">
                <a:latin typeface="Monaco" charset="0"/>
                <a:ea typeface="Monaco" charset="0"/>
                <a:cs typeface="Monaco" charset="0"/>
              </a:rPr>
              <a:t>calloc</a:t>
            </a:r>
            <a:r>
              <a:rPr lang="en-US" sz="2000" dirty="0" smtClean="0">
                <a:latin typeface="Monaco" charset="0"/>
                <a:ea typeface="Monaco" charset="0"/>
                <a:cs typeface="Monaco" charset="0"/>
              </a:rPr>
              <a:t>(i+</a:t>
            </a:r>
            <a:r>
              <a:rPr lang="en-US" sz="2000" dirty="0" smtClean="0">
                <a:solidFill>
                  <a:srgbClr val="E74C3C"/>
                </a:solidFill>
                <a:latin typeface="Monaco" charset="0"/>
                <a:ea typeface="Monaco" charset="0"/>
                <a:cs typeface="Monaco" charset="0"/>
              </a:rPr>
              <a:t>1</a:t>
            </a:r>
            <a:r>
              <a:rPr lang="en-US" sz="2000" dirty="0" smtClean="0">
                <a:latin typeface="Monaco" charset="0"/>
                <a:ea typeface="Monaco" charset="0"/>
                <a:cs typeface="Monaco" charset="0"/>
              </a:rPr>
              <a:t>,</a:t>
            </a:r>
            <a:r>
              <a:rPr lang="en-US" sz="2000" dirty="0" smtClean="0">
                <a:solidFill>
                  <a:srgbClr val="3B78E7"/>
                </a:solidFill>
                <a:latin typeface="Monaco" charset="0"/>
                <a:ea typeface="Monaco" charset="0"/>
                <a:cs typeface="Monaco" charset="0"/>
              </a:rPr>
              <a:t>sizeof</a:t>
            </a:r>
            <a:r>
              <a:rPr lang="en-US" sz="2000" dirty="0" smtClean="0">
                <a:latin typeface="Monaco" charset="0"/>
                <a:ea typeface="Monaco" charset="0"/>
                <a:cs typeface="Monaco" charset="0"/>
              </a:rPr>
              <a:t>(</a:t>
            </a:r>
            <a:r>
              <a:rPr lang="en-US" sz="2000" dirty="0" smtClean="0">
                <a:solidFill>
                  <a:srgbClr val="3E61A2"/>
                </a:solidFill>
                <a:latin typeface="Monaco" charset="0"/>
                <a:ea typeface="Monaco" charset="0"/>
                <a:cs typeface="Monaco" charset="0"/>
              </a:rPr>
              <a:t>double</a:t>
            </a:r>
            <a:r>
              <a:rPr lang="en-US" sz="2000" dirty="0">
                <a:latin typeface="Monaco" charset="0"/>
                <a:ea typeface="Monaco" charset="0"/>
                <a:cs typeface="Monaco" charset="0"/>
              </a:rPr>
              <a:t>)); </a:t>
            </a:r>
            <a:endParaRPr lang="en-US" sz="2000" dirty="0" smtClean="0">
              <a:latin typeface="Monaco" charset="0"/>
              <a:ea typeface="Monaco" charset="0"/>
              <a:cs typeface="Monaco" charset="0"/>
            </a:endParaRPr>
          </a:p>
          <a:p>
            <a:r>
              <a:rPr lang="en-US" sz="2000" dirty="0" smtClean="0">
                <a:latin typeface="Monaco" charset="0"/>
                <a:ea typeface="Monaco" charset="0"/>
                <a:cs typeface="Monaco" charset="0"/>
              </a:rPr>
              <a:t>}</a:t>
            </a:r>
            <a:endParaRPr lang="en-US" sz="2000" dirty="0">
              <a:latin typeface="Monaco" charset="0"/>
              <a:ea typeface="Monaco" charset="0"/>
              <a:cs typeface="Monaco" charset="0"/>
            </a:endParaRPr>
          </a:p>
        </p:txBody>
      </p:sp>
      <p:sp>
        <p:nvSpPr>
          <p:cNvPr id="8" name="Rectangle 7"/>
          <p:cNvSpPr/>
          <p:nvPr/>
        </p:nvSpPr>
        <p:spPr>
          <a:xfrm>
            <a:off x="1028700" y="4027017"/>
            <a:ext cx="7395772" cy="584775"/>
          </a:xfrm>
          <a:prstGeom prst="rect">
            <a:avLst/>
          </a:prstGeom>
        </p:spPr>
        <p:txBody>
          <a:bodyPr wrap="square">
            <a:spAutoFit/>
          </a:bodyPr>
          <a:lstStyle/>
          <a:p>
            <a:r>
              <a:rPr lang="en-US" sz="3200" dirty="0" smtClean="0"/>
              <a:t>Deallocation:</a:t>
            </a:r>
            <a:endParaRPr lang="en-US" sz="3200" b="0" i="0" dirty="0">
              <a:effectLst/>
            </a:endParaRPr>
          </a:p>
        </p:txBody>
      </p:sp>
      <p:sp>
        <p:nvSpPr>
          <p:cNvPr id="9" name="Rectangle 8"/>
          <p:cNvSpPr/>
          <p:nvPr/>
        </p:nvSpPr>
        <p:spPr>
          <a:xfrm>
            <a:off x="1026827" y="4776247"/>
            <a:ext cx="7202773" cy="1015663"/>
          </a:xfrm>
          <a:prstGeom prst="rect">
            <a:avLst/>
          </a:prstGeom>
        </p:spPr>
        <p:txBody>
          <a:bodyPr wrap="square">
            <a:spAutoFit/>
          </a:bodyPr>
          <a:lstStyle/>
          <a:p>
            <a:r>
              <a:rPr lang="en-US" sz="2000" dirty="0" smtClean="0">
                <a:solidFill>
                  <a:srgbClr val="3B78E7"/>
                </a:solidFill>
                <a:latin typeface="Monaco" charset="0"/>
                <a:ea typeface="Monaco" charset="0"/>
                <a:cs typeface="Monaco" charset="0"/>
              </a:rPr>
              <a:t>for</a:t>
            </a:r>
            <a:r>
              <a:rPr lang="en-US" sz="2000" dirty="0" smtClean="0">
                <a:latin typeface="Monaco" charset="0"/>
                <a:ea typeface="Monaco" charset="0"/>
                <a:cs typeface="Monaco" charset="0"/>
              </a:rPr>
              <a:t> (</a:t>
            </a:r>
            <a:r>
              <a:rPr lang="en-US" sz="2000" dirty="0" smtClean="0">
                <a:solidFill>
                  <a:srgbClr val="3E61A2"/>
                </a:solidFill>
                <a:latin typeface="Monaco" charset="0"/>
                <a:ea typeface="Monaco" charset="0"/>
                <a:cs typeface="Monaco" charset="0"/>
              </a:rPr>
              <a:t>long</a:t>
            </a:r>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i</a:t>
            </a:r>
            <a:r>
              <a:rPr lang="en-US" sz="2000" dirty="0" smtClean="0">
                <a:latin typeface="Monaco" charset="0"/>
                <a:ea typeface="Monaco" charset="0"/>
                <a:cs typeface="Monaco" charset="0"/>
              </a:rPr>
              <a:t> = </a:t>
            </a:r>
            <a:r>
              <a:rPr lang="en-US" sz="2000" dirty="0" smtClean="0">
                <a:solidFill>
                  <a:srgbClr val="E74C3C"/>
                </a:solidFill>
                <a:latin typeface="Monaco" charset="0"/>
                <a:ea typeface="Monaco" charset="0"/>
                <a:cs typeface="Monaco" charset="0"/>
              </a:rPr>
              <a:t>0</a:t>
            </a:r>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i</a:t>
            </a:r>
            <a:r>
              <a:rPr lang="en-US" sz="2000" dirty="0" smtClean="0">
                <a:latin typeface="Monaco" charset="0"/>
                <a:ea typeface="Monaco" charset="0"/>
                <a:cs typeface="Monaco" charset="0"/>
              </a:rPr>
              <a:t> &lt; </a:t>
            </a:r>
            <a:r>
              <a:rPr lang="en-US" sz="2000" dirty="0" smtClean="0">
                <a:solidFill>
                  <a:srgbClr val="E74C3C"/>
                </a:solidFill>
                <a:latin typeface="Monaco" charset="0"/>
                <a:ea typeface="Monaco" charset="0"/>
                <a:cs typeface="Monaco" charset="0"/>
              </a:rPr>
              <a:t>10</a:t>
            </a:r>
            <a:r>
              <a:rPr lang="en-US" sz="2000" dirty="0" smtClean="0">
                <a:latin typeface="Monaco" charset="0"/>
                <a:ea typeface="Monaco" charset="0"/>
                <a:cs typeface="Monaco" charset="0"/>
              </a:rPr>
              <a:t>; </a:t>
            </a:r>
            <a:r>
              <a:rPr lang="en-US" sz="2000" dirty="0" err="1" smtClean="0">
                <a:latin typeface="Monaco" charset="0"/>
                <a:ea typeface="Monaco" charset="0"/>
                <a:cs typeface="Monaco" charset="0"/>
              </a:rPr>
              <a:t>i</a:t>
            </a:r>
            <a:r>
              <a:rPr lang="en-US" sz="2000" dirty="0" smtClean="0">
                <a:latin typeface="Monaco" charset="0"/>
                <a:ea typeface="Monaco" charset="0"/>
                <a:cs typeface="Monaco" charset="0"/>
              </a:rPr>
              <a:t> += </a:t>
            </a:r>
            <a:r>
              <a:rPr lang="en-US" sz="2000" dirty="0" smtClean="0">
                <a:solidFill>
                  <a:srgbClr val="E74C3C"/>
                </a:solidFill>
                <a:latin typeface="Monaco" charset="0"/>
                <a:ea typeface="Monaco" charset="0"/>
                <a:cs typeface="Monaco" charset="0"/>
              </a:rPr>
              <a:t>1</a:t>
            </a:r>
            <a:r>
              <a:rPr lang="en-US" sz="2000" dirty="0" smtClean="0">
                <a:latin typeface="Monaco" charset="0"/>
                <a:ea typeface="Monaco" charset="0"/>
                <a:cs typeface="Monaco" charset="0"/>
              </a:rPr>
              <a:t>) { </a:t>
            </a:r>
          </a:p>
          <a:p>
            <a:r>
              <a:rPr lang="en-US" sz="2000" dirty="0" smtClean="0">
                <a:latin typeface="Monaco" charset="0"/>
                <a:ea typeface="Monaco" charset="0"/>
                <a:cs typeface="Monaco" charset="0"/>
              </a:rPr>
              <a:t>  free(</a:t>
            </a:r>
            <a:r>
              <a:rPr lang="en-US" sz="2000" dirty="0" err="1" smtClean="0">
                <a:latin typeface="Monaco" charset="0"/>
                <a:ea typeface="Monaco" charset="0"/>
                <a:cs typeface="Monaco" charset="0"/>
              </a:rPr>
              <a:t>half_square</a:t>
            </a:r>
            <a:r>
              <a:rPr lang="en-US" sz="2000" dirty="0" smtClean="0">
                <a:latin typeface="Monaco" charset="0"/>
                <a:ea typeface="Monaco" charset="0"/>
                <a:cs typeface="Monaco" charset="0"/>
              </a:rPr>
              <a:t>[</a:t>
            </a:r>
            <a:r>
              <a:rPr lang="en-US" sz="2000" dirty="0" err="1" smtClean="0">
                <a:latin typeface="Monaco" charset="0"/>
                <a:ea typeface="Monaco" charset="0"/>
                <a:cs typeface="Monaco" charset="0"/>
              </a:rPr>
              <a:t>i</a:t>
            </a:r>
            <a:r>
              <a:rPr lang="en-US" sz="2000" dirty="0" smtClean="0">
                <a:latin typeface="Monaco" charset="0"/>
                <a:ea typeface="Monaco" charset="0"/>
                <a:cs typeface="Monaco" charset="0"/>
              </a:rPr>
              <a:t>]); </a:t>
            </a:r>
          </a:p>
          <a:p>
            <a:r>
              <a:rPr lang="en-US" sz="2000" dirty="0" smtClean="0">
                <a:latin typeface="Monaco" charset="0"/>
                <a:ea typeface="Monaco" charset="0"/>
                <a:cs typeface="Monaco" charset="0"/>
              </a:rPr>
              <a:t>}</a:t>
            </a:r>
            <a:endParaRPr lang="en-US" sz="2000" dirty="0">
              <a:latin typeface="Monaco" charset="0"/>
              <a:ea typeface="Monaco" charset="0"/>
              <a:cs typeface="Monaco" charset="0"/>
            </a:endParaRPr>
          </a:p>
        </p:txBody>
      </p:sp>
      <p:sp>
        <p:nvSpPr>
          <p:cNvPr id="2" name="Rectangle 1"/>
          <p:cNvSpPr/>
          <p:nvPr/>
        </p:nvSpPr>
        <p:spPr>
          <a:xfrm>
            <a:off x="5426440" y="482832"/>
            <a:ext cx="3252866" cy="11040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5516380" y="595860"/>
            <a:ext cx="3087975" cy="830997"/>
          </a:xfrm>
          <a:prstGeom prst="rect">
            <a:avLst/>
          </a:prstGeom>
          <a:noFill/>
        </p:spPr>
        <p:txBody>
          <a:bodyPr wrap="square" rtlCol="0">
            <a:spAutoFit/>
          </a:bodyPr>
          <a:lstStyle/>
          <a:p>
            <a:r>
              <a:rPr lang="en-US" sz="2400" dirty="0" smtClean="0"/>
              <a:t>Remember to free whatever you </a:t>
            </a:r>
            <a:r>
              <a:rPr lang="en-US" sz="2400" smtClean="0"/>
              <a:t>allocate!</a:t>
            </a:r>
            <a:endParaRPr lang="en-US" sz="2400"/>
          </a:p>
        </p:txBody>
      </p:sp>
    </p:spTree>
    <p:extLst>
      <p:ext uri="{BB962C8B-B14F-4D97-AF65-F5344CB8AC3E}">
        <p14:creationId xmlns:p14="http://schemas.microsoft.com/office/powerpoint/2010/main" val="17589343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(b)</a:t>
            </a:r>
            <a:endParaRPr lang="en-US" dirty="0"/>
          </a:p>
        </p:txBody>
      </p:sp>
      <p:sp>
        <p:nvSpPr>
          <p:cNvPr id="3" name="Content Placeholder 2"/>
          <p:cNvSpPr txBox="1">
            <a:spLocks/>
          </p:cNvSpPr>
          <p:nvPr/>
        </p:nvSpPr>
        <p:spPr>
          <a:xfrm>
            <a:off x="1028700" y="1428750"/>
            <a:ext cx="7560664" cy="1716375"/>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endParaRPr lang="en-US" dirty="0"/>
          </a:p>
          <a:p>
            <a:pPr marL="0" indent="0" defTabSz="914400">
              <a:lnSpc>
                <a:spcPct val="100000"/>
              </a:lnSpc>
              <a:spcBef>
                <a:spcPts val="0"/>
              </a:spcBef>
              <a:spcAft>
                <a:spcPts val="0"/>
              </a:spcAft>
              <a:buFontTx/>
              <a:buNone/>
            </a:pPr>
            <a:r>
              <a:rPr lang="en-US" dirty="0" smtClean="0"/>
              <a:t>Note</a:t>
            </a:r>
            <a:r>
              <a:rPr lang="en-US" dirty="0"/>
              <a:t>: str1 == str2 does not compare if two strings have the same content. (Why</a:t>
            </a:r>
            <a:r>
              <a:rPr lang="en-US" dirty="0" smtClean="0"/>
              <a:t>?)</a:t>
            </a:r>
          </a:p>
          <a:p>
            <a:pPr marL="0" indent="0" defTabSz="914400">
              <a:lnSpc>
                <a:spcPct val="100000"/>
              </a:lnSpc>
              <a:spcBef>
                <a:spcPts val="0"/>
              </a:spcBef>
              <a:spcAft>
                <a:spcPts val="0"/>
              </a:spcAft>
              <a:buFontTx/>
              <a:buNone/>
            </a:pPr>
            <a:endParaRPr lang="en-US" dirty="0"/>
          </a:p>
          <a:p>
            <a:pPr marL="0" indent="0" defTabSz="914400">
              <a:lnSpc>
                <a:spcPct val="100000"/>
              </a:lnSpc>
              <a:spcBef>
                <a:spcPts val="0"/>
              </a:spcBef>
              <a:spcAft>
                <a:spcPts val="0"/>
              </a:spcAft>
              <a:buFontTx/>
              <a:buNone/>
            </a:pPr>
            <a:endParaRPr lang="en-US" dirty="0"/>
          </a:p>
        </p:txBody>
      </p:sp>
      <p:sp>
        <p:nvSpPr>
          <p:cNvPr id="5" name="Content Placeholder 2"/>
          <p:cNvSpPr txBox="1">
            <a:spLocks/>
          </p:cNvSpPr>
          <p:nvPr/>
        </p:nvSpPr>
        <p:spPr>
          <a:xfrm>
            <a:off x="1028700" y="2803160"/>
            <a:ext cx="7560664" cy="1716375"/>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endParaRPr lang="en-US" dirty="0"/>
          </a:p>
          <a:p>
            <a:pPr marL="0" indent="0" defTabSz="914400">
              <a:lnSpc>
                <a:spcPct val="100000"/>
              </a:lnSpc>
              <a:spcBef>
                <a:spcPts val="0"/>
              </a:spcBef>
              <a:spcAft>
                <a:spcPts val="0"/>
              </a:spcAft>
              <a:buFontTx/>
              <a:buNone/>
            </a:pPr>
            <a:r>
              <a:rPr lang="en-US" dirty="0" smtClean="0"/>
              <a:t>This is because str1 is the address of the first character in the first string, and str2 is the address of the second character in the string. The two strings are stored in different locations, so str1 != str2.</a:t>
            </a:r>
            <a:endParaRPr lang="en-US" dirty="0"/>
          </a:p>
          <a:p>
            <a:pPr marL="0" indent="0" defTabSz="914400">
              <a:lnSpc>
                <a:spcPct val="100000"/>
              </a:lnSpc>
              <a:spcBef>
                <a:spcPts val="0"/>
              </a:spcBef>
              <a:spcAft>
                <a:spcPts val="0"/>
              </a:spcAft>
              <a:buFontTx/>
              <a:buNone/>
            </a:pPr>
            <a:endParaRPr lang="en-US" dirty="0"/>
          </a:p>
        </p:txBody>
      </p:sp>
    </p:spTree>
    <p:extLst>
      <p:ext uri="{BB962C8B-B14F-4D97-AF65-F5344CB8AC3E}">
        <p14:creationId xmlns:p14="http://schemas.microsoft.com/office/powerpoint/2010/main" val="1267049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028700" y="685800"/>
            <a:ext cx="7200900" cy="1485900"/>
          </a:xfrm>
          <a:prstGeom prst="rect">
            <a:avLst/>
          </a:prstGeom>
        </p:spPr>
        <p:txBody>
          <a:bodyPr/>
          <a:lstStyle>
            <a:lvl1pPr algn="l" defTabSz="685800" rtl="0" eaLnBrk="1" latinLnBrk="0" hangingPunct="1">
              <a:lnSpc>
                <a:spcPct val="89000"/>
              </a:lnSpc>
              <a:spcBef>
                <a:spcPct val="0"/>
              </a:spcBef>
              <a:buNone/>
              <a:defRPr sz="4400" b="1" kern="1200" baseline="0">
                <a:solidFill>
                  <a:schemeClr val="tx1"/>
                </a:solidFill>
                <a:latin typeface="+mj-lt"/>
                <a:ea typeface="+mj-ea"/>
                <a:cs typeface="+mj-cs"/>
              </a:defRPr>
            </a:lvl1pPr>
          </a:lstStyle>
          <a:p>
            <a:r>
              <a:rPr lang="en-US" dirty="0" smtClean="0"/>
              <a:t>Problem 16.1 (c)</a:t>
            </a:r>
            <a:endParaRPr lang="en-US" dirty="0"/>
          </a:p>
        </p:txBody>
      </p:sp>
      <p:sp>
        <p:nvSpPr>
          <p:cNvPr id="3" name="Content Placeholder 2"/>
          <p:cNvSpPr txBox="1">
            <a:spLocks/>
          </p:cNvSpPr>
          <p:nvPr/>
        </p:nvSpPr>
        <p:spPr>
          <a:xfrm>
            <a:off x="1028700" y="1611442"/>
            <a:ext cx="7560664" cy="4624465"/>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3200" kern="1200" baseline="0">
                <a:solidFill>
                  <a:schemeClr val="tx1"/>
                </a:solidFill>
                <a:latin typeface="+mn-lt"/>
                <a:ea typeface="+mn-ea"/>
                <a:cs typeface="+mn-cs"/>
              </a:defRPr>
            </a:lvl1pPr>
            <a:lvl2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3200" i="1" kern="1200" baseline="0">
                <a:solidFill>
                  <a:schemeClr val="tx1"/>
                </a:solidFill>
                <a:latin typeface="+mn-lt"/>
                <a:ea typeface="+mn-ea"/>
                <a:cs typeface="+mn-cs"/>
              </a:defRPr>
            </a:lvl2pPr>
            <a:lvl3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kern="1200" baseline="0">
                <a:solidFill>
                  <a:schemeClr val="tx1"/>
                </a:solidFill>
                <a:latin typeface="+mn-lt"/>
                <a:ea typeface="+mn-ea"/>
                <a:cs typeface="+mn-cs"/>
              </a:defRPr>
            </a:lvl3pPr>
            <a:lvl4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800" i="1" kern="1200" baseline="0">
                <a:solidFill>
                  <a:schemeClr val="tx1"/>
                </a:solidFill>
                <a:latin typeface="+mn-lt"/>
                <a:ea typeface="+mn-ea"/>
                <a:cs typeface="+mn-cs"/>
              </a:defRPr>
            </a:lvl4pPr>
            <a:lvl5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2400" kern="1200" baseline="0">
                <a:solidFill>
                  <a:schemeClr val="tx1"/>
                </a:solidFill>
                <a:latin typeface="+mn-lt"/>
                <a:ea typeface="+mn-ea"/>
                <a:cs typeface="+mn-cs"/>
              </a:defRPr>
            </a:lvl5pPr>
            <a:lvl6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384048"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defTabSz="914400">
              <a:lnSpc>
                <a:spcPct val="100000"/>
              </a:lnSpc>
              <a:spcBef>
                <a:spcPts val="0"/>
              </a:spcBef>
              <a:spcAft>
                <a:spcPts val="0"/>
              </a:spcAft>
              <a:buFontTx/>
              <a:buNone/>
            </a:pPr>
            <a:r>
              <a:rPr lang="en-US" dirty="0" smtClean="0"/>
              <a:t>Write the following function without using </a:t>
            </a:r>
            <a:r>
              <a:rPr lang="en-US" dirty="0" err="1" smtClean="0"/>
              <a:t>strstr</a:t>
            </a:r>
            <a:r>
              <a:rPr lang="en-US" dirty="0" smtClean="0"/>
              <a:t>:</a:t>
            </a:r>
          </a:p>
          <a:p>
            <a:pPr marL="0" indent="0" defTabSz="914400">
              <a:lnSpc>
                <a:spcPct val="100000"/>
              </a:lnSpc>
              <a:spcBef>
                <a:spcPts val="0"/>
              </a:spcBef>
              <a:spcAft>
                <a:spcPts val="0"/>
              </a:spcAft>
              <a:buFontTx/>
              <a:buNone/>
            </a:pPr>
            <a:endParaRPr lang="en-US" dirty="0"/>
          </a:p>
          <a:p>
            <a:pPr marL="0" indent="0" defTabSz="914400">
              <a:lnSpc>
                <a:spcPct val="100000"/>
              </a:lnSpc>
              <a:spcBef>
                <a:spcPts val="0"/>
              </a:spcBef>
              <a:spcAft>
                <a:spcPts val="0"/>
              </a:spcAft>
              <a:buFontTx/>
              <a:buNone/>
            </a:pPr>
            <a:r>
              <a:rPr lang="en-US" dirty="0">
                <a:solidFill>
                  <a:srgbClr val="0070C0"/>
                </a:solidFill>
              </a:rPr>
              <a:t>char *</a:t>
            </a:r>
            <a:r>
              <a:rPr lang="en-US" dirty="0" err="1">
                <a:solidFill>
                  <a:srgbClr val="0070C0"/>
                </a:solidFill>
              </a:rPr>
              <a:t>string_in_string</a:t>
            </a:r>
            <a:r>
              <a:rPr lang="en-US" dirty="0">
                <a:solidFill>
                  <a:srgbClr val="0070C0"/>
                </a:solidFill>
              </a:rPr>
              <a:t>(char *needle, char *haystack)</a:t>
            </a:r>
            <a:r>
              <a:rPr lang="en-US" dirty="0"/>
              <a:t> return a pointer to the first character of the first </a:t>
            </a:r>
            <a:r>
              <a:rPr lang="en-US" dirty="0" err="1"/>
              <a:t>occurance</a:t>
            </a:r>
            <a:r>
              <a:rPr lang="en-US" dirty="0"/>
              <a:t> of needle in haystack, if found. If needle does not occur anywhere in haystack, return NULL. If needle is an empty string, haystack is returned.</a:t>
            </a:r>
          </a:p>
        </p:txBody>
      </p:sp>
    </p:spTree>
    <p:extLst>
      <p:ext uri="{BB962C8B-B14F-4D97-AF65-F5344CB8AC3E}">
        <p14:creationId xmlns:p14="http://schemas.microsoft.com/office/powerpoint/2010/main" val="1116138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majorFont>
      <a:minorFont>
        <a:latin typeface="Franklin Gothic Book" panose="020B0503020102020204"/>
        <a:ea typeface=""/>
        <a:cs typeface=""/>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Crop</Template>
  <TotalTime>3326</TotalTime>
  <Words>3975</Words>
  <Application>Microsoft Macintosh PowerPoint</Application>
  <PresentationFormat>On-screen Show (4:3)</PresentationFormat>
  <Paragraphs>845</Paragraphs>
  <Slides>73</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Calibri</vt:lpstr>
      <vt:lpstr>Chalkduster</vt:lpstr>
      <vt:lpstr>Franklin Gothic Book</vt:lpstr>
      <vt:lpstr>Mangal</vt:lpstr>
      <vt:lpstr>Menlo</vt:lpstr>
      <vt:lpstr>Monaco</vt:lpstr>
      <vt:lpstr>Roboto</vt:lpstr>
      <vt:lpstr>Crop</vt:lpstr>
      <vt:lpstr>Tutorial 7 Group C10</vt:lpstr>
      <vt:lpstr>Plans for today</vt:lpstr>
      <vt:lpstr>Tutorial 6 recap Kahoot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Recap Call by value</vt:lpstr>
      <vt:lpstr>Recap Call by value</vt:lpstr>
      <vt:lpstr>PowerPoint Presentation</vt:lpstr>
      <vt:lpstr>Recap Call by reference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 Group XX</dc:title>
  <dc:creator>Ooi Wei Tsang</dc:creator>
  <cp:lastModifiedBy>Joanne Ong Cui Fang</cp:lastModifiedBy>
  <cp:revision>470</cp:revision>
  <dcterms:created xsi:type="dcterms:W3CDTF">2018-08-20T03:20:59Z</dcterms:created>
  <dcterms:modified xsi:type="dcterms:W3CDTF">2018-10-15T05:34:29Z</dcterms:modified>
</cp:coreProperties>
</file>