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notesMasterIdLst>
    <p:notesMasterId r:id="rId48"/>
  </p:notesMasterIdLst>
  <p:sldIdLst>
    <p:sldId id="256" r:id="rId2"/>
    <p:sldId id="326" r:id="rId3"/>
    <p:sldId id="382" r:id="rId4"/>
    <p:sldId id="383" r:id="rId5"/>
    <p:sldId id="387" r:id="rId6"/>
    <p:sldId id="392" r:id="rId7"/>
    <p:sldId id="390" r:id="rId8"/>
    <p:sldId id="389" r:id="rId9"/>
    <p:sldId id="391" r:id="rId10"/>
    <p:sldId id="409" r:id="rId11"/>
    <p:sldId id="410" r:id="rId12"/>
    <p:sldId id="384" r:id="rId13"/>
    <p:sldId id="411" r:id="rId14"/>
    <p:sldId id="388" r:id="rId15"/>
    <p:sldId id="385" r:id="rId16"/>
    <p:sldId id="413" r:id="rId17"/>
    <p:sldId id="416" r:id="rId18"/>
    <p:sldId id="415" r:id="rId19"/>
    <p:sldId id="418" r:id="rId20"/>
    <p:sldId id="419" r:id="rId21"/>
    <p:sldId id="417" r:id="rId22"/>
    <p:sldId id="423" r:id="rId23"/>
    <p:sldId id="424" r:id="rId24"/>
    <p:sldId id="420" r:id="rId25"/>
    <p:sldId id="421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48" r:id="rId34"/>
    <p:sldId id="427" r:id="rId35"/>
    <p:sldId id="425" r:id="rId36"/>
    <p:sldId id="435" r:id="rId37"/>
    <p:sldId id="426" r:id="rId38"/>
    <p:sldId id="438" r:id="rId39"/>
    <p:sldId id="439" r:id="rId40"/>
    <p:sldId id="440" r:id="rId41"/>
    <p:sldId id="414" r:id="rId42"/>
    <p:sldId id="436" r:id="rId43"/>
    <p:sldId id="444" r:id="rId44"/>
    <p:sldId id="446" r:id="rId45"/>
    <p:sldId id="447" r:id="rId46"/>
    <p:sldId id="44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6"/>
    <p:restoredTop sz="83659"/>
  </p:normalViewPr>
  <p:slideViewPr>
    <p:cSldViewPr snapToGrid="0" snapToObjects="1">
      <p:cViewPr>
        <p:scale>
          <a:sx n="69" d="100"/>
          <a:sy n="69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6AE0-B62B-A94F-9A1B-F12DBAD1BB6D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C70C-4725-714F-A435-F222EA650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44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original bubble sort algorithm</a:t>
            </a:r>
            <a:r>
              <a:rPr lang="en-US" baseline="0" dirty="0" smtClean="0"/>
              <a:t> from the module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7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is O(n) cos the while loop is never entered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4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is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smtClean="0"/>
              <a:t>is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1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mins</a:t>
            </a:r>
          </a:p>
          <a:p>
            <a:endParaRPr lang="en-US" dirty="0" smtClean="0"/>
          </a:p>
          <a:p>
            <a:r>
              <a:rPr lang="en-US" dirty="0" smtClean="0"/>
              <a:t>Loop</a:t>
            </a:r>
            <a:r>
              <a:rPr lang="en-US" baseline="0" dirty="0" smtClean="0"/>
              <a:t> invariant: true before, during and after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33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imagine</a:t>
            </a:r>
            <a:r>
              <a:rPr lang="en-US" baseline="0" dirty="0" smtClean="0"/>
              <a:t> we have already done the sort up to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0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1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REMOVE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9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39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 mins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it’s a sorted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do</a:t>
            </a:r>
            <a:r>
              <a:rPr lang="en-US" baseline="0" dirty="0" smtClean="0"/>
              <a:t> a quick walk-through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9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precondition?</a:t>
            </a:r>
          </a:p>
          <a:p>
            <a:endParaRPr lang="en-US" dirty="0" smtClean="0"/>
          </a:p>
          <a:p>
            <a:r>
              <a:rPr lang="en-US" dirty="0" smtClean="0"/>
              <a:t>Precondition:</a:t>
            </a:r>
            <a:r>
              <a:rPr lang="en-US" baseline="0" dirty="0" smtClean="0"/>
              <a:t> something that is true at the start of this function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and j are like two pointers marking out the section of the array we are looking 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precondition?</a:t>
            </a:r>
          </a:p>
          <a:p>
            <a:endParaRPr lang="en-US" dirty="0" smtClean="0"/>
          </a:p>
          <a:p>
            <a:r>
              <a:rPr lang="en-US" dirty="0" smtClean="0"/>
              <a:t>Precondition:</a:t>
            </a:r>
            <a:r>
              <a:rPr lang="en-US" baseline="0" dirty="0" smtClean="0"/>
              <a:t> something that is true at the start of this function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and j are like two pointers marking out the section of the array we are looking 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shared just now,</a:t>
            </a:r>
            <a:r>
              <a:rPr lang="en-US" baseline="0" dirty="0" smtClean="0"/>
              <a:t> this is the full binary search algorithm. Let’s look at it case by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3C70C-4725-714F-A435-F222EA650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7F65E36-8EA5-8A4A-8500-5FA2BAAE7B0B}" type="datetimeFigureOut">
              <a:rPr lang="en-US" smtClean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2879AE5-4784-1349-90A9-33444C7F4D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7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3200" i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visualgo.net/bn/sorting?slide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visualgo.net/bn/sorting?slide=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CBB8E-332C-1F4A-81AD-0AA532738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</a:t>
            </a:r>
            <a:r>
              <a:rPr lang="en-US" dirty="0" smtClean="0"/>
              <a:t>9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Group </a:t>
            </a:r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2FBE00-2B2B-284C-920E-A31D63D76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29</a:t>
            </a:r>
            <a:r>
              <a:rPr lang="en-US" sz="2500" baseline="30000" dirty="0" smtClean="0"/>
              <a:t>th</a:t>
            </a:r>
            <a:r>
              <a:rPr lang="en-US" sz="2500" dirty="0" smtClean="0"/>
              <a:t> October 2018</a:t>
            </a:r>
          </a:p>
          <a:p>
            <a:r>
              <a:rPr lang="en-US" sz="2500" dirty="0" smtClean="0">
                <a:solidFill>
                  <a:schemeClr val="accent1"/>
                </a:solidFill>
              </a:rPr>
              <a:t>Joanne Ong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52892" y="46775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1"/>
    </mc:Choice>
    <mc:Fallback xmlns="">
      <p:transition spd="slow" advTm="10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4492663"/>
            <a:ext cx="88617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} </a:t>
            </a:r>
            <a:r>
              <a:rPr lang="en-US" sz="2800" dirty="0">
                <a:solidFill>
                  <a:srgbClr val="3B78E7"/>
                </a:solidFill>
              </a:rPr>
              <a:t>else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B78E7"/>
                </a:solidFill>
              </a:rPr>
              <a:t>if</a:t>
            </a:r>
            <a:r>
              <a:rPr lang="en-US" sz="2800" dirty="0"/>
              <a:t> (list[mid] &gt; q) { </a:t>
            </a:r>
          </a:p>
          <a:p>
            <a:r>
              <a:rPr lang="en-US" sz="2800" dirty="0">
                <a:solidFill>
                  <a:srgbClr val="999999"/>
                </a:solidFill>
              </a:rPr>
              <a:t> </a:t>
            </a:r>
            <a:r>
              <a:rPr lang="en-US" sz="2800" dirty="0" smtClean="0">
                <a:solidFill>
                  <a:srgbClr val="999999"/>
                </a:solidFill>
              </a:rPr>
              <a:t> </a:t>
            </a:r>
            <a:r>
              <a:rPr lang="en-US" sz="2800" dirty="0">
                <a:solidFill>
                  <a:srgbClr val="999999"/>
                </a:solidFill>
              </a:rPr>
              <a:t>// { q is not in list[0]..list[i-1] and list[mid]..list[n-1] } </a:t>
            </a:r>
          </a:p>
          <a:p>
            <a:r>
              <a:rPr lang="en-US" sz="2800" dirty="0">
                <a:solidFill>
                  <a:srgbClr val="3B78E7"/>
                </a:solidFill>
              </a:rPr>
              <a:t>  </a:t>
            </a:r>
            <a:r>
              <a:rPr lang="en-US" sz="2800" dirty="0" smtClean="0">
                <a:solidFill>
                  <a:srgbClr val="3B78E7"/>
                </a:solidFill>
              </a:rPr>
              <a:t>return</a:t>
            </a:r>
            <a:r>
              <a:rPr lang="en-US" sz="2800" dirty="0" smtClean="0"/>
              <a:t> </a:t>
            </a:r>
            <a:r>
              <a:rPr lang="en-US" sz="2800" dirty="0"/>
              <a:t>search(list, </a:t>
            </a:r>
            <a:r>
              <a:rPr lang="en-US" sz="2800" dirty="0" err="1"/>
              <a:t>i</a:t>
            </a:r>
            <a:r>
              <a:rPr lang="en-US" sz="2800" dirty="0"/>
              <a:t>, mid-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, q);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63436" y="2171700"/>
            <a:ext cx="6531428" cy="6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63436" y="291581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894864" y="2909997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64237" y="3424331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7169" y="3505975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4179" y="2866267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8883" y="3479188"/>
            <a:ext cx="117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mid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4614179" y="2190361"/>
            <a:ext cx="3262024" cy="6356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59791" y="2186260"/>
            <a:ext cx="117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&gt; q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1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4492663"/>
            <a:ext cx="8861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99999"/>
                </a:solidFill>
              </a:rPr>
              <a:t> </a:t>
            </a:r>
            <a:r>
              <a:rPr lang="en-US" sz="2800" dirty="0" smtClean="0">
                <a:solidFill>
                  <a:srgbClr val="999999"/>
                </a:solidFill>
              </a:rPr>
              <a:t>   // </a:t>
            </a:r>
            <a:r>
              <a:rPr lang="en-US" sz="2800" dirty="0">
                <a:solidFill>
                  <a:srgbClr val="999999"/>
                </a:solidFill>
              </a:rPr>
              <a:t>{ q is not in list[0]..list[mid] and list[j]..list[n-1] }</a:t>
            </a:r>
            <a:r>
              <a:rPr lang="en-US" sz="2800" dirty="0"/>
              <a:t> </a:t>
            </a:r>
          </a:p>
          <a:p>
            <a:r>
              <a:rPr lang="en-US" sz="2800" dirty="0">
                <a:solidFill>
                  <a:srgbClr val="3B78E7"/>
                </a:solidFill>
              </a:rPr>
              <a:t>    return</a:t>
            </a:r>
            <a:r>
              <a:rPr lang="en-US" sz="2800" dirty="0"/>
              <a:t> search(list, mid+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, j, q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63436" y="2171700"/>
            <a:ext cx="6531428" cy="6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63436" y="291581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894864" y="2909997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64237" y="3424331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7169" y="3505975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4179" y="2866267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8883" y="3479188"/>
            <a:ext cx="117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mid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382097" y="2176367"/>
            <a:ext cx="3262024" cy="6356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7709" y="2169616"/>
            <a:ext cx="117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&lt;</a:t>
            </a:r>
            <a:r>
              <a:rPr lang="en-US" sz="3000" dirty="0" smtClean="0"/>
              <a:t> q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178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Bubble sort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How does bubble sort work?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visualgo.net/bn/sorting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Insertion sort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How does insertion sort work?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visualgo.net/bn/sorting</a:t>
            </a: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24.1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1950098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err="1" smtClean="0"/>
              <a:t>Bubblesort</a:t>
            </a:r>
            <a:r>
              <a:rPr lang="en-US" dirty="0" smtClean="0"/>
              <a:t>: stop the </a:t>
            </a:r>
            <a:r>
              <a:rPr lang="en-US" dirty="0"/>
              <a:t>whole sorting procedure, when a pass through the array does not lead to any swapping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757275"/>
            <a:ext cx="7455159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E61A2"/>
                </a:solidFill>
              </a:rPr>
              <a:t>void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C2185B"/>
                </a:solidFill>
              </a:rPr>
              <a:t>bubble_pass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last, 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a[]) { </a:t>
            </a:r>
            <a:endParaRPr lang="en-US" sz="2500" dirty="0" smtClean="0"/>
          </a:p>
          <a:p>
            <a:r>
              <a:rPr lang="en-US" sz="2500" dirty="0">
                <a:solidFill>
                  <a:srgbClr val="3B78E7"/>
                </a:solidFill>
              </a:rPr>
              <a:t> </a:t>
            </a:r>
            <a:r>
              <a:rPr lang="en-US" sz="2500" dirty="0" smtClean="0">
                <a:solidFill>
                  <a:srgbClr val="3B78E7"/>
                </a:solidFill>
              </a:rPr>
              <a:t> for</a:t>
            </a:r>
            <a:r>
              <a:rPr lang="en-US" sz="2500" dirty="0" smtClean="0"/>
              <a:t> 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>
                <a:solidFill>
                  <a:srgbClr val="E74C3C"/>
                </a:solidFill>
              </a:rPr>
              <a:t>0</a:t>
            </a:r>
            <a:r>
              <a:rPr lang="en-US" sz="2500" dirty="0"/>
              <a:t>; </a:t>
            </a:r>
            <a:r>
              <a:rPr lang="en-US" sz="2500" dirty="0" err="1"/>
              <a:t>i</a:t>
            </a:r>
            <a:r>
              <a:rPr lang="en-US" sz="2500" dirty="0"/>
              <a:t> &lt; last; </a:t>
            </a:r>
            <a:r>
              <a:rPr lang="en-US" sz="2500" dirty="0" err="1"/>
              <a:t>i</a:t>
            </a:r>
            <a:r>
              <a:rPr lang="en-US" sz="2500" dirty="0"/>
              <a:t> +=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) { </a:t>
            </a:r>
            <a:endParaRPr lang="en-US" sz="2500" dirty="0" smtClean="0"/>
          </a:p>
          <a:p>
            <a:r>
              <a:rPr lang="en-US" sz="2500" dirty="0">
                <a:solidFill>
                  <a:srgbClr val="3B78E7"/>
                </a:solidFill>
              </a:rPr>
              <a:t> </a:t>
            </a:r>
            <a:r>
              <a:rPr lang="en-US" sz="2500" dirty="0" smtClean="0">
                <a:solidFill>
                  <a:srgbClr val="3B78E7"/>
                </a:solidFill>
              </a:rPr>
              <a:t>   if</a:t>
            </a:r>
            <a:r>
              <a:rPr lang="en-US" sz="2500" dirty="0" smtClean="0"/>
              <a:t> </a:t>
            </a:r>
            <a:r>
              <a:rPr lang="en-US" sz="2500" dirty="0"/>
              <a:t>(a[</a:t>
            </a:r>
            <a:r>
              <a:rPr lang="en-US" sz="2500" dirty="0" err="1"/>
              <a:t>i</a:t>
            </a:r>
            <a:r>
              <a:rPr lang="en-US" sz="2500" dirty="0"/>
              <a:t>] &gt; a[i+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]) {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  swap(a</a:t>
            </a:r>
            <a:r>
              <a:rPr lang="en-US" sz="2500" dirty="0"/>
              <a:t>, </a:t>
            </a:r>
            <a:r>
              <a:rPr lang="en-US" sz="2500" dirty="0" err="1"/>
              <a:t>i</a:t>
            </a:r>
            <a:r>
              <a:rPr lang="en-US" sz="2500" dirty="0"/>
              <a:t>, i+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);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}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}</a:t>
            </a:r>
          </a:p>
          <a:p>
            <a:r>
              <a:rPr lang="en-US" sz="2500" dirty="0" smtClean="0"/>
              <a:t>}</a:t>
            </a:r>
          </a:p>
          <a:p>
            <a:endParaRPr lang="en-US" sz="2500" dirty="0">
              <a:solidFill>
                <a:srgbClr val="3E61A2"/>
              </a:solidFill>
            </a:endParaRPr>
          </a:p>
          <a:p>
            <a:r>
              <a:rPr lang="en-US" sz="2500" dirty="0" smtClean="0">
                <a:solidFill>
                  <a:srgbClr val="3E61A2"/>
                </a:solidFill>
              </a:rPr>
              <a:t>void</a:t>
            </a:r>
            <a:r>
              <a:rPr lang="en-US" sz="2500" dirty="0" smtClean="0"/>
              <a:t> </a:t>
            </a:r>
            <a:r>
              <a:rPr lang="en-US" sz="2500" dirty="0" err="1">
                <a:solidFill>
                  <a:srgbClr val="C2185B"/>
                </a:solidFill>
              </a:rPr>
              <a:t>bubble_sort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n, 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a[n]) { </a:t>
            </a:r>
            <a:endParaRPr lang="en-US" sz="2500" dirty="0" smtClean="0"/>
          </a:p>
          <a:p>
            <a:r>
              <a:rPr lang="en-US" sz="2500" dirty="0">
                <a:solidFill>
                  <a:srgbClr val="3B78E7"/>
                </a:solidFill>
              </a:rPr>
              <a:t> </a:t>
            </a:r>
            <a:r>
              <a:rPr lang="en-US" sz="2500" dirty="0" smtClean="0">
                <a:solidFill>
                  <a:srgbClr val="3B78E7"/>
                </a:solidFill>
              </a:rPr>
              <a:t> for</a:t>
            </a:r>
            <a:r>
              <a:rPr lang="en-US" sz="2500" dirty="0" smtClean="0"/>
              <a:t> 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last = n -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; last &gt; </a:t>
            </a:r>
            <a:r>
              <a:rPr lang="en-US" sz="2500" dirty="0">
                <a:solidFill>
                  <a:srgbClr val="E74C3C"/>
                </a:solidFill>
              </a:rPr>
              <a:t>0</a:t>
            </a:r>
            <a:r>
              <a:rPr lang="en-US" sz="2500" dirty="0"/>
              <a:t>; last -=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) { </a:t>
            </a:r>
            <a:r>
              <a:rPr lang="en-US" sz="2500" dirty="0" smtClean="0"/>
              <a:t>    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</a:t>
            </a:r>
            <a:r>
              <a:rPr lang="en-US" sz="2500" dirty="0" err="1" smtClean="0"/>
              <a:t>bubble_pass</a:t>
            </a:r>
            <a:r>
              <a:rPr lang="en-US" sz="2500" dirty="0" smtClean="0"/>
              <a:t>(last</a:t>
            </a:r>
            <a:r>
              <a:rPr lang="en-US" sz="2500" dirty="0"/>
              <a:t>, a); </a:t>
            </a:r>
            <a:endParaRPr lang="en-US" sz="2500" dirty="0" smtClean="0"/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208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704357"/>
            <a:ext cx="665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D73A49"/>
                </a:solidFill>
              </a:rPr>
              <a:t>bool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6F42C1"/>
                </a:solidFill>
              </a:rPr>
              <a:t>bubble_pass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D73A49"/>
                </a:solidFill>
              </a:rPr>
              <a:t>long</a:t>
            </a:r>
            <a:r>
              <a:rPr lang="en-US" sz="2500" dirty="0"/>
              <a:t> last, </a:t>
            </a:r>
            <a:r>
              <a:rPr lang="en-US" sz="2500" dirty="0">
                <a:solidFill>
                  <a:srgbClr val="D73A49"/>
                </a:solidFill>
              </a:rPr>
              <a:t>long</a:t>
            </a:r>
            <a:r>
              <a:rPr lang="en-US" sz="2500" dirty="0"/>
              <a:t> a[]) { </a:t>
            </a:r>
            <a:endParaRPr lang="en-US" sz="2500" dirty="0" smtClean="0"/>
          </a:p>
          <a:p>
            <a:r>
              <a:rPr lang="en-US" sz="2500" dirty="0">
                <a:solidFill>
                  <a:srgbClr val="D73A49"/>
                </a:solidFill>
              </a:rPr>
              <a:t> </a:t>
            </a:r>
            <a:r>
              <a:rPr lang="en-US" sz="2500" dirty="0" smtClean="0">
                <a:solidFill>
                  <a:srgbClr val="D73A49"/>
                </a:solidFill>
              </a:rPr>
              <a:t> bool</a:t>
            </a:r>
            <a:r>
              <a:rPr lang="en-US" sz="2500" dirty="0" smtClean="0"/>
              <a:t> </a:t>
            </a:r>
            <a:r>
              <a:rPr lang="en-US" sz="2500" dirty="0"/>
              <a:t>swapped = </a:t>
            </a:r>
            <a:r>
              <a:rPr lang="en-US" sz="2500" dirty="0">
                <a:solidFill>
                  <a:srgbClr val="005CC5"/>
                </a:solidFill>
              </a:rPr>
              <a:t>false</a:t>
            </a:r>
            <a:r>
              <a:rPr lang="en-US" sz="2500" dirty="0"/>
              <a:t>; </a:t>
            </a:r>
            <a:endParaRPr lang="en-US" sz="2500" dirty="0" smtClean="0"/>
          </a:p>
          <a:p>
            <a:r>
              <a:rPr lang="en-US" sz="2500" dirty="0">
                <a:solidFill>
                  <a:srgbClr val="D73A49"/>
                </a:solidFill>
              </a:rPr>
              <a:t> </a:t>
            </a:r>
            <a:r>
              <a:rPr lang="en-US" sz="2500" dirty="0" smtClean="0">
                <a:solidFill>
                  <a:srgbClr val="D73A49"/>
                </a:solidFill>
              </a:rPr>
              <a:t> for</a:t>
            </a:r>
            <a:r>
              <a:rPr lang="en-US" sz="2500" dirty="0" smtClean="0"/>
              <a:t> 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D73A49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>
                <a:solidFill>
                  <a:srgbClr val="005CC5"/>
                </a:solidFill>
              </a:rPr>
              <a:t>0</a:t>
            </a:r>
            <a:r>
              <a:rPr lang="en-US" sz="2500" dirty="0"/>
              <a:t>; </a:t>
            </a:r>
            <a:r>
              <a:rPr lang="en-US" sz="2500" dirty="0" err="1"/>
              <a:t>i</a:t>
            </a:r>
            <a:r>
              <a:rPr lang="en-US" sz="2500" dirty="0"/>
              <a:t> &lt; last; </a:t>
            </a:r>
            <a:r>
              <a:rPr lang="en-US" sz="2500" dirty="0" err="1"/>
              <a:t>i</a:t>
            </a:r>
            <a:r>
              <a:rPr lang="en-US" sz="2500" dirty="0"/>
              <a:t> += </a:t>
            </a:r>
            <a:r>
              <a:rPr lang="en-US" sz="2500" dirty="0">
                <a:solidFill>
                  <a:srgbClr val="005CC5"/>
                </a:solidFill>
              </a:rPr>
              <a:t>1</a:t>
            </a:r>
            <a:r>
              <a:rPr lang="en-US" sz="2500" dirty="0"/>
              <a:t>) { </a:t>
            </a:r>
            <a:endParaRPr lang="en-US" sz="2500" dirty="0" smtClean="0"/>
          </a:p>
          <a:p>
            <a:r>
              <a:rPr lang="en-US" sz="2500" dirty="0">
                <a:solidFill>
                  <a:srgbClr val="D73A49"/>
                </a:solidFill>
              </a:rPr>
              <a:t> </a:t>
            </a:r>
            <a:r>
              <a:rPr lang="en-US" sz="2500" dirty="0" smtClean="0">
                <a:solidFill>
                  <a:srgbClr val="D73A49"/>
                </a:solidFill>
              </a:rPr>
              <a:t>   if</a:t>
            </a:r>
            <a:r>
              <a:rPr lang="en-US" sz="2500" dirty="0" smtClean="0"/>
              <a:t> </a:t>
            </a:r>
            <a:r>
              <a:rPr lang="en-US" sz="2500" dirty="0"/>
              <a:t>(a[</a:t>
            </a:r>
            <a:r>
              <a:rPr lang="en-US" sz="2500" dirty="0" err="1"/>
              <a:t>i</a:t>
            </a:r>
            <a:r>
              <a:rPr lang="en-US" sz="2500" dirty="0"/>
              <a:t>] &gt; a[i+</a:t>
            </a:r>
            <a:r>
              <a:rPr lang="en-US" sz="2500" dirty="0">
                <a:solidFill>
                  <a:srgbClr val="005CC5"/>
                </a:solidFill>
              </a:rPr>
              <a:t>1</a:t>
            </a:r>
            <a:r>
              <a:rPr lang="en-US" sz="2500" dirty="0"/>
              <a:t>]) </a:t>
            </a:r>
            <a:r>
              <a:rPr lang="en-US" sz="2500" dirty="0" smtClean="0"/>
              <a:t>{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   </a:t>
            </a:r>
            <a:r>
              <a:rPr lang="en-US" sz="2500" dirty="0" smtClean="0">
                <a:solidFill>
                  <a:srgbClr val="005CC5"/>
                </a:solidFill>
              </a:rPr>
              <a:t>swap</a:t>
            </a:r>
            <a:r>
              <a:rPr lang="en-US" sz="2500" dirty="0" smtClean="0"/>
              <a:t>(a</a:t>
            </a:r>
            <a:r>
              <a:rPr lang="en-US" sz="2500" dirty="0"/>
              <a:t>, </a:t>
            </a:r>
            <a:r>
              <a:rPr lang="en-US" sz="2500" dirty="0" err="1"/>
              <a:t>i</a:t>
            </a:r>
            <a:r>
              <a:rPr lang="en-US" sz="2500" dirty="0"/>
              <a:t>, i+</a:t>
            </a:r>
            <a:r>
              <a:rPr lang="en-US" sz="2500" dirty="0">
                <a:solidFill>
                  <a:srgbClr val="005CC5"/>
                </a:solidFill>
              </a:rPr>
              <a:t>1</a:t>
            </a:r>
            <a:r>
              <a:rPr lang="en-US" sz="2500" dirty="0"/>
              <a:t>);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  swapped </a:t>
            </a:r>
            <a:r>
              <a:rPr lang="en-US" sz="2500" dirty="0"/>
              <a:t>= </a:t>
            </a:r>
            <a:r>
              <a:rPr lang="en-US" sz="2500" dirty="0">
                <a:solidFill>
                  <a:srgbClr val="005CC5"/>
                </a:solidFill>
              </a:rPr>
              <a:t>true</a:t>
            </a:r>
            <a:r>
              <a:rPr lang="en-US" sz="2500" dirty="0"/>
              <a:t>;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} 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} </a:t>
            </a:r>
          </a:p>
          <a:p>
            <a:r>
              <a:rPr lang="en-US" sz="2500" dirty="0">
                <a:solidFill>
                  <a:srgbClr val="D73A49"/>
                </a:solidFill>
              </a:rPr>
              <a:t> </a:t>
            </a:r>
            <a:r>
              <a:rPr lang="en-US" sz="2500" dirty="0" smtClean="0">
                <a:solidFill>
                  <a:srgbClr val="D73A49"/>
                </a:solidFill>
              </a:rPr>
              <a:t> return</a:t>
            </a:r>
            <a:r>
              <a:rPr lang="en-US" sz="2500" dirty="0" smtClean="0"/>
              <a:t> </a:t>
            </a:r>
            <a:r>
              <a:rPr lang="en-US" sz="2500" dirty="0"/>
              <a:t>swapped</a:t>
            </a:r>
            <a:r>
              <a:rPr lang="en-US" sz="2500" dirty="0" smtClean="0"/>
              <a:t>;</a:t>
            </a:r>
          </a:p>
          <a:p>
            <a:r>
              <a:rPr lang="en-US" sz="25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8700" y="1800808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Idea: add a </a:t>
            </a:r>
            <a:r>
              <a:rPr lang="en-US" dirty="0" err="1" smtClean="0"/>
              <a:t>boolean</a:t>
            </a:r>
            <a:r>
              <a:rPr lang="en-US" dirty="0" smtClean="0"/>
              <a:t> flag!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3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629712"/>
            <a:ext cx="92909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D73A49"/>
                </a:solidFill>
              </a:rPr>
              <a:t>void</a:t>
            </a:r>
            <a:r>
              <a:rPr lang="en-US" sz="2600" dirty="0" smtClean="0"/>
              <a:t> </a:t>
            </a:r>
            <a:r>
              <a:rPr lang="en-US" sz="2600" dirty="0" err="1">
                <a:solidFill>
                  <a:srgbClr val="6F42C1"/>
                </a:solidFill>
              </a:rPr>
              <a:t>bubble_sort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D73A49"/>
                </a:solidFill>
              </a:rPr>
              <a:t>long</a:t>
            </a:r>
            <a:r>
              <a:rPr lang="en-US" sz="2600" dirty="0"/>
              <a:t> n, </a:t>
            </a:r>
            <a:r>
              <a:rPr lang="en-US" sz="2600" dirty="0">
                <a:solidFill>
                  <a:srgbClr val="D73A49"/>
                </a:solidFill>
              </a:rPr>
              <a:t>long</a:t>
            </a:r>
            <a:r>
              <a:rPr lang="en-US" sz="2600" dirty="0"/>
              <a:t> a[n]) </a:t>
            </a:r>
            <a:r>
              <a:rPr lang="en-US" sz="2600" dirty="0" smtClean="0"/>
              <a:t>{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>
                <a:solidFill>
                  <a:srgbClr val="D73A49"/>
                </a:solidFill>
              </a:rPr>
              <a:t>bool</a:t>
            </a:r>
            <a:r>
              <a:rPr lang="en-US" sz="2600" dirty="0"/>
              <a:t> swapped = </a:t>
            </a:r>
            <a:r>
              <a:rPr lang="en-US" sz="2600" dirty="0">
                <a:solidFill>
                  <a:srgbClr val="005CC5"/>
                </a:solidFill>
              </a:rPr>
              <a:t>true</a:t>
            </a:r>
            <a:r>
              <a:rPr lang="en-US" sz="2600" dirty="0" smtClean="0"/>
              <a:t>;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</a:t>
            </a:r>
            <a:r>
              <a:rPr lang="en-US" sz="2600" dirty="0">
                <a:solidFill>
                  <a:srgbClr val="D73A49"/>
                </a:solidFill>
              </a:rPr>
              <a:t>for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D73A49"/>
                </a:solidFill>
              </a:rPr>
              <a:t>long</a:t>
            </a:r>
            <a:r>
              <a:rPr lang="en-US" sz="2600" dirty="0"/>
              <a:t> last = </a:t>
            </a:r>
            <a:r>
              <a:rPr lang="en-US" sz="2600" dirty="0" err="1"/>
              <a:t>len</a:t>
            </a:r>
            <a:r>
              <a:rPr lang="en-US" sz="2600" dirty="0"/>
              <a:t> - </a:t>
            </a:r>
            <a:r>
              <a:rPr lang="en-US" sz="2600" dirty="0">
                <a:solidFill>
                  <a:srgbClr val="005CC5"/>
                </a:solidFill>
              </a:rPr>
              <a:t>1</a:t>
            </a:r>
            <a:r>
              <a:rPr lang="en-US" sz="2600" dirty="0"/>
              <a:t>; last &gt; </a:t>
            </a:r>
            <a:r>
              <a:rPr lang="en-US" sz="2600" dirty="0">
                <a:solidFill>
                  <a:srgbClr val="005CC5"/>
                </a:solidFill>
              </a:rPr>
              <a:t>0</a:t>
            </a:r>
            <a:r>
              <a:rPr lang="en-US" sz="2600" dirty="0"/>
              <a:t> &amp;&amp; swapped; last -= </a:t>
            </a:r>
            <a:r>
              <a:rPr lang="en-US" sz="2600" dirty="0">
                <a:solidFill>
                  <a:srgbClr val="005CC5"/>
                </a:solidFill>
              </a:rPr>
              <a:t>1</a:t>
            </a:r>
            <a:r>
              <a:rPr lang="en-US" sz="2600" dirty="0"/>
              <a:t>) { </a:t>
            </a:r>
            <a:r>
              <a:rPr lang="en-US" sz="2600" dirty="0" smtClean="0"/>
              <a:t>  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swapped </a:t>
            </a:r>
            <a:r>
              <a:rPr lang="en-US" sz="2600" dirty="0"/>
              <a:t>= </a:t>
            </a:r>
            <a:r>
              <a:rPr lang="en-US" sz="2600" dirty="0" err="1">
                <a:solidFill>
                  <a:srgbClr val="005CC5"/>
                </a:solidFill>
              </a:rPr>
              <a:t>bubble_pass</a:t>
            </a:r>
            <a:r>
              <a:rPr lang="en-US" sz="2600" dirty="0"/>
              <a:t>(last, a); 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} 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8700" y="1800808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Idea: add a </a:t>
            </a:r>
            <a:r>
              <a:rPr lang="en-US" dirty="0" err="1" smtClean="0"/>
              <a:t>boolean</a:t>
            </a:r>
            <a:r>
              <a:rPr lang="en-US" dirty="0" smtClean="0"/>
              <a:t> flag!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7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24.2 (a)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8700" y="1800808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Suppose the input list to insertion sort is already sorted. What is the running time of insertion sort?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8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24.2 (a)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564243"/>
            <a:ext cx="690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E61A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2185B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a[],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curr</a:t>
            </a:r>
            <a:r>
              <a:rPr lang="en-US" sz="2400" dirty="0"/>
              <a:t> -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/>
              <a:t>temp = a[</a:t>
            </a:r>
            <a:r>
              <a:rPr lang="en-US" sz="2400" dirty="0" err="1"/>
              <a:t>curr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while</a:t>
            </a:r>
            <a:r>
              <a:rPr lang="en-US" sz="2400" dirty="0" smtClean="0"/>
              <a:t> </a:t>
            </a:r>
            <a:r>
              <a:rPr lang="en-US" sz="2400" dirty="0"/>
              <a:t>(temp &lt; a[</a:t>
            </a:r>
            <a:r>
              <a:rPr lang="en-US" sz="2400" dirty="0" err="1"/>
              <a:t>i</a:t>
            </a:r>
            <a:r>
              <a:rPr lang="en-US" sz="2400" dirty="0"/>
              <a:t>] &amp;&amp; </a:t>
            </a:r>
            <a:r>
              <a:rPr lang="en-US" sz="2400" dirty="0" err="1"/>
              <a:t>i</a:t>
            </a:r>
            <a:r>
              <a:rPr lang="en-US" sz="2400" dirty="0"/>
              <a:t> &gt;= </a:t>
            </a:r>
            <a:r>
              <a:rPr lang="en-US" sz="2400" dirty="0">
                <a:solidFill>
                  <a:srgbClr val="E74C3C"/>
                </a:solidFill>
              </a:rPr>
              <a:t>0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-=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}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temp;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>
                <a:solidFill>
                  <a:srgbClr val="3E61A2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2185B"/>
                </a:solidFill>
              </a:rPr>
              <a:t>insertion_sort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n,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a[n]) {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for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r>
              <a:rPr lang="en-US" sz="2400" dirty="0" err="1"/>
              <a:t>curr</a:t>
            </a:r>
            <a:r>
              <a:rPr lang="en-US" sz="2400" dirty="0"/>
              <a:t> &lt; n; </a:t>
            </a:r>
            <a:r>
              <a:rPr lang="en-US" sz="2400" dirty="0" err="1"/>
              <a:t>curr</a:t>
            </a:r>
            <a:r>
              <a:rPr lang="en-US" sz="2400" dirty="0"/>
              <a:t> +=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) {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insert(a</a:t>
            </a:r>
            <a:r>
              <a:rPr lang="en-US" sz="2400" dirty="0"/>
              <a:t>, </a:t>
            </a:r>
            <a:r>
              <a:rPr lang="en-US" sz="2400" dirty="0" err="1"/>
              <a:t>curr</a:t>
            </a:r>
            <a:r>
              <a:rPr lang="en-US" sz="2400" dirty="0"/>
              <a:t>); </a:t>
            </a:r>
            <a:endParaRPr lang="en-US" sz="2400" dirty="0" smtClean="0"/>
          </a:p>
          <a:p>
            <a:r>
              <a:rPr lang="en-US" sz="2400" dirty="0" smtClean="0"/>
              <a:t>  }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00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286000"/>
            <a:ext cx="4662973" cy="358140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Lecture recap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Problem </a:t>
            </a:r>
            <a:r>
              <a:rPr lang="en-US" dirty="0" smtClean="0"/>
              <a:t>24.1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24.2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Problem 24.3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Programming exercise 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Programming exercise 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Programming exercise 3</a:t>
            </a:r>
          </a:p>
        </p:txBody>
      </p:sp>
    </p:spTree>
    <p:extLst>
      <p:ext uri="{BB962C8B-B14F-4D97-AF65-F5344CB8AC3E}">
        <p14:creationId xmlns:p14="http://schemas.microsoft.com/office/powerpoint/2010/main" val="1749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24.2 (a)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564243"/>
            <a:ext cx="690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E61A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2185B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a[],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curr</a:t>
            </a:r>
            <a:r>
              <a:rPr lang="en-US" sz="2400" dirty="0"/>
              <a:t> -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/>
              <a:t>temp = a[</a:t>
            </a:r>
            <a:r>
              <a:rPr lang="en-US" sz="2400" dirty="0" err="1"/>
              <a:t>curr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while</a:t>
            </a:r>
            <a:r>
              <a:rPr lang="en-US" sz="2400" dirty="0" smtClean="0"/>
              <a:t> </a:t>
            </a:r>
            <a:r>
              <a:rPr lang="en-US" sz="2400" dirty="0"/>
              <a:t>(temp &lt; a[</a:t>
            </a:r>
            <a:r>
              <a:rPr lang="en-US" sz="2400" dirty="0" err="1"/>
              <a:t>i</a:t>
            </a:r>
            <a:r>
              <a:rPr lang="en-US" sz="2400" dirty="0"/>
              <a:t>] &amp;&amp; </a:t>
            </a:r>
            <a:r>
              <a:rPr lang="en-US" sz="2400" dirty="0" err="1"/>
              <a:t>i</a:t>
            </a:r>
            <a:r>
              <a:rPr lang="en-US" sz="2400" dirty="0"/>
              <a:t> &gt;= </a:t>
            </a:r>
            <a:r>
              <a:rPr lang="en-US" sz="2400" dirty="0">
                <a:solidFill>
                  <a:srgbClr val="E74C3C"/>
                </a:solidFill>
              </a:rPr>
              <a:t>0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-=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}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temp;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>
                <a:solidFill>
                  <a:srgbClr val="3E61A2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2185B"/>
                </a:solidFill>
              </a:rPr>
              <a:t>insertion_sort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n,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a[n]) {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for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r>
              <a:rPr lang="en-US" sz="2400" dirty="0" err="1"/>
              <a:t>curr</a:t>
            </a:r>
            <a:r>
              <a:rPr lang="en-US" sz="2400" dirty="0"/>
              <a:t> &lt; n; </a:t>
            </a:r>
            <a:r>
              <a:rPr lang="en-US" sz="2400" dirty="0" err="1"/>
              <a:t>curr</a:t>
            </a:r>
            <a:r>
              <a:rPr lang="en-US" sz="2400" dirty="0"/>
              <a:t> +=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) {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insert(a</a:t>
            </a:r>
            <a:r>
              <a:rPr lang="en-US" sz="2400" dirty="0"/>
              <a:t>, </a:t>
            </a:r>
            <a:r>
              <a:rPr lang="en-US" sz="2400" dirty="0" err="1"/>
              <a:t>curr</a:t>
            </a:r>
            <a:r>
              <a:rPr lang="en-US" sz="2400" dirty="0"/>
              <a:t>); </a:t>
            </a:r>
            <a:endParaRPr lang="en-US" sz="2400" dirty="0" smtClean="0"/>
          </a:p>
          <a:p>
            <a:r>
              <a:rPr lang="en-US" sz="2400" dirty="0" smtClean="0"/>
              <a:t>  }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11754" y="2870528"/>
            <a:ext cx="9692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12767" y="2473506"/>
            <a:ext cx="238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Loop is never entered!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31028" y="5779236"/>
            <a:ext cx="1632858" cy="522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38530" y="6053316"/>
            <a:ext cx="2817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Becomes O(1)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40406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24.2 (b)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1800808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Suppose the input list to insertion sort is inversely sorted. What is the running time of insertion sort?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24.2 (a)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564243"/>
            <a:ext cx="690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E61A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2185B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a[],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curr</a:t>
            </a:r>
            <a:r>
              <a:rPr lang="en-US" sz="2400" dirty="0"/>
              <a:t> -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/>
              <a:t>temp = a[</a:t>
            </a:r>
            <a:r>
              <a:rPr lang="en-US" sz="2400" dirty="0" err="1"/>
              <a:t>curr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while</a:t>
            </a:r>
            <a:r>
              <a:rPr lang="en-US" sz="2400" dirty="0" smtClean="0"/>
              <a:t> </a:t>
            </a:r>
            <a:r>
              <a:rPr lang="en-US" sz="2400" dirty="0"/>
              <a:t>(temp &lt; a[</a:t>
            </a:r>
            <a:r>
              <a:rPr lang="en-US" sz="2400" dirty="0" err="1"/>
              <a:t>i</a:t>
            </a:r>
            <a:r>
              <a:rPr lang="en-US" sz="2400" dirty="0"/>
              <a:t>] &amp;&amp; </a:t>
            </a:r>
            <a:r>
              <a:rPr lang="en-US" sz="2400" dirty="0" err="1"/>
              <a:t>i</a:t>
            </a:r>
            <a:r>
              <a:rPr lang="en-US" sz="2400" dirty="0"/>
              <a:t> &gt;= </a:t>
            </a:r>
            <a:r>
              <a:rPr lang="en-US" sz="2400" dirty="0">
                <a:solidFill>
                  <a:srgbClr val="E74C3C"/>
                </a:solidFill>
              </a:rPr>
              <a:t>0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-=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}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temp;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>
                <a:solidFill>
                  <a:srgbClr val="3E61A2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2185B"/>
                </a:solidFill>
              </a:rPr>
              <a:t>insertion_sort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n,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a[n]) {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for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r>
              <a:rPr lang="en-US" sz="2400" dirty="0" err="1"/>
              <a:t>curr</a:t>
            </a:r>
            <a:r>
              <a:rPr lang="en-US" sz="2400" dirty="0"/>
              <a:t> &lt; n; </a:t>
            </a:r>
            <a:r>
              <a:rPr lang="en-US" sz="2400" dirty="0" err="1"/>
              <a:t>curr</a:t>
            </a:r>
            <a:r>
              <a:rPr lang="en-US" sz="2400" dirty="0"/>
              <a:t> +=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) {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insert(a</a:t>
            </a:r>
            <a:r>
              <a:rPr lang="en-US" sz="2400" dirty="0"/>
              <a:t>, </a:t>
            </a:r>
            <a:r>
              <a:rPr lang="en-US" sz="2400" dirty="0" err="1"/>
              <a:t>curr</a:t>
            </a:r>
            <a:r>
              <a:rPr lang="en-US" sz="2400" dirty="0"/>
              <a:t>); </a:t>
            </a:r>
            <a:endParaRPr lang="en-US" sz="2400" dirty="0" smtClean="0"/>
          </a:p>
          <a:p>
            <a:r>
              <a:rPr lang="en-US" sz="2400" dirty="0" smtClean="0"/>
              <a:t>  }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355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24.2 (a)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564243"/>
            <a:ext cx="6902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E61A2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2185B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a[],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curr</a:t>
            </a:r>
            <a:r>
              <a:rPr lang="en-US" sz="2400" dirty="0"/>
              <a:t> -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>
                <a:solidFill>
                  <a:srgbClr val="3E61A2"/>
                </a:solidFill>
              </a:rPr>
              <a:t> </a:t>
            </a:r>
            <a:r>
              <a:rPr lang="en-US" sz="2400" dirty="0" smtClean="0">
                <a:solidFill>
                  <a:srgbClr val="3E61A2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/>
              <a:t>temp = a[</a:t>
            </a:r>
            <a:r>
              <a:rPr lang="en-US" sz="2400" dirty="0" err="1"/>
              <a:t>curr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while</a:t>
            </a:r>
            <a:r>
              <a:rPr lang="en-US" sz="2400" dirty="0" smtClean="0"/>
              <a:t> </a:t>
            </a:r>
            <a:r>
              <a:rPr lang="en-US" sz="2400" dirty="0"/>
              <a:t>(temp &lt; a[</a:t>
            </a:r>
            <a:r>
              <a:rPr lang="en-US" sz="2400" dirty="0" err="1"/>
              <a:t>i</a:t>
            </a:r>
            <a:r>
              <a:rPr lang="en-US" sz="2400" dirty="0"/>
              <a:t>] &amp;&amp; </a:t>
            </a:r>
            <a:r>
              <a:rPr lang="en-US" sz="2400" dirty="0" err="1"/>
              <a:t>i</a:t>
            </a:r>
            <a:r>
              <a:rPr lang="en-US" sz="2400" dirty="0"/>
              <a:t> &gt;= </a:t>
            </a:r>
            <a:r>
              <a:rPr lang="en-US" sz="2400" dirty="0">
                <a:solidFill>
                  <a:srgbClr val="E74C3C"/>
                </a:solidFill>
              </a:rPr>
              <a:t>0</a:t>
            </a:r>
            <a:r>
              <a:rPr lang="en-US" sz="2400" dirty="0"/>
              <a:t>) {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-=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}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a[i+</a:t>
            </a:r>
            <a:r>
              <a:rPr lang="en-US" sz="2400" dirty="0" smtClean="0">
                <a:solidFill>
                  <a:srgbClr val="E74C3C"/>
                </a:solidFill>
              </a:rPr>
              <a:t>1</a:t>
            </a:r>
            <a:r>
              <a:rPr lang="en-US" sz="2400" dirty="0"/>
              <a:t>] = temp;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>
                <a:solidFill>
                  <a:srgbClr val="3E61A2"/>
                </a:solidFill>
              </a:rPr>
              <a:t>void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C2185B"/>
                </a:solidFill>
              </a:rPr>
              <a:t>insertion_sort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n, 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a[n]) { </a:t>
            </a:r>
            <a:endParaRPr lang="en-US" sz="2400" dirty="0" smtClean="0"/>
          </a:p>
          <a:p>
            <a:r>
              <a:rPr lang="en-US" sz="2400" dirty="0">
                <a:solidFill>
                  <a:srgbClr val="3B78E7"/>
                </a:solidFill>
              </a:rPr>
              <a:t> </a:t>
            </a:r>
            <a:r>
              <a:rPr lang="en-US" sz="2400" dirty="0" smtClean="0">
                <a:solidFill>
                  <a:srgbClr val="3B78E7"/>
                </a:solidFill>
              </a:rPr>
              <a:t> for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3E61A2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; </a:t>
            </a:r>
            <a:r>
              <a:rPr lang="en-US" sz="2400" dirty="0" err="1"/>
              <a:t>curr</a:t>
            </a:r>
            <a:r>
              <a:rPr lang="en-US" sz="2400" dirty="0"/>
              <a:t> &lt; n; </a:t>
            </a:r>
            <a:r>
              <a:rPr lang="en-US" sz="2400" dirty="0" err="1"/>
              <a:t>curr</a:t>
            </a:r>
            <a:r>
              <a:rPr lang="en-US" sz="2400" dirty="0"/>
              <a:t> += </a:t>
            </a:r>
            <a:r>
              <a:rPr lang="en-US" sz="2400" dirty="0">
                <a:solidFill>
                  <a:srgbClr val="E74C3C"/>
                </a:solidFill>
              </a:rPr>
              <a:t>1</a:t>
            </a:r>
            <a:r>
              <a:rPr lang="en-US" sz="2400" dirty="0"/>
              <a:t>) { 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insert(a</a:t>
            </a:r>
            <a:r>
              <a:rPr lang="en-US" sz="2400" dirty="0"/>
              <a:t>, </a:t>
            </a:r>
            <a:r>
              <a:rPr lang="en-US" sz="2400" dirty="0" err="1"/>
              <a:t>curr</a:t>
            </a:r>
            <a:r>
              <a:rPr lang="en-US" sz="2400" dirty="0"/>
              <a:t>); </a:t>
            </a:r>
            <a:endParaRPr lang="en-US" sz="2400" dirty="0" smtClean="0"/>
          </a:p>
          <a:p>
            <a:r>
              <a:rPr lang="en-US" sz="2400" dirty="0" smtClean="0"/>
              <a:t>  }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411754" y="2870528"/>
            <a:ext cx="9692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12767" y="2473506"/>
            <a:ext cx="2388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Loop is entered every time!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4219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1800808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What is the loop invariant for the loop in the function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6326" y="3100095"/>
            <a:ext cx="586895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E61A2"/>
                </a:solidFill>
              </a:rPr>
              <a:t>void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C2185B"/>
                </a:solidFill>
              </a:rPr>
              <a:t>insert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a[], </a:t>
            </a:r>
            <a:r>
              <a:rPr lang="en-US" sz="2500" dirty="0">
                <a:solidFill>
                  <a:srgbClr val="3E61A2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curr</a:t>
            </a:r>
            <a:r>
              <a:rPr lang="en-US" sz="2500" dirty="0"/>
              <a:t>) { </a:t>
            </a:r>
          </a:p>
          <a:p>
            <a:r>
              <a:rPr lang="en-US" sz="2500" dirty="0">
                <a:solidFill>
                  <a:srgbClr val="3E61A2"/>
                </a:solidFill>
              </a:rPr>
              <a:t>  long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/>
              <a:t>curr</a:t>
            </a:r>
            <a:r>
              <a:rPr lang="en-US" sz="2500" dirty="0"/>
              <a:t> -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; </a:t>
            </a:r>
          </a:p>
          <a:p>
            <a:r>
              <a:rPr lang="en-US" sz="2500" dirty="0">
                <a:solidFill>
                  <a:srgbClr val="3E61A2"/>
                </a:solidFill>
              </a:rPr>
              <a:t>  long</a:t>
            </a:r>
            <a:r>
              <a:rPr lang="en-US" sz="2500" dirty="0"/>
              <a:t> temp = a[</a:t>
            </a:r>
            <a:r>
              <a:rPr lang="en-US" sz="2500" dirty="0" err="1"/>
              <a:t>curr</a:t>
            </a:r>
            <a:r>
              <a:rPr lang="en-US" sz="2500" dirty="0"/>
              <a:t>]; </a:t>
            </a:r>
          </a:p>
          <a:p>
            <a:r>
              <a:rPr lang="en-US" sz="2500" dirty="0">
                <a:solidFill>
                  <a:srgbClr val="3B78E7"/>
                </a:solidFill>
              </a:rPr>
              <a:t>  while</a:t>
            </a:r>
            <a:r>
              <a:rPr lang="en-US" sz="2500" dirty="0"/>
              <a:t> (temp &lt; a[</a:t>
            </a:r>
            <a:r>
              <a:rPr lang="en-US" sz="2500" dirty="0" err="1"/>
              <a:t>i</a:t>
            </a:r>
            <a:r>
              <a:rPr lang="en-US" sz="2500" dirty="0"/>
              <a:t>] &amp;&amp; </a:t>
            </a:r>
            <a:r>
              <a:rPr lang="en-US" sz="2500" dirty="0" err="1"/>
              <a:t>i</a:t>
            </a:r>
            <a:r>
              <a:rPr lang="en-US" sz="2500" dirty="0"/>
              <a:t> &gt;= </a:t>
            </a:r>
            <a:r>
              <a:rPr lang="en-US" sz="2500" dirty="0">
                <a:solidFill>
                  <a:srgbClr val="E74C3C"/>
                </a:solidFill>
              </a:rPr>
              <a:t>0</a:t>
            </a:r>
            <a:r>
              <a:rPr lang="en-US" sz="2500" dirty="0"/>
              <a:t>) { </a:t>
            </a:r>
          </a:p>
          <a:p>
            <a:r>
              <a:rPr lang="en-US" sz="2500" dirty="0"/>
              <a:t>    a[i+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] = a[</a:t>
            </a:r>
            <a:r>
              <a:rPr lang="en-US" sz="2500" dirty="0" err="1"/>
              <a:t>i</a:t>
            </a:r>
            <a:r>
              <a:rPr lang="en-US" sz="2500" dirty="0"/>
              <a:t>]; 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i</a:t>
            </a:r>
            <a:r>
              <a:rPr lang="en-US" sz="2500" dirty="0"/>
              <a:t> -=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; </a:t>
            </a:r>
          </a:p>
          <a:p>
            <a:r>
              <a:rPr lang="en-US" sz="2500" dirty="0"/>
              <a:t>  } </a:t>
            </a:r>
          </a:p>
          <a:p>
            <a:r>
              <a:rPr lang="en-US" sz="2500" dirty="0"/>
              <a:t>  a[i+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] = temp; </a:t>
            </a:r>
          </a:p>
          <a:p>
            <a:r>
              <a:rPr lang="en-US" sz="25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0707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5" name="Rectangle 4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6" name="Rectangle 5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8" name="Rectangle 7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9" name="Rectangle 8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6253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76968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24180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7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76968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24180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4147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2569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9781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755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2569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9781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872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Lecture recap</a:t>
            </a:r>
          </a:p>
          <a:p>
            <a:r>
              <a:rPr lang="en-US" sz="3000" dirty="0" smtClean="0"/>
              <a:t>Binary search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When can we use binary search?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What is the strategy behind binary 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29510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6722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56093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29510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6722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  <a:endParaRPr lang="en-US" sz="3500" dirty="0"/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0944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77792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5004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  <a:endParaRPr lang="en-US" sz="3500" dirty="0"/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41466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77792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5004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  <a:endParaRPr lang="en-US" sz="2800" dirty="0" smtClean="0"/>
          </a:p>
          <a:p>
            <a:r>
              <a:rPr lang="en-US" sz="2800" dirty="0" smtClean="0"/>
              <a:t>  a[i+</a:t>
            </a:r>
            <a:r>
              <a:rPr lang="en-US" sz="2800" dirty="0" smtClean="0">
                <a:solidFill>
                  <a:srgbClr val="E74C3C"/>
                </a:solidFill>
              </a:rPr>
              <a:t>1</a:t>
            </a:r>
            <a:r>
              <a:rPr lang="en-US" sz="2800" dirty="0"/>
              <a:t>] = temp;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4478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1800808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Invariant: temp is smaller than or equal to </a:t>
            </a:r>
            <a:r>
              <a:rPr lang="mr-IN" dirty="0" err="1"/>
              <a:t>a</a:t>
            </a:r>
            <a:r>
              <a:rPr lang="mr-IN" dirty="0"/>
              <a:t>[i+1]..</a:t>
            </a:r>
            <a:r>
              <a:rPr lang="mr-IN" dirty="0" err="1"/>
              <a:t>a</a:t>
            </a:r>
            <a:r>
              <a:rPr lang="mr-IN" dirty="0"/>
              <a:t>[</a:t>
            </a:r>
            <a:r>
              <a:rPr lang="mr-IN" dirty="0" err="1"/>
              <a:t>curr</a:t>
            </a:r>
            <a:r>
              <a:rPr lang="mr-IN" dirty="0"/>
              <a:t>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6326" y="3100095"/>
            <a:ext cx="586895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>
                <a:solidFill>
                  <a:srgbClr val="3E61A2"/>
                </a:solidFill>
              </a:rPr>
              <a:t>void</a:t>
            </a:r>
            <a:r>
              <a:rPr lang="en-US" sz="2500"/>
              <a:t> </a:t>
            </a:r>
            <a:r>
              <a:rPr lang="en-US" sz="2500">
                <a:solidFill>
                  <a:srgbClr val="C2185B"/>
                </a:solidFill>
              </a:rPr>
              <a:t>insert</a:t>
            </a:r>
            <a:r>
              <a:rPr lang="en-US" sz="2500"/>
              <a:t>(</a:t>
            </a:r>
            <a:r>
              <a:rPr lang="en-US" sz="2500">
                <a:solidFill>
                  <a:srgbClr val="3E61A2"/>
                </a:solidFill>
              </a:rPr>
              <a:t>long</a:t>
            </a:r>
            <a:r>
              <a:rPr lang="en-US" sz="2500"/>
              <a:t> a[], </a:t>
            </a:r>
            <a:r>
              <a:rPr lang="en-US" sz="2500">
                <a:solidFill>
                  <a:srgbClr val="3E61A2"/>
                </a:solidFill>
              </a:rPr>
              <a:t>long</a:t>
            </a:r>
            <a:r>
              <a:rPr lang="en-US" sz="2500"/>
              <a:t> </a:t>
            </a:r>
            <a:r>
              <a:rPr lang="en-US" sz="2500" dirty="0" err="1"/>
              <a:t>curr</a:t>
            </a:r>
            <a:r>
              <a:rPr lang="en-US" sz="2500" dirty="0"/>
              <a:t>) { </a:t>
            </a:r>
          </a:p>
          <a:p>
            <a:r>
              <a:rPr lang="en-US" sz="2500" dirty="0">
                <a:solidFill>
                  <a:srgbClr val="3E61A2"/>
                </a:solidFill>
              </a:rPr>
              <a:t>  long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/>
              <a:t>curr</a:t>
            </a:r>
            <a:r>
              <a:rPr lang="en-US" sz="2500" dirty="0"/>
              <a:t> -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; </a:t>
            </a:r>
          </a:p>
          <a:p>
            <a:r>
              <a:rPr lang="en-US" sz="2500" dirty="0">
                <a:solidFill>
                  <a:srgbClr val="3E61A2"/>
                </a:solidFill>
              </a:rPr>
              <a:t>  long</a:t>
            </a:r>
            <a:r>
              <a:rPr lang="en-US" sz="2500" dirty="0"/>
              <a:t> temp = a[</a:t>
            </a:r>
            <a:r>
              <a:rPr lang="en-US" sz="2500" dirty="0" err="1"/>
              <a:t>curr</a:t>
            </a:r>
            <a:r>
              <a:rPr lang="en-US" sz="2500" dirty="0"/>
              <a:t>]; </a:t>
            </a:r>
          </a:p>
          <a:p>
            <a:r>
              <a:rPr lang="en-US" sz="2500" dirty="0">
                <a:solidFill>
                  <a:srgbClr val="3B78E7"/>
                </a:solidFill>
              </a:rPr>
              <a:t>  while</a:t>
            </a:r>
            <a:r>
              <a:rPr lang="en-US" sz="2500" dirty="0"/>
              <a:t> (temp &lt; a[</a:t>
            </a:r>
            <a:r>
              <a:rPr lang="en-US" sz="2500" dirty="0" err="1"/>
              <a:t>i</a:t>
            </a:r>
            <a:r>
              <a:rPr lang="en-US" sz="2500" dirty="0"/>
              <a:t>] &amp;&amp; </a:t>
            </a:r>
            <a:r>
              <a:rPr lang="en-US" sz="2500" dirty="0" err="1"/>
              <a:t>i</a:t>
            </a:r>
            <a:r>
              <a:rPr lang="en-US" sz="2500" dirty="0"/>
              <a:t> &gt;= </a:t>
            </a:r>
            <a:r>
              <a:rPr lang="en-US" sz="2500" dirty="0">
                <a:solidFill>
                  <a:srgbClr val="E74C3C"/>
                </a:solidFill>
              </a:rPr>
              <a:t>0</a:t>
            </a:r>
            <a:r>
              <a:rPr lang="en-US" sz="2500" dirty="0"/>
              <a:t>) { </a:t>
            </a:r>
          </a:p>
          <a:p>
            <a:r>
              <a:rPr lang="en-US" sz="2500" dirty="0"/>
              <a:t>    a[i+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] = a[</a:t>
            </a:r>
            <a:r>
              <a:rPr lang="en-US" sz="2500" dirty="0" err="1"/>
              <a:t>i</a:t>
            </a:r>
            <a:r>
              <a:rPr lang="en-US" sz="2500" dirty="0"/>
              <a:t>]; </a:t>
            </a:r>
          </a:p>
          <a:p>
            <a:r>
              <a:rPr lang="en-US" sz="2500" dirty="0"/>
              <a:t>    </a:t>
            </a:r>
            <a:r>
              <a:rPr lang="en-US" sz="2500" dirty="0" err="1"/>
              <a:t>i</a:t>
            </a:r>
            <a:r>
              <a:rPr lang="en-US" sz="2500" dirty="0"/>
              <a:t> -= 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; </a:t>
            </a:r>
          </a:p>
          <a:p>
            <a:r>
              <a:rPr lang="en-US" sz="2500" dirty="0"/>
              <a:t>  } </a:t>
            </a:r>
          </a:p>
          <a:p>
            <a:r>
              <a:rPr lang="en-US" sz="2500" dirty="0"/>
              <a:t>  a[i+</a:t>
            </a:r>
            <a:r>
              <a:rPr lang="en-US" sz="2500" dirty="0">
                <a:solidFill>
                  <a:srgbClr val="E74C3C"/>
                </a:solidFill>
              </a:rPr>
              <a:t>1</a:t>
            </a:r>
            <a:r>
              <a:rPr lang="en-US" sz="2500" dirty="0"/>
              <a:t>] = temp; </a:t>
            </a:r>
          </a:p>
          <a:p>
            <a:r>
              <a:rPr lang="en-US" sz="25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53232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171700"/>
            <a:ext cx="771641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D73A49"/>
                </a:solidFill>
              </a:rPr>
              <a:t>void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6F42C1"/>
                </a:solidFill>
              </a:rPr>
              <a:t>insert</a:t>
            </a:r>
            <a:r>
              <a:rPr lang="en-US" sz="2500" dirty="0"/>
              <a:t>(</a:t>
            </a:r>
            <a:r>
              <a:rPr lang="en-US" sz="2500" dirty="0">
                <a:solidFill>
                  <a:srgbClr val="D73A49"/>
                </a:solidFill>
              </a:rPr>
              <a:t>long</a:t>
            </a:r>
            <a:r>
              <a:rPr lang="en-US" sz="2500" dirty="0"/>
              <a:t> a[], </a:t>
            </a:r>
            <a:r>
              <a:rPr lang="en-US" sz="2500" dirty="0">
                <a:solidFill>
                  <a:srgbClr val="D73A49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curr</a:t>
            </a:r>
            <a:r>
              <a:rPr lang="en-US" sz="2500" dirty="0"/>
              <a:t>) </a:t>
            </a:r>
            <a:r>
              <a:rPr lang="en-US" sz="2500" dirty="0" smtClean="0"/>
              <a:t>{</a:t>
            </a:r>
          </a:p>
          <a:p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dirty="0">
                <a:solidFill>
                  <a:srgbClr val="D73A49"/>
                </a:solidFill>
              </a:rPr>
              <a:t>long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/>
              <a:t>curr</a:t>
            </a:r>
            <a:r>
              <a:rPr lang="en-US" sz="2500" dirty="0"/>
              <a:t> - </a:t>
            </a:r>
            <a:r>
              <a:rPr lang="en-US" sz="2500" dirty="0">
                <a:solidFill>
                  <a:srgbClr val="005CC5"/>
                </a:solidFill>
              </a:rPr>
              <a:t>1</a:t>
            </a:r>
            <a:r>
              <a:rPr lang="en-US" sz="2500" dirty="0"/>
              <a:t>; </a:t>
            </a:r>
            <a:endParaRPr lang="en-US" sz="2500" dirty="0" smtClean="0"/>
          </a:p>
          <a:p>
            <a:r>
              <a:rPr lang="en-US" sz="2500" dirty="0">
                <a:solidFill>
                  <a:srgbClr val="D73A49"/>
                </a:solidFill>
              </a:rPr>
              <a:t> </a:t>
            </a:r>
            <a:r>
              <a:rPr lang="en-US" sz="2500" dirty="0" smtClean="0">
                <a:solidFill>
                  <a:srgbClr val="D73A49"/>
                </a:solidFill>
              </a:rPr>
              <a:t> long</a:t>
            </a:r>
            <a:r>
              <a:rPr lang="en-US" sz="2500" dirty="0" smtClean="0"/>
              <a:t> </a:t>
            </a:r>
            <a:r>
              <a:rPr lang="en-US" sz="2500" dirty="0"/>
              <a:t>temp = a[</a:t>
            </a:r>
            <a:r>
              <a:rPr lang="en-US" sz="2500" dirty="0" err="1"/>
              <a:t>curr</a:t>
            </a:r>
            <a:r>
              <a:rPr lang="en-US" sz="2500" dirty="0"/>
              <a:t>]; </a:t>
            </a:r>
            <a:endParaRPr lang="en-US" sz="2500" dirty="0" smtClean="0"/>
          </a:p>
          <a:p>
            <a:r>
              <a:rPr lang="en-US" sz="2500" dirty="0">
                <a:solidFill>
                  <a:srgbClr val="6A737D"/>
                </a:solidFill>
              </a:rPr>
              <a:t>  </a:t>
            </a:r>
            <a:r>
              <a:rPr lang="en-US" sz="2500" dirty="0" smtClean="0">
                <a:solidFill>
                  <a:srgbClr val="6A737D"/>
                </a:solidFill>
              </a:rPr>
              <a:t> // </a:t>
            </a:r>
            <a:r>
              <a:rPr lang="en-US" sz="2500" dirty="0">
                <a:solidFill>
                  <a:srgbClr val="6A737D"/>
                </a:solidFill>
              </a:rPr>
              <a:t>{ temp &lt;= a[j], for all i+1 &lt;= j &lt;= </a:t>
            </a:r>
            <a:r>
              <a:rPr lang="en-US" sz="2500" dirty="0" err="1">
                <a:solidFill>
                  <a:srgbClr val="6A737D"/>
                </a:solidFill>
              </a:rPr>
              <a:t>curr</a:t>
            </a:r>
            <a:r>
              <a:rPr lang="en-US" sz="2500" dirty="0">
                <a:solidFill>
                  <a:srgbClr val="6A737D"/>
                </a:solidFill>
              </a:rPr>
              <a:t> </a:t>
            </a:r>
            <a:r>
              <a:rPr lang="en-US" sz="2500" dirty="0" smtClean="0">
                <a:solidFill>
                  <a:srgbClr val="6A737D"/>
                </a:solidFill>
              </a:rPr>
              <a:t>}</a:t>
            </a:r>
          </a:p>
          <a:p>
            <a:r>
              <a:rPr lang="en-US" sz="2500" dirty="0" smtClean="0"/>
              <a:t>   </a:t>
            </a:r>
            <a:r>
              <a:rPr lang="en-US" sz="2500" dirty="0" smtClean="0">
                <a:solidFill>
                  <a:srgbClr val="6A737D"/>
                </a:solidFill>
              </a:rPr>
              <a:t>// </a:t>
            </a:r>
            <a:r>
              <a:rPr lang="en-US" sz="2500" dirty="0">
                <a:solidFill>
                  <a:srgbClr val="6A737D"/>
                </a:solidFill>
              </a:rPr>
              <a:t>This is true </a:t>
            </a:r>
            <a:r>
              <a:rPr lang="en-US" sz="2500" dirty="0" smtClean="0">
                <a:solidFill>
                  <a:srgbClr val="6A737D"/>
                </a:solidFill>
              </a:rPr>
              <a:t>since </a:t>
            </a:r>
            <a:r>
              <a:rPr lang="en-US" sz="2500" dirty="0">
                <a:solidFill>
                  <a:srgbClr val="6A737D"/>
                </a:solidFill>
              </a:rPr>
              <a:t>i+1 is </a:t>
            </a:r>
            <a:r>
              <a:rPr lang="en-US" sz="2500" dirty="0" err="1">
                <a:solidFill>
                  <a:srgbClr val="6A737D"/>
                </a:solidFill>
              </a:rPr>
              <a:t>curr</a:t>
            </a:r>
            <a:r>
              <a:rPr lang="en-US" sz="2500" dirty="0">
                <a:solidFill>
                  <a:srgbClr val="6A737D"/>
                </a:solidFill>
              </a:rPr>
              <a:t> and temp is a[</a:t>
            </a:r>
            <a:r>
              <a:rPr lang="en-US" sz="2500" dirty="0" err="1">
                <a:solidFill>
                  <a:srgbClr val="6A737D"/>
                </a:solidFill>
              </a:rPr>
              <a:t>curr</a:t>
            </a:r>
            <a:r>
              <a:rPr lang="en-US" sz="2500" dirty="0">
                <a:solidFill>
                  <a:srgbClr val="6A737D"/>
                </a:solidFill>
              </a:rPr>
              <a:t>]</a:t>
            </a:r>
            <a:r>
              <a:rPr lang="en-US" sz="2500" dirty="0"/>
              <a:t> </a:t>
            </a:r>
            <a:endParaRPr lang="en-US" sz="2500" dirty="0" smtClean="0"/>
          </a:p>
          <a:p>
            <a:r>
              <a:rPr lang="en-US" sz="2500" dirty="0">
                <a:solidFill>
                  <a:srgbClr val="D73A49"/>
                </a:solidFill>
              </a:rPr>
              <a:t> </a:t>
            </a:r>
            <a:r>
              <a:rPr lang="en-US" sz="2500" dirty="0" smtClean="0">
                <a:solidFill>
                  <a:srgbClr val="D73A49"/>
                </a:solidFill>
              </a:rPr>
              <a:t> while</a:t>
            </a:r>
            <a:r>
              <a:rPr lang="en-US" sz="2500" dirty="0" smtClean="0"/>
              <a:t> </a:t>
            </a:r>
            <a:r>
              <a:rPr lang="en-US" sz="2500" dirty="0"/>
              <a:t>(temp &lt; a[</a:t>
            </a:r>
            <a:r>
              <a:rPr lang="en-US" sz="2500" dirty="0" err="1"/>
              <a:t>i</a:t>
            </a:r>
            <a:r>
              <a:rPr lang="en-US" sz="2500" dirty="0"/>
              <a:t>] &amp;&amp; </a:t>
            </a:r>
            <a:r>
              <a:rPr lang="en-US" sz="2500" dirty="0" err="1"/>
              <a:t>i</a:t>
            </a:r>
            <a:r>
              <a:rPr lang="en-US" sz="2500" dirty="0"/>
              <a:t> &gt;= </a:t>
            </a:r>
            <a:r>
              <a:rPr lang="en-US" sz="2500" dirty="0">
                <a:solidFill>
                  <a:srgbClr val="005CC5"/>
                </a:solidFill>
              </a:rPr>
              <a:t>0</a:t>
            </a:r>
            <a:r>
              <a:rPr lang="en-US" sz="2500" dirty="0"/>
              <a:t>) { </a:t>
            </a:r>
            <a:endParaRPr lang="en-US" sz="2500" dirty="0" smtClean="0"/>
          </a:p>
          <a:p>
            <a:r>
              <a:rPr lang="en-US" sz="2500" dirty="0" smtClean="0"/>
              <a:t>    a[i+</a:t>
            </a:r>
            <a:r>
              <a:rPr lang="en-US" sz="2500" dirty="0" smtClean="0">
                <a:solidFill>
                  <a:srgbClr val="005CC5"/>
                </a:solidFill>
              </a:rPr>
              <a:t>1</a:t>
            </a:r>
            <a:r>
              <a:rPr lang="en-US" sz="2500" dirty="0"/>
              <a:t>] = a[</a:t>
            </a:r>
            <a:r>
              <a:rPr lang="en-US" sz="2500" dirty="0" err="1"/>
              <a:t>i</a:t>
            </a:r>
            <a:r>
              <a:rPr lang="en-US" sz="2500" dirty="0"/>
              <a:t>]; </a:t>
            </a:r>
            <a:endParaRPr lang="en-US" sz="2500" dirty="0" smtClean="0"/>
          </a:p>
          <a:p>
            <a:r>
              <a:rPr lang="en-US" sz="2500" dirty="0"/>
              <a:t> </a:t>
            </a:r>
            <a:r>
              <a:rPr lang="en-US" sz="2500" dirty="0" smtClean="0"/>
              <a:t>   </a:t>
            </a:r>
            <a:r>
              <a:rPr lang="en-US" sz="2500" dirty="0" err="1" smtClean="0"/>
              <a:t>i</a:t>
            </a:r>
            <a:r>
              <a:rPr lang="en-US" sz="2500" dirty="0" smtClean="0"/>
              <a:t> </a:t>
            </a:r>
            <a:r>
              <a:rPr lang="en-US" sz="2500" dirty="0"/>
              <a:t>-= </a:t>
            </a:r>
            <a:r>
              <a:rPr lang="en-US" sz="2500" dirty="0">
                <a:solidFill>
                  <a:srgbClr val="005CC5"/>
                </a:solidFill>
              </a:rPr>
              <a:t>1</a:t>
            </a:r>
            <a:r>
              <a:rPr lang="en-US" sz="2500" dirty="0" smtClean="0"/>
              <a:t>;</a:t>
            </a:r>
          </a:p>
          <a:p>
            <a:r>
              <a:rPr lang="en-US" sz="2500" dirty="0" smtClean="0"/>
              <a:t>  } </a:t>
            </a:r>
          </a:p>
          <a:p>
            <a:r>
              <a:rPr lang="en-US" sz="2500" dirty="0" smtClean="0"/>
              <a:t>  a[i+</a:t>
            </a:r>
            <a:r>
              <a:rPr lang="en-US" sz="2500" dirty="0" smtClean="0">
                <a:solidFill>
                  <a:srgbClr val="005CC5"/>
                </a:solidFill>
              </a:rPr>
              <a:t>1</a:t>
            </a:r>
            <a:r>
              <a:rPr lang="en-US" sz="2500" dirty="0"/>
              <a:t>] = temp; </a:t>
            </a:r>
            <a:endParaRPr lang="en-US" sz="2500" dirty="0" smtClean="0"/>
          </a:p>
          <a:p>
            <a:r>
              <a:rPr lang="en-US" sz="2500" dirty="0" smtClean="0"/>
              <a:t>}</a:t>
            </a:r>
            <a:endParaRPr lang="en-US" sz="2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68347" y="381000"/>
            <a:ext cx="3076769" cy="141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Invariant: temp is smaller than or equal to </a:t>
            </a:r>
            <a:r>
              <a:rPr lang="mr-IN" sz="2500" dirty="0" err="1"/>
              <a:t>a</a:t>
            </a:r>
            <a:r>
              <a:rPr lang="mr-IN" sz="2500" dirty="0"/>
              <a:t>[i+1]..</a:t>
            </a:r>
            <a:r>
              <a:rPr lang="mr-IN" sz="2500" dirty="0" err="1"/>
              <a:t>a</a:t>
            </a:r>
            <a:r>
              <a:rPr lang="mr-IN" sz="2500" dirty="0"/>
              <a:t>[</a:t>
            </a:r>
            <a:r>
              <a:rPr lang="mr-IN" sz="2500" dirty="0" err="1"/>
              <a:t>curr</a:t>
            </a:r>
            <a:r>
              <a:rPr lang="mr-IN" sz="2500" dirty="0"/>
              <a:t>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13777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76968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24180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73371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003751"/>
            <a:ext cx="77164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73A49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F42C1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73A49"/>
                </a:solidFill>
              </a:rPr>
              <a:t>long</a:t>
            </a:r>
            <a:r>
              <a:rPr lang="en-US" sz="2400" dirty="0"/>
              <a:t> a[], </a:t>
            </a:r>
            <a:r>
              <a:rPr lang="en-US" sz="2400" dirty="0">
                <a:solidFill>
                  <a:srgbClr val="D73A49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>
                <a:solidFill>
                  <a:srgbClr val="D73A49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curr</a:t>
            </a:r>
            <a:r>
              <a:rPr lang="en-US" sz="2400" dirty="0"/>
              <a:t> - </a:t>
            </a:r>
            <a:r>
              <a:rPr lang="en-US" sz="2400" dirty="0">
                <a:solidFill>
                  <a:srgbClr val="005CC5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>
                <a:solidFill>
                  <a:srgbClr val="D73A49"/>
                </a:solidFill>
              </a:rPr>
              <a:t> </a:t>
            </a:r>
            <a:r>
              <a:rPr lang="en-US" sz="2400" dirty="0" smtClean="0">
                <a:solidFill>
                  <a:srgbClr val="D73A49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/>
              <a:t>temp = a[</a:t>
            </a:r>
            <a:r>
              <a:rPr lang="en-US" sz="2400" dirty="0" err="1"/>
              <a:t>curr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D73A49"/>
                </a:solidFill>
              </a:rPr>
              <a:t>  while</a:t>
            </a:r>
            <a:r>
              <a:rPr lang="en-US" sz="2400" dirty="0" smtClean="0"/>
              <a:t> (temp &lt; a[</a:t>
            </a:r>
            <a:r>
              <a:rPr lang="en-US" sz="2400" dirty="0" err="1" smtClean="0"/>
              <a:t>i</a:t>
            </a:r>
            <a:r>
              <a:rPr lang="en-US" sz="2400" dirty="0" smtClean="0"/>
              <a:t>] &amp;&amp; </a:t>
            </a:r>
            <a:r>
              <a:rPr lang="en-US" sz="2400" dirty="0" err="1" smtClean="0"/>
              <a:t>i</a:t>
            </a:r>
            <a:r>
              <a:rPr lang="en-US" sz="2400" dirty="0" smtClean="0"/>
              <a:t> &gt;= </a:t>
            </a:r>
            <a:r>
              <a:rPr lang="en-US" sz="2400" dirty="0" smtClean="0">
                <a:solidFill>
                  <a:srgbClr val="005CC5"/>
                </a:solidFill>
              </a:rPr>
              <a:t>0</a:t>
            </a:r>
            <a:r>
              <a:rPr lang="en-US" sz="2400" dirty="0" smtClean="0"/>
              <a:t>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6A737D"/>
                </a:solidFill>
              </a:rPr>
              <a:t> </a:t>
            </a:r>
            <a:r>
              <a:rPr lang="en-US" sz="2400" dirty="0" smtClean="0">
                <a:solidFill>
                  <a:srgbClr val="6A737D"/>
                </a:solidFill>
              </a:rPr>
              <a:t>  // </a:t>
            </a:r>
            <a:r>
              <a:rPr lang="en-US" sz="2400" dirty="0">
                <a:solidFill>
                  <a:srgbClr val="6A737D"/>
                </a:solidFill>
              </a:rPr>
              <a:t>{ temp </a:t>
            </a:r>
            <a:r>
              <a:rPr lang="en-US" sz="2400" dirty="0" smtClean="0">
                <a:solidFill>
                  <a:srgbClr val="6A737D"/>
                </a:solidFill>
              </a:rPr>
              <a:t>&lt; a[</a:t>
            </a:r>
            <a:r>
              <a:rPr lang="en-US" sz="2400" dirty="0" err="1" smtClean="0">
                <a:solidFill>
                  <a:srgbClr val="6A737D"/>
                </a:solidFill>
              </a:rPr>
              <a:t>i</a:t>
            </a:r>
            <a:r>
              <a:rPr lang="en-US" sz="2400" dirty="0" smtClean="0">
                <a:solidFill>
                  <a:srgbClr val="6A737D"/>
                </a:solidFill>
              </a:rPr>
              <a:t>] }</a:t>
            </a:r>
          </a:p>
          <a:p>
            <a:r>
              <a:rPr lang="en-US" sz="2400" dirty="0">
                <a:solidFill>
                  <a:srgbClr val="6A737D"/>
                </a:solidFill>
              </a:rPr>
              <a:t> </a:t>
            </a:r>
            <a:r>
              <a:rPr lang="en-US" sz="2400" dirty="0" smtClean="0">
                <a:solidFill>
                  <a:srgbClr val="6A737D"/>
                </a:solidFill>
              </a:rPr>
              <a:t>   </a:t>
            </a:r>
            <a:r>
              <a:rPr lang="en-US" sz="2400" dirty="0" smtClean="0"/>
              <a:t> a[i+</a:t>
            </a:r>
            <a:r>
              <a:rPr lang="en-US" sz="2400" dirty="0" smtClean="0">
                <a:solidFill>
                  <a:srgbClr val="005CC5"/>
                </a:solidFill>
              </a:rPr>
              <a:t>1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-= </a:t>
            </a:r>
            <a:r>
              <a:rPr lang="en-US" sz="2400" dirty="0">
                <a:solidFill>
                  <a:srgbClr val="005CC5"/>
                </a:solidFill>
              </a:rPr>
              <a:t>1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>
                <a:solidFill>
                  <a:srgbClr val="6A737D"/>
                </a:solidFill>
              </a:rPr>
              <a:t>// { temp &lt; </a:t>
            </a:r>
            <a:r>
              <a:rPr lang="en-US" sz="2400" dirty="0" smtClean="0">
                <a:solidFill>
                  <a:srgbClr val="6A737D"/>
                </a:solidFill>
              </a:rPr>
              <a:t>a[</a:t>
            </a:r>
            <a:r>
              <a:rPr lang="en-US" sz="2400" dirty="0" err="1" smtClean="0">
                <a:solidFill>
                  <a:srgbClr val="6A737D"/>
                </a:solidFill>
              </a:rPr>
              <a:t>i</a:t>
            </a:r>
            <a:r>
              <a:rPr lang="en-US" sz="2400" dirty="0" smtClean="0">
                <a:solidFill>
                  <a:srgbClr val="6A737D"/>
                </a:solidFill>
              </a:rPr>
              <a:t> + 1] }</a:t>
            </a:r>
          </a:p>
          <a:p>
            <a:r>
              <a:rPr lang="en-US" sz="2400" dirty="0">
                <a:solidFill>
                  <a:srgbClr val="6A737D"/>
                </a:solidFill>
              </a:rPr>
              <a:t> </a:t>
            </a:r>
            <a:r>
              <a:rPr lang="en-US" sz="2400" dirty="0" smtClean="0">
                <a:solidFill>
                  <a:srgbClr val="6A737D"/>
                </a:solidFill>
              </a:rPr>
              <a:t>  // The invariant { temp &lt;= a[j], for i+1 &lt;= j &lt;= </a:t>
            </a:r>
            <a:r>
              <a:rPr lang="en-US" sz="2400" dirty="0" err="1" smtClean="0">
                <a:solidFill>
                  <a:srgbClr val="6A737D"/>
                </a:solidFill>
              </a:rPr>
              <a:t>curr</a:t>
            </a:r>
            <a:r>
              <a:rPr lang="en-US" sz="2400" dirty="0" smtClean="0">
                <a:solidFill>
                  <a:srgbClr val="6A737D"/>
                </a:solidFill>
              </a:rPr>
              <a:t> }</a:t>
            </a:r>
          </a:p>
          <a:p>
            <a:r>
              <a:rPr lang="en-US" sz="2400" dirty="0">
                <a:solidFill>
                  <a:srgbClr val="6A737D"/>
                </a:solidFill>
              </a:rPr>
              <a:t> </a:t>
            </a:r>
            <a:r>
              <a:rPr lang="en-US" sz="2400" dirty="0" smtClean="0">
                <a:solidFill>
                  <a:srgbClr val="6A737D"/>
                </a:solidFill>
              </a:rPr>
              <a:t> // remains true</a:t>
            </a:r>
            <a:endParaRPr lang="en-US" sz="2400" dirty="0" smtClean="0"/>
          </a:p>
          <a:p>
            <a:r>
              <a:rPr lang="en-US" sz="2400" dirty="0" smtClean="0"/>
              <a:t>  } </a:t>
            </a:r>
          </a:p>
          <a:p>
            <a:r>
              <a:rPr lang="en-US" sz="2400" dirty="0" smtClean="0"/>
              <a:t>  a[i+</a:t>
            </a:r>
            <a:r>
              <a:rPr lang="en-US" sz="2400" dirty="0" smtClean="0">
                <a:solidFill>
                  <a:srgbClr val="005CC5"/>
                </a:solidFill>
              </a:rPr>
              <a:t>1</a:t>
            </a:r>
            <a:r>
              <a:rPr lang="en-US" sz="2400" dirty="0"/>
              <a:t>] = temp;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8347" y="381000"/>
            <a:ext cx="3076769" cy="141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Invariant: temp is smaller than or equal to </a:t>
            </a:r>
            <a:r>
              <a:rPr lang="mr-IN" sz="2500" dirty="0" err="1"/>
              <a:t>a</a:t>
            </a:r>
            <a:r>
              <a:rPr lang="mr-IN" sz="2500" dirty="0"/>
              <a:t>[i+1]..</a:t>
            </a:r>
            <a:r>
              <a:rPr lang="mr-IN" sz="2500" dirty="0" err="1"/>
              <a:t>a</a:t>
            </a:r>
            <a:r>
              <a:rPr lang="mr-IN" sz="2500" dirty="0"/>
              <a:t>[</a:t>
            </a:r>
            <a:r>
              <a:rPr lang="mr-IN" sz="2500" dirty="0" err="1"/>
              <a:t>curr</a:t>
            </a:r>
            <a:r>
              <a:rPr lang="mr-IN" sz="2500" dirty="0"/>
              <a:t>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5280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2569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9781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7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4220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2003751"/>
            <a:ext cx="7716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73A49"/>
                </a:solidFill>
              </a:rPr>
              <a:t>void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6F42C1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73A49"/>
                </a:solidFill>
              </a:rPr>
              <a:t>long</a:t>
            </a:r>
            <a:r>
              <a:rPr lang="en-US" sz="2400" dirty="0"/>
              <a:t> a[], </a:t>
            </a:r>
            <a:r>
              <a:rPr lang="en-US" sz="2400" dirty="0">
                <a:solidFill>
                  <a:srgbClr val="D73A49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) 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>
                <a:solidFill>
                  <a:srgbClr val="D73A49"/>
                </a:solidFill>
              </a:rPr>
              <a:t>long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curr</a:t>
            </a:r>
            <a:r>
              <a:rPr lang="en-US" sz="2400" dirty="0"/>
              <a:t> - </a:t>
            </a:r>
            <a:r>
              <a:rPr lang="en-US" sz="2400" dirty="0">
                <a:solidFill>
                  <a:srgbClr val="005CC5"/>
                </a:solidFill>
              </a:rPr>
              <a:t>1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>
                <a:solidFill>
                  <a:srgbClr val="D73A49"/>
                </a:solidFill>
              </a:rPr>
              <a:t> </a:t>
            </a:r>
            <a:r>
              <a:rPr lang="en-US" sz="2400" dirty="0" smtClean="0">
                <a:solidFill>
                  <a:srgbClr val="D73A49"/>
                </a:solidFill>
              </a:rPr>
              <a:t> long</a:t>
            </a:r>
            <a:r>
              <a:rPr lang="en-US" sz="2400" dirty="0" smtClean="0"/>
              <a:t> </a:t>
            </a:r>
            <a:r>
              <a:rPr lang="en-US" sz="2400" dirty="0"/>
              <a:t>temp = a[</a:t>
            </a:r>
            <a:r>
              <a:rPr lang="en-US" sz="2400" dirty="0" err="1"/>
              <a:t>curr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D73A49"/>
                </a:solidFill>
              </a:rPr>
              <a:t>  while</a:t>
            </a:r>
            <a:r>
              <a:rPr lang="en-US" sz="2400" dirty="0" smtClean="0"/>
              <a:t> (temp &lt; a[</a:t>
            </a:r>
            <a:r>
              <a:rPr lang="en-US" sz="2400" dirty="0" err="1" smtClean="0"/>
              <a:t>i</a:t>
            </a:r>
            <a:r>
              <a:rPr lang="en-US" sz="2400" dirty="0" smtClean="0"/>
              <a:t>] &amp;&amp; </a:t>
            </a:r>
            <a:r>
              <a:rPr lang="en-US" sz="2400" dirty="0" err="1" smtClean="0"/>
              <a:t>i</a:t>
            </a:r>
            <a:r>
              <a:rPr lang="en-US" sz="2400" dirty="0" smtClean="0"/>
              <a:t> &gt;= </a:t>
            </a:r>
            <a:r>
              <a:rPr lang="en-US" sz="2400" dirty="0" smtClean="0">
                <a:solidFill>
                  <a:srgbClr val="005CC5"/>
                </a:solidFill>
              </a:rPr>
              <a:t>0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a[i+</a:t>
            </a:r>
            <a:r>
              <a:rPr lang="en-US" sz="2400" dirty="0" smtClean="0">
                <a:solidFill>
                  <a:srgbClr val="005CC5"/>
                </a:solidFill>
              </a:rPr>
              <a:t>1</a:t>
            </a:r>
            <a:r>
              <a:rPr lang="en-US" sz="2400" dirty="0"/>
              <a:t>] = a[</a:t>
            </a:r>
            <a:r>
              <a:rPr lang="en-US" sz="2400" dirty="0" err="1"/>
              <a:t>i</a:t>
            </a:r>
            <a:r>
              <a:rPr lang="en-US" sz="2400" dirty="0"/>
              <a:t>];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-= </a:t>
            </a:r>
            <a:r>
              <a:rPr lang="en-US" sz="2400" dirty="0">
                <a:solidFill>
                  <a:srgbClr val="005CC5"/>
                </a:solidFill>
              </a:rPr>
              <a:t>1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}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6A737D"/>
                </a:solidFill>
              </a:rPr>
              <a:t>// </a:t>
            </a:r>
            <a:r>
              <a:rPr lang="en-US" sz="2400" dirty="0">
                <a:solidFill>
                  <a:srgbClr val="6A737D"/>
                </a:solidFill>
              </a:rPr>
              <a:t>{ temp </a:t>
            </a:r>
            <a:r>
              <a:rPr lang="en-US" sz="2400" dirty="0" smtClean="0">
                <a:solidFill>
                  <a:srgbClr val="6A737D"/>
                </a:solidFill>
              </a:rPr>
              <a:t>&gt;= a[</a:t>
            </a:r>
            <a:r>
              <a:rPr lang="en-US" sz="2400" dirty="0" err="1" smtClean="0">
                <a:solidFill>
                  <a:srgbClr val="6A737D"/>
                </a:solidFill>
              </a:rPr>
              <a:t>i</a:t>
            </a:r>
            <a:r>
              <a:rPr lang="en-US" sz="2400" dirty="0" smtClean="0">
                <a:solidFill>
                  <a:srgbClr val="6A737D"/>
                </a:solidFill>
              </a:rPr>
              <a:t>] || </a:t>
            </a:r>
            <a:r>
              <a:rPr lang="en-US" sz="2400" dirty="0" err="1" smtClean="0">
                <a:solidFill>
                  <a:srgbClr val="6A737D"/>
                </a:solidFill>
              </a:rPr>
              <a:t>i</a:t>
            </a:r>
            <a:r>
              <a:rPr lang="en-US" sz="2400" dirty="0" smtClean="0">
                <a:solidFill>
                  <a:srgbClr val="6A737D"/>
                </a:solidFill>
              </a:rPr>
              <a:t> == -1 </a:t>
            </a:r>
            <a:r>
              <a:rPr lang="en-US" sz="2400" dirty="0">
                <a:solidFill>
                  <a:srgbClr val="6A737D"/>
                </a:solidFill>
              </a:rPr>
              <a:t>}</a:t>
            </a:r>
          </a:p>
          <a:p>
            <a:r>
              <a:rPr lang="en-US" sz="2400" dirty="0">
                <a:solidFill>
                  <a:srgbClr val="6A737D"/>
                </a:solidFill>
              </a:rPr>
              <a:t> </a:t>
            </a:r>
            <a:r>
              <a:rPr lang="en-US" sz="2400" dirty="0" smtClean="0">
                <a:solidFill>
                  <a:srgbClr val="6A737D"/>
                </a:solidFill>
              </a:rPr>
              <a:t> </a:t>
            </a:r>
            <a:r>
              <a:rPr lang="en-US" sz="2400" dirty="0">
                <a:solidFill>
                  <a:srgbClr val="6A737D"/>
                </a:solidFill>
              </a:rPr>
              <a:t>// The invariant { temp &lt;= a[j], for i+1 &lt;= j &lt;= </a:t>
            </a:r>
            <a:r>
              <a:rPr lang="en-US" sz="2400" dirty="0" err="1">
                <a:solidFill>
                  <a:srgbClr val="6A737D"/>
                </a:solidFill>
              </a:rPr>
              <a:t>curr</a:t>
            </a:r>
            <a:r>
              <a:rPr lang="en-US" sz="2400" dirty="0">
                <a:solidFill>
                  <a:srgbClr val="6A737D"/>
                </a:solidFill>
              </a:rPr>
              <a:t> }</a:t>
            </a:r>
          </a:p>
          <a:p>
            <a:r>
              <a:rPr lang="en-US" sz="2400" dirty="0">
                <a:solidFill>
                  <a:srgbClr val="6A737D"/>
                </a:solidFill>
              </a:rPr>
              <a:t>  // </a:t>
            </a:r>
            <a:r>
              <a:rPr lang="en-US" sz="2400" dirty="0" smtClean="0">
                <a:solidFill>
                  <a:srgbClr val="6A737D"/>
                </a:solidFill>
              </a:rPr>
              <a:t>is true at the end of the loop</a:t>
            </a:r>
            <a:endParaRPr lang="en-US" sz="2400" dirty="0" smtClean="0"/>
          </a:p>
          <a:p>
            <a:r>
              <a:rPr lang="en-US" sz="2400" dirty="0" smtClean="0"/>
              <a:t>  a[i+</a:t>
            </a:r>
            <a:r>
              <a:rPr lang="en-US" sz="2400" dirty="0" smtClean="0">
                <a:solidFill>
                  <a:srgbClr val="005CC5"/>
                </a:solidFill>
              </a:rPr>
              <a:t>1</a:t>
            </a:r>
            <a:r>
              <a:rPr lang="en-US" sz="2400" dirty="0"/>
              <a:t>] = temp; </a:t>
            </a:r>
            <a:endParaRPr lang="en-US" sz="2400" dirty="0" smtClean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8347" y="381000"/>
            <a:ext cx="3076769" cy="1410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500" dirty="0" smtClean="0"/>
              <a:t>Invariant: temp is smaller than or equal to </a:t>
            </a:r>
            <a:r>
              <a:rPr lang="mr-IN" sz="2500" dirty="0" err="1"/>
              <a:t>a</a:t>
            </a:r>
            <a:r>
              <a:rPr lang="mr-IN" sz="2500" dirty="0"/>
              <a:t>[i+1]..</a:t>
            </a:r>
            <a:r>
              <a:rPr lang="mr-IN" sz="2500" dirty="0" err="1"/>
              <a:t>a</a:t>
            </a:r>
            <a:r>
              <a:rPr lang="mr-IN" sz="2500" dirty="0"/>
              <a:t>[</a:t>
            </a:r>
            <a:r>
              <a:rPr lang="mr-IN" sz="2500" dirty="0" err="1"/>
              <a:t>curr</a:t>
            </a:r>
            <a:r>
              <a:rPr lang="mr-IN" sz="2500" dirty="0"/>
              <a:t>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877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 smtClean="0"/>
              <a:t>Why is binary search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24.3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77792" y="302923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25004" y="361939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1511559" y="2171703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3" name="Rectangle 12"/>
          <p:cNvSpPr/>
          <p:nvPr/>
        </p:nvSpPr>
        <p:spPr>
          <a:xfrm>
            <a:off x="24259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4" name="Rectangle 13"/>
          <p:cNvSpPr/>
          <p:nvPr/>
        </p:nvSpPr>
        <p:spPr>
          <a:xfrm>
            <a:off x="3340359" y="2171702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15" name="Rectangle 14"/>
          <p:cNvSpPr/>
          <p:nvPr/>
        </p:nvSpPr>
        <p:spPr>
          <a:xfrm>
            <a:off x="42570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1491" y="2171701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5891" y="2178696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9</a:t>
            </a:r>
            <a:endParaRPr lang="en-US" sz="3500" dirty="0"/>
          </a:p>
        </p:txBody>
      </p:sp>
      <p:sp>
        <p:nvSpPr>
          <p:cNvPr id="18" name="Rectangle 17"/>
          <p:cNvSpPr/>
          <p:nvPr/>
        </p:nvSpPr>
        <p:spPr>
          <a:xfrm>
            <a:off x="7000291" y="2171700"/>
            <a:ext cx="839755" cy="795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91368" y="302923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8468" y="3619395"/>
            <a:ext cx="971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curr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1559" y="4301908"/>
            <a:ext cx="6201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B78E7"/>
                </a:solidFill>
              </a:rPr>
              <a:t> while</a:t>
            </a:r>
            <a:r>
              <a:rPr lang="en-US" sz="2800" dirty="0"/>
              <a:t> (temp &lt; a[</a:t>
            </a:r>
            <a:r>
              <a:rPr lang="en-US" sz="2800" dirty="0" err="1"/>
              <a:t>i</a:t>
            </a:r>
            <a:r>
              <a:rPr lang="en-US" sz="2800" dirty="0"/>
              <a:t>] &amp;&amp; </a:t>
            </a:r>
            <a:r>
              <a:rPr lang="en-US" sz="2800" dirty="0" err="1"/>
              <a:t>i</a:t>
            </a:r>
            <a:r>
              <a:rPr lang="en-US" sz="2800" dirty="0"/>
              <a:t> &gt;= </a:t>
            </a:r>
            <a:r>
              <a:rPr lang="en-US" sz="2800" dirty="0">
                <a:solidFill>
                  <a:srgbClr val="E74C3C"/>
                </a:solidFill>
              </a:rPr>
              <a:t>0</a:t>
            </a:r>
            <a:r>
              <a:rPr lang="en-US" sz="2800" dirty="0"/>
              <a:t>) { </a:t>
            </a:r>
          </a:p>
          <a:p>
            <a:r>
              <a:rPr lang="en-US" sz="2800" dirty="0"/>
              <a:t>    a[i+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] = a[</a:t>
            </a:r>
            <a:r>
              <a:rPr lang="en-US" sz="2800" dirty="0" err="1"/>
              <a:t>i</a:t>
            </a:r>
            <a:r>
              <a:rPr lang="en-US" sz="2800" dirty="0"/>
              <a:t>]; 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-= </a:t>
            </a:r>
            <a:r>
              <a:rPr lang="en-US" sz="2800" dirty="0">
                <a:solidFill>
                  <a:srgbClr val="E74C3C"/>
                </a:solidFill>
              </a:rPr>
              <a:t>1</a:t>
            </a:r>
            <a:r>
              <a:rPr lang="en-US" sz="2800" dirty="0"/>
              <a:t>; </a:t>
            </a:r>
          </a:p>
          <a:p>
            <a:r>
              <a:rPr lang="en-US" sz="2800" dirty="0"/>
              <a:t>  }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1246" y="673317"/>
            <a:ext cx="25729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smtClean="0"/>
              <a:t>temp = 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344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 1</a:t>
            </a:r>
            <a:br>
              <a:rPr lang="en-US" dirty="0" smtClean="0"/>
            </a:br>
            <a:r>
              <a:rPr lang="en-US" sz="3000" dirty="0" smtClean="0"/>
              <a:t>Binary search with loop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699" y="2171700"/>
            <a:ext cx="7891365" cy="3210508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Task: Implement binary search with a loop. </a:t>
            </a:r>
          </a:p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Plan </a:t>
            </a:r>
            <a:r>
              <a:rPr lang="en-US" dirty="0"/>
              <a:t>your </a:t>
            </a:r>
            <a:r>
              <a:rPr lang="en-US" dirty="0" smtClean="0"/>
              <a:t>solution </a:t>
            </a:r>
            <a:r>
              <a:rPr lang="en-US" dirty="0"/>
              <a:t>on paper </a:t>
            </a:r>
            <a:r>
              <a:rPr lang="en-US" dirty="0" smtClean="0"/>
              <a:t>first (10 mins)</a:t>
            </a:r>
          </a:p>
          <a:p>
            <a:pPr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If you are fast, you can try typing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83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636236"/>
            <a:ext cx="7200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737D"/>
                </a:solidFill>
              </a:rPr>
              <a:t>/**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A737D"/>
                </a:solidFill>
              </a:rPr>
              <a:t>* Look for q in list[</a:t>
            </a:r>
            <a:r>
              <a:rPr lang="en-US" sz="1600" dirty="0" err="1">
                <a:solidFill>
                  <a:srgbClr val="6A737D"/>
                </a:solidFill>
              </a:rPr>
              <a:t>i</a:t>
            </a:r>
            <a:r>
              <a:rPr lang="en-US" sz="1600" dirty="0">
                <a:solidFill>
                  <a:srgbClr val="6A737D"/>
                </a:solidFill>
              </a:rPr>
              <a:t>]..list[j].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 </a:t>
            </a:r>
            <a:r>
              <a:rPr lang="en-US" sz="1600" dirty="0">
                <a:solidFill>
                  <a:srgbClr val="6A737D"/>
                </a:solidFill>
              </a:rPr>
              <a:t>@pre list is sorted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 </a:t>
            </a:r>
            <a:r>
              <a:rPr lang="en-US" sz="1600" dirty="0">
                <a:solidFill>
                  <a:srgbClr val="6A737D"/>
                </a:solidFill>
              </a:rPr>
              <a:t>@return -1 if not found, the position of q in list otherwise.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*/</a:t>
            </a:r>
            <a:r>
              <a:rPr lang="en-US" sz="1600" dirty="0" smtClean="0"/>
              <a:t> </a:t>
            </a:r>
          </a:p>
          <a:p>
            <a:r>
              <a:rPr lang="en-US" sz="1600" dirty="0" smtClean="0">
                <a:solidFill>
                  <a:srgbClr val="D73A49"/>
                </a:solidFill>
              </a:rPr>
              <a:t>long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6F42C1"/>
                </a:solidFill>
              </a:rPr>
              <a:t>search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D73A49"/>
                </a:solidFill>
              </a:rPr>
              <a:t>const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list[],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q) { </a:t>
            </a:r>
            <a:endParaRPr lang="en-US" sz="1600" dirty="0" smtClean="0"/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long</a:t>
            </a:r>
            <a:r>
              <a:rPr lang="en-US" sz="1600" dirty="0" smtClean="0"/>
              <a:t>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5CC5"/>
                </a:solidFill>
              </a:rPr>
              <a:t>0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j = len-</a:t>
            </a:r>
            <a:r>
              <a:rPr lang="en-US" sz="1600" dirty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D73A49"/>
                </a:solidFill>
              </a:rPr>
              <a:t>while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&lt;= j)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D73A49"/>
                </a:solidFill>
              </a:rPr>
              <a:t>long</a:t>
            </a:r>
            <a:r>
              <a:rPr lang="en-US" sz="1600" dirty="0" smtClean="0"/>
              <a:t> </a:t>
            </a:r>
            <a:r>
              <a:rPr lang="en-US" sz="1600" dirty="0"/>
              <a:t>mid = (</a:t>
            </a:r>
            <a:r>
              <a:rPr lang="en-US" sz="1600" dirty="0" err="1"/>
              <a:t>i+j</a:t>
            </a:r>
            <a:r>
              <a:rPr lang="en-US" sz="1600" dirty="0"/>
              <a:t>)/</a:t>
            </a:r>
            <a:r>
              <a:rPr lang="en-US" sz="1600" dirty="0">
                <a:solidFill>
                  <a:srgbClr val="005CC5"/>
                </a:solidFill>
              </a:rPr>
              <a:t>2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  if</a:t>
            </a:r>
            <a:r>
              <a:rPr lang="en-US" sz="1600" dirty="0" smtClean="0"/>
              <a:t> </a:t>
            </a:r>
            <a:r>
              <a:rPr lang="en-US" sz="1600" dirty="0"/>
              <a:t>(list[mid] == q) { </a:t>
            </a:r>
            <a:endParaRPr lang="en-US" sz="1600" dirty="0" smtClean="0"/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    return</a:t>
            </a:r>
            <a:r>
              <a:rPr lang="en-US" sz="1600" dirty="0" smtClean="0"/>
              <a:t> </a:t>
            </a:r>
            <a:r>
              <a:rPr lang="en-US" sz="1600" dirty="0"/>
              <a:t>mid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} </a:t>
            </a:r>
            <a:r>
              <a:rPr lang="en-US" sz="1600" dirty="0">
                <a:solidFill>
                  <a:srgbClr val="D73A49"/>
                </a:solidFill>
              </a:rPr>
              <a:t>if</a:t>
            </a:r>
            <a:r>
              <a:rPr lang="en-US" sz="1600" dirty="0"/>
              <a:t> (list[mid] &gt; q)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/>
              <a:t>j = mid-</a:t>
            </a:r>
            <a:r>
              <a:rPr lang="en-US" sz="1600" dirty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} </a:t>
            </a:r>
            <a:r>
              <a:rPr lang="en-US" sz="1600" dirty="0" smtClean="0">
                <a:solidFill>
                  <a:srgbClr val="D73A49"/>
                </a:solidFill>
              </a:rPr>
              <a:t>else</a:t>
            </a:r>
            <a:r>
              <a:rPr lang="en-US" sz="1600" dirty="0" smtClean="0"/>
              <a:t>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mid+</a:t>
            </a:r>
            <a:r>
              <a:rPr lang="en-US" sz="1600" dirty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}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} </a:t>
            </a:r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return</a:t>
            </a:r>
            <a:r>
              <a:rPr lang="en-US" sz="1600" dirty="0" smtClean="0"/>
              <a:t> 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272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 2</a:t>
            </a:r>
            <a:br>
              <a:rPr lang="en-US" dirty="0" smtClean="0"/>
            </a:br>
            <a:r>
              <a:rPr lang="en-US" sz="3000" dirty="0" smtClean="0"/>
              <a:t>Binary search variation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699" y="2171699"/>
            <a:ext cx="7891365" cy="435972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Task: Modify binary search (recursive version or otherwise) so it returns: </a:t>
            </a:r>
          </a:p>
          <a:p>
            <a:pPr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000" dirty="0" smtClean="0"/>
              <a:t>a position k such that a[k] &lt;= q &lt;= a[k + 1]</a:t>
            </a:r>
          </a:p>
          <a:p>
            <a:pPr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000" dirty="0" smtClean="0"/>
              <a:t>-1 if q is smaller than a[0]</a:t>
            </a:r>
          </a:p>
          <a:p>
            <a:pPr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000" dirty="0" smtClean="0"/>
              <a:t>n-1 if q is larger than a[n </a:t>
            </a:r>
            <a:r>
              <a:rPr lang="mr-IN" sz="3000" dirty="0" smtClean="0"/>
              <a:t>–</a:t>
            </a:r>
            <a:r>
              <a:rPr lang="en-US" sz="3000" dirty="0" smtClean="0"/>
              <a:t> 1]</a:t>
            </a:r>
          </a:p>
          <a:p>
            <a:pPr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000" dirty="0"/>
          </a:p>
          <a:p>
            <a:pPr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000" dirty="0" smtClean="0"/>
          </a:p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(basically this is the position k that we can insert q to keep the array sorted)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99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1636236"/>
            <a:ext cx="7200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737D"/>
                </a:solidFill>
              </a:rPr>
              <a:t>/**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6A737D"/>
                </a:solidFill>
              </a:rPr>
              <a:t>* Look for q in list[</a:t>
            </a:r>
            <a:r>
              <a:rPr lang="en-US" sz="1600" dirty="0" err="1">
                <a:solidFill>
                  <a:srgbClr val="6A737D"/>
                </a:solidFill>
              </a:rPr>
              <a:t>i</a:t>
            </a:r>
            <a:r>
              <a:rPr lang="en-US" sz="1600" dirty="0">
                <a:solidFill>
                  <a:srgbClr val="6A737D"/>
                </a:solidFill>
              </a:rPr>
              <a:t>]..list[j].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 </a:t>
            </a:r>
            <a:r>
              <a:rPr lang="en-US" sz="1600" dirty="0">
                <a:solidFill>
                  <a:srgbClr val="6A737D"/>
                </a:solidFill>
              </a:rPr>
              <a:t>@pre list is sorted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 </a:t>
            </a:r>
            <a:r>
              <a:rPr lang="en-US" sz="1600" dirty="0">
                <a:solidFill>
                  <a:srgbClr val="6A737D"/>
                </a:solidFill>
              </a:rPr>
              <a:t>@return -1 if not found, the position of q in list otherwise.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solidFill>
                  <a:srgbClr val="6A737D"/>
                </a:solidFill>
              </a:rPr>
              <a:t> </a:t>
            </a:r>
            <a:r>
              <a:rPr lang="en-US" sz="1600" dirty="0" smtClean="0">
                <a:solidFill>
                  <a:srgbClr val="6A737D"/>
                </a:solidFill>
              </a:rPr>
              <a:t> */</a:t>
            </a:r>
            <a:r>
              <a:rPr lang="en-US" sz="1600" dirty="0" smtClean="0"/>
              <a:t> </a:t>
            </a:r>
          </a:p>
          <a:p>
            <a:r>
              <a:rPr lang="en-US" sz="1600" dirty="0" smtClean="0">
                <a:solidFill>
                  <a:srgbClr val="D73A49"/>
                </a:solidFill>
              </a:rPr>
              <a:t>long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6F42C1"/>
                </a:solidFill>
              </a:rPr>
              <a:t>search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D73A49"/>
                </a:solidFill>
              </a:rPr>
              <a:t>const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list[],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q) { </a:t>
            </a:r>
            <a:endParaRPr lang="en-US" sz="1600" dirty="0" smtClean="0"/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long</a:t>
            </a:r>
            <a:r>
              <a:rPr lang="en-US" sz="1600" dirty="0" smtClean="0"/>
              <a:t>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5CC5"/>
                </a:solidFill>
              </a:rPr>
              <a:t>0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D73A49"/>
                </a:solidFill>
              </a:rPr>
              <a:t>long</a:t>
            </a:r>
            <a:r>
              <a:rPr lang="en-US" sz="1600" dirty="0"/>
              <a:t> j = len-</a:t>
            </a:r>
            <a:r>
              <a:rPr lang="en-US" sz="1600" dirty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D73A49"/>
                </a:solidFill>
              </a:rPr>
              <a:t>while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 &lt;= j)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D73A49"/>
                </a:solidFill>
              </a:rPr>
              <a:t>long</a:t>
            </a:r>
            <a:r>
              <a:rPr lang="en-US" sz="1600" dirty="0" smtClean="0"/>
              <a:t> </a:t>
            </a:r>
            <a:r>
              <a:rPr lang="en-US" sz="1600" dirty="0"/>
              <a:t>mid = (</a:t>
            </a:r>
            <a:r>
              <a:rPr lang="en-US" sz="1600" dirty="0" err="1"/>
              <a:t>i+j</a:t>
            </a:r>
            <a:r>
              <a:rPr lang="en-US" sz="1600" dirty="0"/>
              <a:t>)/</a:t>
            </a:r>
            <a:r>
              <a:rPr lang="en-US" sz="1600" dirty="0">
                <a:solidFill>
                  <a:srgbClr val="005CC5"/>
                </a:solidFill>
              </a:rPr>
              <a:t>2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  if</a:t>
            </a:r>
            <a:r>
              <a:rPr lang="en-US" sz="1600" dirty="0" smtClean="0"/>
              <a:t> </a:t>
            </a:r>
            <a:r>
              <a:rPr lang="en-US" sz="1600" dirty="0"/>
              <a:t>(list[mid] == q) { </a:t>
            </a:r>
            <a:endParaRPr lang="en-US" sz="1600" dirty="0" smtClean="0"/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    return</a:t>
            </a:r>
            <a:r>
              <a:rPr lang="en-US" sz="1600" dirty="0" smtClean="0"/>
              <a:t> </a:t>
            </a:r>
            <a:r>
              <a:rPr lang="en-US" sz="1600" dirty="0"/>
              <a:t>mid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} </a:t>
            </a:r>
            <a:r>
              <a:rPr lang="en-US" sz="1600" dirty="0">
                <a:solidFill>
                  <a:srgbClr val="D73A49"/>
                </a:solidFill>
              </a:rPr>
              <a:t>if</a:t>
            </a:r>
            <a:r>
              <a:rPr lang="en-US" sz="1600" dirty="0"/>
              <a:t> (list[mid] &gt; q)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/>
              <a:t>j = mid-</a:t>
            </a:r>
            <a:r>
              <a:rPr lang="en-US" sz="1600" dirty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} </a:t>
            </a:r>
            <a:r>
              <a:rPr lang="en-US" sz="1600" dirty="0" smtClean="0">
                <a:solidFill>
                  <a:srgbClr val="D73A49"/>
                </a:solidFill>
              </a:rPr>
              <a:t>else</a:t>
            </a:r>
            <a:r>
              <a:rPr lang="en-US" sz="1600" dirty="0" smtClean="0"/>
              <a:t>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/>
              <a:t>i</a:t>
            </a:r>
            <a:r>
              <a:rPr lang="en-US" sz="1600" dirty="0"/>
              <a:t> = mid+</a:t>
            </a:r>
            <a:r>
              <a:rPr lang="en-US" sz="1600" dirty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/>
              <a:t>}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} </a:t>
            </a:r>
          </a:p>
          <a:p>
            <a:r>
              <a:rPr lang="en-US" sz="1600" dirty="0">
                <a:solidFill>
                  <a:srgbClr val="D73A49"/>
                </a:solidFill>
              </a:rPr>
              <a:t> </a:t>
            </a:r>
            <a:r>
              <a:rPr lang="en-US" sz="1600" dirty="0" smtClean="0">
                <a:solidFill>
                  <a:srgbClr val="D73A49"/>
                </a:solidFill>
              </a:rPr>
              <a:t> return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- </a:t>
            </a:r>
            <a:r>
              <a:rPr lang="en-US" sz="1600" dirty="0" smtClean="0">
                <a:solidFill>
                  <a:srgbClr val="005CC5"/>
                </a:solidFill>
              </a:rPr>
              <a:t>1</a:t>
            </a:r>
            <a:r>
              <a:rPr lang="en-US" sz="1600" dirty="0" smtClean="0"/>
              <a:t>;  </a:t>
            </a:r>
            <a:r>
              <a:rPr lang="en-US" sz="1600" dirty="0" smtClean="0">
                <a:solidFill>
                  <a:srgbClr val="6A737D"/>
                </a:solidFill>
              </a:rPr>
              <a:t>// change this line only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39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 3</a:t>
            </a:r>
            <a:br>
              <a:rPr lang="en-US" dirty="0" smtClean="0"/>
            </a:br>
            <a:r>
              <a:rPr lang="en-US" sz="3000" dirty="0" smtClean="0"/>
              <a:t>Binary insertion sort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28699" y="2171699"/>
            <a:ext cx="7891365" cy="4359729"/>
          </a:xfrm>
          <a:prstGeom prst="rect">
            <a:avLst/>
          </a:prstGeom>
        </p:spPr>
        <p:txBody>
          <a:bodyPr/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Task: Rewrite insertion sort with the following algorithm:</a:t>
            </a:r>
          </a:p>
          <a:p>
            <a:pPr marL="0" indent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8C4D6B0-36A9-E64A-A8A5-1959EB2491AA}"/>
              </a:ext>
            </a:extLst>
          </p:cNvPr>
          <p:cNvSpPr txBox="1">
            <a:spLocks/>
          </p:cNvSpPr>
          <p:nvPr/>
        </p:nvSpPr>
        <p:spPr>
          <a:xfrm>
            <a:off x="1028698" y="3538475"/>
            <a:ext cx="7760736" cy="2283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32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800" i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SG" sz="2600" dirty="0" smtClean="0"/>
              <a:t>while unsorted pile is not empty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SG" sz="2600" dirty="0" smtClean="0"/>
              <a:t>   take the first element X from the unsorted pile   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SG" sz="2600" dirty="0" smtClean="0"/>
              <a:t>   use binary search to find the correct </a:t>
            </a:r>
            <a:r>
              <a:rPr lang="en-SG" sz="2600" dirty="0" err="1" smtClean="0"/>
              <a:t>pos</a:t>
            </a:r>
            <a:r>
              <a:rPr lang="en-SG" sz="2600" dirty="0" smtClean="0"/>
              <a:t> to insert X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SG" sz="2600" dirty="0" smtClean="0"/>
              <a:t>   insert X into the right </a:t>
            </a:r>
            <a:r>
              <a:rPr lang="en-SG" sz="2600" dirty="0" err="1" smtClean="0"/>
              <a:t>pos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12293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exercise 3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1" y="1533465"/>
            <a:ext cx="705161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73A49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F42C1"/>
                </a:solidFill>
              </a:rPr>
              <a:t>insert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D73A49"/>
                </a:solidFill>
              </a:rPr>
              <a:t>long</a:t>
            </a:r>
            <a:r>
              <a:rPr lang="en-US" sz="2000" dirty="0"/>
              <a:t> a[], </a:t>
            </a:r>
            <a:r>
              <a:rPr lang="en-US" sz="2000" dirty="0">
                <a:solidFill>
                  <a:srgbClr val="D73A49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dirty="0" err="1"/>
              <a:t>curr</a:t>
            </a:r>
            <a:r>
              <a:rPr lang="en-US" sz="2000" dirty="0"/>
              <a:t>) { </a:t>
            </a:r>
            <a:endParaRPr lang="en-US" sz="2000" dirty="0" smtClean="0"/>
          </a:p>
          <a:p>
            <a:r>
              <a:rPr lang="en-US" sz="2000" dirty="0">
                <a:solidFill>
                  <a:srgbClr val="D73A49"/>
                </a:solidFill>
              </a:rPr>
              <a:t> </a:t>
            </a:r>
            <a:r>
              <a:rPr lang="en-US" sz="2000" dirty="0" smtClean="0">
                <a:solidFill>
                  <a:srgbClr val="D73A49"/>
                </a:solidFill>
              </a:rPr>
              <a:t> long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curr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005CC5"/>
                </a:solidFill>
              </a:rPr>
              <a:t>1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>
                <a:solidFill>
                  <a:srgbClr val="D73A49"/>
                </a:solidFill>
              </a:rPr>
              <a:t> </a:t>
            </a:r>
            <a:r>
              <a:rPr lang="en-US" sz="2000" dirty="0" smtClean="0">
                <a:solidFill>
                  <a:srgbClr val="D73A49"/>
                </a:solidFill>
              </a:rPr>
              <a:t> long</a:t>
            </a:r>
            <a:r>
              <a:rPr lang="en-US" sz="2000" dirty="0" smtClean="0"/>
              <a:t> </a:t>
            </a:r>
            <a:r>
              <a:rPr lang="en-US" sz="2000" dirty="0"/>
              <a:t>temp = a[</a:t>
            </a:r>
            <a:r>
              <a:rPr lang="en-US" sz="2000" dirty="0" err="1"/>
              <a:t>curr</a:t>
            </a:r>
            <a:r>
              <a:rPr lang="en-US" sz="2000" dirty="0"/>
              <a:t>]; </a:t>
            </a:r>
            <a:endParaRPr lang="en-US" sz="2000" dirty="0" smtClean="0"/>
          </a:p>
          <a:p>
            <a:r>
              <a:rPr lang="en-US" sz="2000" dirty="0">
                <a:solidFill>
                  <a:srgbClr val="D73A49"/>
                </a:solidFill>
              </a:rPr>
              <a:t> </a:t>
            </a:r>
            <a:r>
              <a:rPr lang="en-US" sz="2000" dirty="0" smtClean="0">
                <a:solidFill>
                  <a:srgbClr val="D73A49"/>
                </a:solidFill>
              </a:rPr>
              <a:t> long</a:t>
            </a:r>
            <a:r>
              <a:rPr lang="en-US" sz="2000" dirty="0" smtClean="0"/>
              <a:t> </a:t>
            </a:r>
            <a:r>
              <a:rPr lang="en-US" sz="2000" dirty="0" err="1"/>
              <a:t>pos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5CC5"/>
                </a:solidFill>
              </a:rPr>
              <a:t>search</a:t>
            </a:r>
            <a:r>
              <a:rPr lang="en-US" sz="2000" dirty="0"/>
              <a:t>(a, curr-</a:t>
            </a:r>
            <a:r>
              <a:rPr lang="en-US" sz="2000" dirty="0">
                <a:solidFill>
                  <a:srgbClr val="005CC5"/>
                </a:solidFill>
              </a:rPr>
              <a:t>1</a:t>
            </a:r>
            <a:r>
              <a:rPr lang="en-US" sz="2000" dirty="0"/>
              <a:t>, temp); </a:t>
            </a:r>
            <a:r>
              <a:rPr lang="en-US" sz="2000" dirty="0" smtClean="0">
                <a:solidFill>
                  <a:srgbClr val="6A737D"/>
                </a:solidFill>
              </a:rPr>
              <a:t>// </a:t>
            </a:r>
            <a:r>
              <a:rPr lang="en-US" sz="2000" dirty="0">
                <a:solidFill>
                  <a:srgbClr val="6A737D"/>
                </a:solidFill>
              </a:rPr>
              <a:t>change this </a:t>
            </a:r>
            <a:r>
              <a:rPr lang="en-US" sz="2000" dirty="0" smtClean="0">
                <a:solidFill>
                  <a:srgbClr val="6A737D"/>
                </a:solidFill>
              </a:rPr>
              <a:t>line</a:t>
            </a:r>
          </a:p>
          <a:p>
            <a:r>
              <a:rPr lang="en-US" sz="2000" dirty="0" smtClean="0">
                <a:solidFill>
                  <a:srgbClr val="6A737D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6A737D"/>
                </a:solidFill>
              </a:rPr>
              <a:t>// temp should go to a[pos+1]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>
                <a:solidFill>
                  <a:srgbClr val="D73A49"/>
                </a:solidFill>
              </a:rPr>
              <a:t> </a:t>
            </a:r>
            <a:r>
              <a:rPr lang="en-US" sz="2000" dirty="0" smtClean="0">
                <a:solidFill>
                  <a:srgbClr val="D73A49"/>
                </a:solidFill>
              </a:rPr>
              <a:t> while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&gt; </a:t>
            </a:r>
            <a:r>
              <a:rPr lang="en-US" sz="2000" dirty="0" err="1"/>
              <a:t>pos</a:t>
            </a:r>
            <a:r>
              <a:rPr lang="en-US" sz="2000" dirty="0"/>
              <a:t>) { </a:t>
            </a:r>
            <a:r>
              <a:rPr lang="en-US" sz="2000" dirty="0">
                <a:solidFill>
                  <a:srgbClr val="6A737D"/>
                </a:solidFill>
              </a:rPr>
              <a:t>// no longer need to compare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a[i+</a:t>
            </a:r>
            <a:r>
              <a:rPr lang="en-US" sz="2000" dirty="0" smtClean="0">
                <a:solidFill>
                  <a:srgbClr val="005CC5"/>
                </a:solidFill>
              </a:rPr>
              <a:t>1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-= </a:t>
            </a:r>
            <a:r>
              <a:rPr lang="en-US" sz="2000" dirty="0">
                <a:solidFill>
                  <a:srgbClr val="005CC5"/>
                </a:solidFill>
              </a:rPr>
              <a:t>1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a[i+</a:t>
            </a:r>
            <a:r>
              <a:rPr lang="en-US" sz="2000" dirty="0" smtClean="0">
                <a:solidFill>
                  <a:srgbClr val="005CC5"/>
                </a:solidFill>
              </a:rPr>
              <a:t>1</a:t>
            </a:r>
            <a:r>
              <a:rPr lang="en-US" sz="2000" dirty="0"/>
              <a:t>] = temp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 </a:t>
            </a:r>
          </a:p>
          <a:p>
            <a:endParaRPr lang="en-US" sz="2000" dirty="0">
              <a:solidFill>
                <a:srgbClr val="D73A49"/>
              </a:solidFill>
            </a:endParaRPr>
          </a:p>
          <a:p>
            <a:r>
              <a:rPr lang="en-US" sz="2000" dirty="0" smtClean="0">
                <a:solidFill>
                  <a:srgbClr val="D73A49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6F42C1"/>
                </a:solidFill>
              </a:rPr>
              <a:t>insertion_sort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D73A49"/>
                </a:solidFill>
              </a:rPr>
              <a:t>long</a:t>
            </a:r>
            <a:r>
              <a:rPr lang="en-US" sz="2000" dirty="0"/>
              <a:t> n, </a:t>
            </a:r>
            <a:r>
              <a:rPr lang="en-US" sz="2000" dirty="0">
                <a:solidFill>
                  <a:srgbClr val="D73A49"/>
                </a:solidFill>
              </a:rPr>
              <a:t>long</a:t>
            </a:r>
            <a:r>
              <a:rPr lang="en-US" sz="2000" dirty="0"/>
              <a:t> a[n]) {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D73A49"/>
                </a:solidFill>
              </a:rPr>
              <a:t>  for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D73A49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dirty="0" err="1"/>
              <a:t>curr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5CC5"/>
                </a:solidFill>
              </a:rPr>
              <a:t>1</a:t>
            </a:r>
            <a:r>
              <a:rPr lang="en-US" sz="2000" dirty="0"/>
              <a:t>; </a:t>
            </a:r>
            <a:r>
              <a:rPr lang="en-US" sz="2000" dirty="0" err="1"/>
              <a:t>curr</a:t>
            </a:r>
            <a:r>
              <a:rPr lang="en-US" sz="2000" dirty="0"/>
              <a:t> &lt; n; </a:t>
            </a:r>
            <a:r>
              <a:rPr lang="en-US" sz="2000" dirty="0" err="1"/>
              <a:t>curr</a:t>
            </a:r>
            <a:r>
              <a:rPr lang="en-US" sz="2000" dirty="0"/>
              <a:t> += </a:t>
            </a:r>
            <a:r>
              <a:rPr lang="en-US" sz="2000" dirty="0">
                <a:solidFill>
                  <a:srgbClr val="005CC5"/>
                </a:solidFill>
              </a:rPr>
              <a:t>1</a:t>
            </a:r>
            <a:r>
              <a:rPr lang="en-US" sz="2000" dirty="0"/>
              <a:t>) { </a:t>
            </a:r>
            <a:endParaRPr lang="en-US" sz="2000" dirty="0" smtClean="0"/>
          </a:p>
          <a:p>
            <a:r>
              <a:rPr lang="en-US" sz="2000" dirty="0">
                <a:solidFill>
                  <a:srgbClr val="005CC5"/>
                </a:solidFill>
              </a:rPr>
              <a:t> </a:t>
            </a:r>
            <a:r>
              <a:rPr lang="en-US" sz="2000" dirty="0" smtClean="0">
                <a:solidFill>
                  <a:srgbClr val="005CC5"/>
                </a:solidFill>
              </a:rPr>
              <a:t>   insert</a:t>
            </a:r>
            <a:r>
              <a:rPr lang="en-US" sz="2000" dirty="0" smtClean="0"/>
              <a:t>(a</a:t>
            </a:r>
            <a:r>
              <a:rPr lang="en-US" sz="2000" dirty="0"/>
              <a:t>, </a:t>
            </a:r>
            <a:r>
              <a:rPr lang="en-US" sz="2000" dirty="0" err="1"/>
              <a:t>curr</a:t>
            </a:r>
            <a:r>
              <a:rPr lang="en-US" sz="2000" dirty="0"/>
              <a:t>);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9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171700"/>
            <a:ext cx="8861749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999999"/>
                </a:solidFill>
              </a:rPr>
              <a:t>/**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999999"/>
                </a:solidFill>
              </a:rPr>
              <a:t>* Look for q in list[</a:t>
            </a:r>
            <a:r>
              <a:rPr lang="en-US" sz="2300" dirty="0" err="1">
                <a:solidFill>
                  <a:srgbClr val="999999"/>
                </a:solidFill>
              </a:rPr>
              <a:t>i</a:t>
            </a:r>
            <a:r>
              <a:rPr lang="en-US" sz="2300" dirty="0">
                <a:solidFill>
                  <a:srgbClr val="999999"/>
                </a:solidFill>
              </a:rPr>
              <a:t>]..list[j</a:t>
            </a:r>
            <a:r>
              <a:rPr lang="en-US" sz="2300" dirty="0" smtClean="0">
                <a:solidFill>
                  <a:srgbClr val="999999"/>
                </a:solidFill>
              </a:rPr>
              <a:t>].</a:t>
            </a:r>
          </a:p>
          <a:p>
            <a:r>
              <a:rPr lang="en-US" sz="2300" dirty="0" smtClean="0"/>
              <a:t>  </a:t>
            </a:r>
            <a:r>
              <a:rPr lang="en-US" sz="2300" dirty="0" smtClean="0">
                <a:solidFill>
                  <a:srgbClr val="999999"/>
                </a:solidFill>
              </a:rPr>
              <a:t>*</a:t>
            </a:r>
            <a:r>
              <a:rPr lang="en-US" sz="2300" dirty="0" smtClean="0"/>
              <a:t> </a:t>
            </a:r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 </a:t>
            </a:r>
            <a:r>
              <a:rPr lang="en-US" sz="2300" dirty="0">
                <a:solidFill>
                  <a:srgbClr val="FF0000"/>
                </a:solidFill>
              </a:rPr>
              <a:t>@pre list is sorted 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 </a:t>
            </a:r>
            <a:r>
              <a:rPr lang="en-US" sz="2300" dirty="0">
                <a:solidFill>
                  <a:srgbClr val="FF0000"/>
                </a:solidFill>
              </a:rPr>
              <a:t>@pre q is not in list[0]..list[i-1] and list[j+1]..list[n-1</a:t>
            </a:r>
            <a:r>
              <a:rPr lang="en-US" sz="23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 </a:t>
            </a:r>
            <a:r>
              <a:rPr lang="en-US" sz="2300" dirty="0">
                <a:solidFill>
                  <a:srgbClr val="999999"/>
                </a:solidFill>
              </a:rPr>
              <a:t>@return -1 if not found, the position of q in list otherwise.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*/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solidFill>
                  <a:srgbClr val="3E61A2"/>
                </a:solidFill>
              </a:rPr>
              <a:t>long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rgbClr val="C2185B"/>
                </a:solidFill>
              </a:rPr>
              <a:t>search</a:t>
            </a:r>
            <a:r>
              <a:rPr lang="en-US" sz="2300" dirty="0"/>
              <a:t>(</a:t>
            </a:r>
            <a:r>
              <a:rPr lang="en-US" sz="2300" dirty="0" err="1">
                <a:solidFill>
                  <a:srgbClr val="3B78E7"/>
                </a:solidFill>
              </a:rPr>
              <a:t>const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3E61A2"/>
                </a:solidFill>
              </a:rPr>
              <a:t>long</a:t>
            </a:r>
            <a:r>
              <a:rPr lang="en-US" sz="2300" dirty="0"/>
              <a:t> list[], </a:t>
            </a:r>
            <a:r>
              <a:rPr lang="en-US" sz="2300" dirty="0">
                <a:solidFill>
                  <a:srgbClr val="3E61A2"/>
                </a:solidFill>
              </a:rPr>
              <a:t>long</a:t>
            </a:r>
            <a:r>
              <a:rPr lang="en-US" sz="2300" dirty="0"/>
              <a:t> </a:t>
            </a:r>
            <a:r>
              <a:rPr lang="en-US" sz="2300" dirty="0" err="1"/>
              <a:t>i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3E61A2"/>
                </a:solidFill>
              </a:rPr>
              <a:t>long</a:t>
            </a:r>
            <a:r>
              <a:rPr lang="en-US" sz="2300" dirty="0"/>
              <a:t> j, </a:t>
            </a:r>
            <a:r>
              <a:rPr lang="en-US" sz="2300" dirty="0">
                <a:solidFill>
                  <a:srgbClr val="3E61A2"/>
                </a:solidFill>
              </a:rPr>
              <a:t>long</a:t>
            </a:r>
            <a:r>
              <a:rPr lang="en-US" sz="2300" dirty="0"/>
              <a:t> q) { </a:t>
            </a:r>
            <a:endParaRPr lang="en-US" sz="2300" dirty="0" smtClean="0"/>
          </a:p>
          <a:p>
            <a:r>
              <a:rPr lang="en-US" sz="2300" dirty="0">
                <a:solidFill>
                  <a:srgbClr val="3B78E7"/>
                </a:solidFill>
              </a:rPr>
              <a:t> </a:t>
            </a:r>
            <a:r>
              <a:rPr lang="en-US" sz="2300" dirty="0" smtClean="0">
                <a:solidFill>
                  <a:srgbClr val="3B78E7"/>
                </a:solidFill>
              </a:rPr>
              <a:t> if</a:t>
            </a:r>
            <a:r>
              <a:rPr lang="en-US" sz="2300" dirty="0" smtClean="0"/>
              <a:t> </a:t>
            </a:r>
            <a:r>
              <a:rPr lang="en-US" sz="2300" dirty="0"/>
              <a:t>(</a:t>
            </a:r>
            <a:r>
              <a:rPr lang="en-US" sz="2300" dirty="0" err="1"/>
              <a:t>i</a:t>
            </a:r>
            <a:r>
              <a:rPr lang="en-US" sz="2300" dirty="0"/>
              <a:t> &gt; j) </a:t>
            </a:r>
            <a:r>
              <a:rPr lang="en-US" sz="2300" dirty="0" smtClean="0"/>
              <a:t>{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  </a:t>
            </a:r>
            <a:r>
              <a:rPr lang="en-US" sz="2300" dirty="0">
                <a:solidFill>
                  <a:srgbClr val="999999"/>
                </a:solidFill>
              </a:rPr>
              <a:t>// { q is not in list[0]..list[n-1] }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>
                <a:solidFill>
                  <a:srgbClr val="3B78E7"/>
                </a:solidFill>
              </a:rPr>
              <a:t> </a:t>
            </a:r>
            <a:r>
              <a:rPr lang="en-US" sz="2300" dirty="0" smtClean="0">
                <a:solidFill>
                  <a:srgbClr val="3B78E7"/>
                </a:solidFill>
              </a:rPr>
              <a:t>     return</a:t>
            </a:r>
            <a:r>
              <a:rPr lang="en-US" sz="2300" dirty="0" smtClean="0"/>
              <a:t> </a:t>
            </a:r>
            <a:r>
              <a:rPr lang="en-US" sz="2300" dirty="0"/>
              <a:t>-</a:t>
            </a:r>
            <a:r>
              <a:rPr lang="en-US" sz="2300" dirty="0">
                <a:solidFill>
                  <a:srgbClr val="E74C3C"/>
                </a:solidFill>
              </a:rPr>
              <a:t>1</a:t>
            </a:r>
            <a:r>
              <a:rPr lang="en-US" sz="2300" dirty="0"/>
              <a:t>; </a:t>
            </a:r>
            <a:endParaRPr lang="en-US" sz="2300" dirty="0" smtClean="0"/>
          </a:p>
          <a:p>
            <a:r>
              <a:rPr lang="en-US" sz="2300" dirty="0"/>
              <a:t> </a:t>
            </a:r>
            <a:r>
              <a:rPr lang="en-US" sz="2300" dirty="0" smtClean="0"/>
              <a:t> } </a:t>
            </a:r>
          </a:p>
          <a:p>
            <a:r>
              <a:rPr lang="en-US" sz="2300" dirty="0">
                <a:solidFill>
                  <a:srgbClr val="3E61A2"/>
                </a:solidFill>
              </a:rPr>
              <a:t> </a:t>
            </a:r>
            <a:r>
              <a:rPr lang="en-US" sz="2300" dirty="0" smtClean="0">
                <a:solidFill>
                  <a:srgbClr val="3E61A2"/>
                </a:solidFill>
              </a:rPr>
              <a:t> long</a:t>
            </a:r>
            <a:r>
              <a:rPr lang="en-US" sz="2300" dirty="0" smtClean="0"/>
              <a:t> </a:t>
            </a:r>
            <a:r>
              <a:rPr lang="en-US" sz="2300" dirty="0"/>
              <a:t>mid = (</a:t>
            </a:r>
            <a:r>
              <a:rPr lang="en-US" sz="2300" dirty="0" err="1"/>
              <a:t>i+j</a:t>
            </a:r>
            <a:r>
              <a:rPr lang="en-US" sz="2300" dirty="0"/>
              <a:t>)/</a:t>
            </a:r>
            <a:r>
              <a:rPr lang="en-US" sz="2300" dirty="0">
                <a:solidFill>
                  <a:srgbClr val="E74C3C"/>
                </a:solidFill>
              </a:rPr>
              <a:t>2</a:t>
            </a:r>
            <a:r>
              <a:rPr lang="en-US" sz="2300" dirty="0"/>
              <a:t>; </a:t>
            </a:r>
            <a:endParaRPr lang="en-US" sz="2300" dirty="0" smtClean="0"/>
          </a:p>
          <a:p>
            <a:r>
              <a:rPr lang="en-US" sz="2300" dirty="0">
                <a:solidFill>
                  <a:srgbClr val="3B78E7"/>
                </a:solidFill>
              </a:rPr>
              <a:t> </a:t>
            </a:r>
            <a:r>
              <a:rPr lang="en-US" sz="2300" dirty="0" smtClean="0">
                <a:solidFill>
                  <a:srgbClr val="3B78E7"/>
                </a:solidFill>
              </a:rPr>
              <a:t> if</a:t>
            </a:r>
            <a:r>
              <a:rPr lang="en-US" sz="2300" dirty="0" smtClean="0"/>
              <a:t> </a:t>
            </a:r>
            <a:r>
              <a:rPr lang="en-US" sz="2300" dirty="0"/>
              <a:t>(list[mid] == q) </a:t>
            </a:r>
            <a:r>
              <a:rPr lang="en-US" sz="2300" dirty="0" smtClean="0"/>
              <a:t>{</a:t>
            </a:r>
          </a:p>
          <a:p>
            <a:r>
              <a:rPr lang="en-US" sz="2300" dirty="0"/>
              <a:t> </a:t>
            </a:r>
            <a:r>
              <a:rPr lang="en-US" sz="2300" dirty="0" smtClean="0"/>
              <a:t>    </a:t>
            </a:r>
            <a:r>
              <a:rPr lang="en-US" sz="2300" dirty="0">
                <a:solidFill>
                  <a:srgbClr val="3B78E7"/>
                </a:solidFill>
              </a:rPr>
              <a:t>return</a:t>
            </a:r>
            <a:r>
              <a:rPr lang="en-US" sz="2300" dirty="0"/>
              <a:t> mid; </a:t>
            </a:r>
            <a:endParaRPr lang="en-US" sz="2300" dirty="0" smtClean="0"/>
          </a:p>
          <a:p>
            <a:r>
              <a:rPr lang="en-US" sz="2300" dirty="0"/>
              <a:t> </a:t>
            </a:r>
            <a:r>
              <a:rPr lang="en-US" sz="2300" dirty="0" smtClean="0"/>
              <a:t> } </a:t>
            </a:r>
            <a:r>
              <a:rPr lang="en-US" sz="2300" dirty="0">
                <a:solidFill>
                  <a:srgbClr val="3B78E7"/>
                </a:solidFill>
              </a:rPr>
              <a:t>else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3B78E7"/>
                </a:solidFill>
              </a:rPr>
              <a:t>if</a:t>
            </a:r>
            <a:r>
              <a:rPr lang="en-US" sz="2300" dirty="0"/>
              <a:t> (list[mid] &gt; q) { </a:t>
            </a:r>
            <a:endParaRPr lang="en-US" sz="2300" dirty="0" smtClean="0"/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  // </a:t>
            </a:r>
            <a:r>
              <a:rPr lang="en-US" sz="2300" dirty="0">
                <a:solidFill>
                  <a:srgbClr val="999999"/>
                </a:solidFill>
              </a:rPr>
              <a:t>{ q is not in list[0]..list[i-1] and list[mid]..list[n-1] }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>
                <a:solidFill>
                  <a:srgbClr val="3B78E7"/>
                </a:solidFill>
              </a:rPr>
              <a:t> </a:t>
            </a:r>
            <a:r>
              <a:rPr lang="en-US" sz="2300" dirty="0" smtClean="0">
                <a:solidFill>
                  <a:srgbClr val="3B78E7"/>
                </a:solidFill>
              </a:rPr>
              <a:t>   return</a:t>
            </a:r>
            <a:r>
              <a:rPr lang="en-US" sz="2300" dirty="0" smtClean="0"/>
              <a:t> </a:t>
            </a:r>
            <a:r>
              <a:rPr lang="en-US" sz="2300" dirty="0"/>
              <a:t>search(list, </a:t>
            </a:r>
            <a:r>
              <a:rPr lang="en-US" sz="2300" dirty="0" err="1"/>
              <a:t>i</a:t>
            </a:r>
            <a:r>
              <a:rPr lang="en-US" sz="2300" dirty="0"/>
              <a:t>, mid-</a:t>
            </a:r>
            <a:r>
              <a:rPr lang="en-US" sz="2300" dirty="0">
                <a:solidFill>
                  <a:srgbClr val="E74C3C"/>
                </a:solidFill>
              </a:rPr>
              <a:t>1</a:t>
            </a:r>
            <a:r>
              <a:rPr lang="en-US" sz="2300" dirty="0"/>
              <a:t>, q); </a:t>
            </a:r>
            <a:endParaRPr lang="en-US" sz="2300" dirty="0" smtClean="0"/>
          </a:p>
          <a:p>
            <a:r>
              <a:rPr lang="en-US" sz="2300" dirty="0"/>
              <a:t> </a:t>
            </a:r>
            <a:r>
              <a:rPr lang="en-US" sz="2300" dirty="0" smtClean="0"/>
              <a:t> } </a:t>
            </a:r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  // </a:t>
            </a:r>
            <a:r>
              <a:rPr lang="en-US" sz="2300" dirty="0">
                <a:solidFill>
                  <a:srgbClr val="999999"/>
                </a:solidFill>
              </a:rPr>
              <a:t>{ q is not in list[0]..list[mid] and list[j]..list[n-1] }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>
                <a:solidFill>
                  <a:srgbClr val="3B78E7"/>
                </a:solidFill>
              </a:rPr>
              <a:t> </a:t>
            </a:r>
            <a:r>
              <a:rPr lang="en-US" sz="2300" dirty="0" smtClean="0">
                <a:solidFill>
                  <a:srgbClr val="3B78E7"/>
                </a:solidFill>
              </a:rPr>
              <a:t>   return</a:t>
            </a:r>
            <a:r>
              <a:rPr lang="en-US" sz="2300" dirty="0" smtClean="0"/>
              <a:t> </a:t>
            </a:r>
            <a:r>
              <a:rPr lang="en-US" sz="2300" dirty="0"/>
              <a:t>search(list, mid+</a:t>
            </a:r>
            <a:r>
              <a:rPr lang="en-US" sz="2300" dirty="0">
                <a:solidFill>
                  <a:srgbClr val="E74C3C"/>
                </a:solidFill>
              </a:rPr>
              <a:t>1</a:t>
            </a:r>
            <a:r>
              <a:rPr lang="en-US" sz="2300" dirty="0"/>
              <a:t>, j, q); }</a:t>
            </a:r>
          </a:p>
        </p:txBody>
      </p:sp>
    </p:spTree>
    <p:extLst>
      <p:ext uri="{BB962C8B-B14F-4D97-AF65-F5344CB8AC3E}">
        <p14:creationId xmlns:p14="http://schemas.microsoft.com/office/powerpoint/2010/main" val="21430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4187112"/>
            <a:ext cx="886174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999999"/>
                </a:solidFill>
              </a:rPr>
              <a:t>/**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999999"/>
                </a:solidFill>
              </a:rPr>
              <a:t>* Look for q in list[</a:t>
            </a:r>
            <a:r>
              <a:rPr lang="en-US" sz="2300" dirty="0" err="1">
                <a:solidFill>
                  <a:srgbClr val="999999"/>
                </a:solidFill>
              </a:rPr>
              <a:t>i</a:t>
            </a:r>
            <a:r>
              <a:rPr lang="en-US" sz="2300" dirty="0">
                <a:solidFill>
                  <a:srgbClr val="999999"/>
                </a:solidFill>
              </a:rPr>
              <a:t>]..list[j</a:t>
            </a:r>
            <a:r>
              <a:rPr lang="en-US" sz="2300" dirty="0" smtClean="0">
                <a:solidFill>
                  <a:srgbClr val="999999"/>
                </a:solidFill>
              </a:rPr>
              <a:t>].</a:t>
            </a:r>
          </a:p>
          <a:p>
            <a:r>
              <a:rPr lang="en-US" sz="2300" dirty="0" smtClean="0"/>
              <a:t>  </a:t>
            </a:r>
            <a:r>
              <a:rPr lang="en-US" sz="2300" dirty="0" smtClean="0">
                <a:solidFill>
                  <a:srgbClr val="999999"/>
                </a:solidFill>
              </a:rPr>
              <a:t>*</a:t>
            </a:r>
            <a:r>
              <a:rPr lang="en-US" sz="2300" dirty="0" smtClean="0"/>
              <a:t> </a:t>
            </a:r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 </a:t>
            </a:r>
            <a:r>
              <a:rPr lang="en-US" sz="2300" dirty="0">
                <a:solidFill>
                  <a:srgbClr val="FF0000"/>
                </a:solidFill>
              </a:rPr>
              <a:t>@pre list is sorted </a:t>
            </a:r>
            <a:endParaRPr lang="en-US" sz="2300" dirty="0" smtClean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 </a:t>
            </a:r>
            <a:r>
              <a:rPr lang="en-US" sz="2300" dirty="0">
                <a:solidFill>
                  <a:srgbClr val="FF0000"/>
                </a:solidFill>
              </a:rPr>
              <a:t>@pre q is not in list[0]..list[i-1] and list[j+1]..list[n-1</a:t>
            </a:r>
            <a:r>
              <a:rPr lang="en-US" sz="23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 </a:t>
            </a:r>
            <a:r>
              <a:rPr lang="en-US" sz="2300" dirty="0">
                <a:solidFill>
                  <a:srgbClr val="999999"/>
                </a:solidFill>
              </a:rPr>
              <a:t>@return -1 if not found, the position of q in list otherwise.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>
                <a:solidFill>
                  <a:srgbClr val="999999"/>
                </a:solidFill>
              </a:rPr>
              <a:t> </a:t>
            </a:r>
            <a:r>
              <a:rPr lang="en-US" sz="2300" dirty="0" smtClean="0">
                <a:solidFill>
                  <a:srgbClr val="999999"/>
                </a:solidFill>
              </a:rPr>
              <a:t> */</a:t>
            </a:r>
            <a:r>
              <a:rPr lang="en-US" sz="23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3436" y="2171700"/>
            <a:ext cx="6531428" cy="6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63436" y="284350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894864" y="284350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1641" y="3433664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i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1729" y="3415002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141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1" y="2171700"/>
            <a:ext cx="70142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E61A2"/>
                </a:solidFill>
              </a:rPr>
              <a:t>long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C2185B"/>
                </a:solidFill>
              </a:rPr>
              <a:t>search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3B78E7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E61A2"/>
                </a:solidFill>
              </a:rPr>
              <a:t>long</a:t>
            </a:r>
            <a:r>
              <a:rPr lang="en-US" sz="2000" dirty="0"/>
              <a:t> list[], </a:t>
            </a:r>
            <a:r>
              <a:rPr lang="en-US" sz="2000" dirty="0">
                <a:solidFill>
                  <a:srgbClr val="3E61A2"/>
                </a:solidFill>
              </a:rPr>
              <a:t>long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E61A2"/>
                </a:solidFill>
              </a:rPr>
              <a:t>long</a:t>
            </a:r>
            <a:r>
              <a:rPr lang="en-US" sz="2000" dirty="0"/>
              <a:t> j, </a:t>
            </a:r>
            <a:r>
              <a:rPr lang="en-US" sz="2000" dirty="0">
                <a:solidFill>
                  <a:srgbClr val="3E61A2"/>
                </a:solidFill>
              </a:rPr>
              <a:t>long</a:t>
            </a:r>
            <a:r>
              <a:rPr lang="en-US" sz="2000" dirty="0"/>
              <a:t> q) { </a:t>
            </a:r>
            <a:endParaRPr lang="en-US" sz="2000" dirty="0" smtClean="0"/>
          </a:p>
          <a:p>
            <a:r>
              <a:rPr lang="en-US" sz="2000" dirty="0">
                <a:solidFill>
                  <a:srgbClr val="3B78E7"/>
                </a:solidFill>
              </a:rPr>
              <a:t> </a:t>
            </a:r>
            <a:r>
              <a:rPr lang="en-US" sz="2000" dirty="0" smtClean="0">
                <a:solidFill>
                  <a:srgbClr val="3B78E7"/>
                </a:solidFill>
              </a:rPr>
              <a:t> if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&gt; j)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>
                <a:solidFill>
                  <a:srgbClr val="999999"/>
                </a:solidFill>
              </a:rPr>
              <a:t>// { q is not in list[0]..list[n-1] } </a:t>
            </a:r>
          </a:p>
          <a:p>
            <a:r>
              <a:rPr lang="en-US" sz="2000" dirty="0">
                <a:solidFill>
                  <a:srgbClr val="3B78E7"/>
                </a:solidFill>
              </a:rPr>
              <a:t> </a:t>
            </a:r>
            <a:r>
              <a:rPr lang="en-US" sz="2000" dirty="0" smtClean="0">
                <a:solidFill>
                  <a:srgbClr val="3B78E7"/>
                </a:solidFill>
              </a:rPr>
              <a:t>     return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E74C3C"/>
                </a:solidFill>
              </a:rPr>
              <a:t>1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 </a:t>
            </a:r>
          </a:p>
          <a:p>
            <a:r>
              <a:rPr lang="en-US" sz="2000" dirty="0">
                <a:solidFill>
                  <a:srgbClr val="3E61A2"/>
                </a:solidFill>
              </a:rPr>
              <a:t> </a:t>
            </a:r>
            <a:r>
              <a:rPr lang="en-US" sz="2000" dirty="0" smtClean="0">
                <a:solidFill>
                  <a:srgbClr val="3E61A2"/>
                </a:solidFill>
              </a:rPr>
              <a:t> long</a:t>
            </a:r>
            <a:r>
              <a:rPr lang="en-US" sz="2000" dirty="0" smtClean="0"/>
              <a:t> </a:t>
            </a:r>
            <a:r>
              <a:rPr lang="en-US" sz="2000" dirty="0"/>
              <a:t>mid = (</a:t>
            </a:r>
            <a:r>
              <a:rPr lang="en-US" sz="2000" dirty="0" err="1"/>
              <a:t>i+j</a:t>
            </a:r>
            <a:r>
              <a:rPr lang="en-US" sz="2000" dirty="0"/>
              <a:t>)/</a:t>
            </a:r>
            <a:r>
              <a:rPr lang="en-US" sz="2000" dirty="0">
                <a:solidFill>
                  <a:srgbClr val="E74C3C"/>
                </a:solidFill>
              </a:rPr>
              <a:t>2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>
                <a:solidFill>
                  <a:srgbClr val="3B78E7"/>
                </a:solidFill>
              </a:rPr>
              <a:t> </a:t>
            </a:r>
            <a:r>
              <a:rPr lang="en-US" sz="2000" dirty="0" smtClean="0">
                <a:solidFill>
                  <a:srgbClr val="3B78E7"/>
                </a:solidFill>
              </a:rPr>
              <a:t> if</a:t>
            </a:r>
            <a:r>
              <a:rPr lang="en-US" sz="2000" dirty="0" smtClean="0"/>
              <a:t> </a:t>
            </a:r>
            <a:r>
              <a:rPr lang="en-US" sz="2000" dirty="0"/>
              <a:t>(list[mid] == q)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>
                <a:solidFill>
                  <a:srgbClr val="3B78E7"/>
                </a:solidFill>
              </a:rPr>
              <a:t>return</a:t>
            </a:r>
            <a:r>
              <a:rPr lang="en-US" sz="2000" dirty="0"/>
              <a:t> mid;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 </a:t>
            </a:r>
            <a:r>
              <a:rPr lang="en-US" sz="2000" dirty="0">
                <a:solidFill>
                  <a:srgbClr val="3B78E7"/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B78E7"/>
                </a:solidFill>
              </a:rPr>
              <a:t>if</a:t>
            </a:r>
            <a:r>
              <a:rPr lang="en-US" sz="2000" dirty="0"/>
              <a:t> (list[mid] &gt; q) { </a:t>
            </a:r>
            <a:endParaRPr lang="en-US" sz="2000" dirty="0" smtClean="0"/>
          </a:p>
          <a:p>
            <a:r>
              <a:rPr lang="en-US" sz="2000" dirty="0">
                <a:solidFill>
                  <a:srgbClr val="999999"/>
                </a:solidFill>
              </a:rPr>
              <a:t>    // { q is not in list[0]..list[i-1] and list[mid]..list[n-1] } </a:t>
            </a:r>
          </a:p>
          <a:p>
            <a:r>
              <a:rPr lang="en-US" sz="2000" dirty="0">
                <a:solidFill>
                  <a:srgbClr val="3B78E7"/>
                </a:solidFill>
              </a:rPr>
              <a:t> </a:t>
            </a:r>
            <a:r>
              <a:rPr lang="en-US" sz="2000" dirty="0" smtClean="0">
                <a:solidFill>
                  <a:srgbClr val="3B78E7"/>
                </a:solidFill>
              </a:rPr>
              <a:t>   return</a:t>
            </a:r>
            <a:r>
              <a:rPr lang="en-US" sz="2000" dirty="0" smtClean="0"/>
              <a:t> </a:t>
            </a:r>
            <a:r>
              <a:rPr lang="en-US" sz="2000" dirty="0"/>
              <a:t>search(list, </a:t>
            </a:r>
            <a:r>
              <a:rPr lang="en-US" sz="2000" dirty="0" err="1"/>
              <a:t>i</a:t>
            </a:r>
            <a:r>
              <a:rPr lang="en-US" sz="2000" dirty="0"/>
              <a:t>, mid-</a:t>
            </a:r>
            <a:r>
              <a:rPr lang="en-US" sz="2000" dirty="0">
                <a:solidFill>
                  <a:srgbClr val="E74C3C"/>
                </a:solidFill>
              </a:rPr>
              <a:t>1</a:t>
            </a:r>
            <a:r>
              <a:rPr lang="en-US" sz="2000" dirty="0"/>
              <a:t>, q);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} </a:t>
            </a:r>
          </a:p>
          <a:p>
            <a:r>
              <a:rPr lang="en-US" sz="2000" dirty="0">
                <a:solidFill>
                  <a:srgbClr val="999999"/>
                </a:solidFill>
              </a:rPr>
              <a:t> </a:t>
            </a:r>
            <a:r>
              <a:rPr lang="en-US" sz="2000" dirty="0" smtClean="0">
                <a:solidFill>
                  <a:srgbClr val="999999"/>
                </a:solidFill>
              </a:rPr>
              <a:t>   // </a:t>
            </a:r>
            <a:r>
              <a:rPr lang="en-US" sz="2000" dirty="0">
                <a:solidFill>
                  <a:srgbClr val="999999"/>
                </a:solidFill>
              </a:rPr>
              <a:t>{ q is not in list[0]..list[mid] and list[j]..list[n-1] }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>
                <a:solidFill>
                  <a:srgbClr val="3B78E7"/>
                </a:solidFill>
              </a:rPr>
              <a:t> </a:t>
            </a:r>
            <a:r>
              <a:rPr lang="en-US" sz="2000" dirty="0" smtClean="0">
                <a:solidFill>
                  <a:srgbClr val="3B78E7"/>
                </a:solidFill>
              </a:rPr>
              <a:t>   return</a:t>
            </a:r>
            <a:r>
              <a:rPr lang="en-US" sz="2000" dirty="0" smtClean="0"/>
              <a:t> </a:t>
            </a:r>
            <a:r>
              <a:rPr lang="en-US" sz="2000" dirty="0"/>
              <a:t>search(list, mid+</a:t>
            </a:r>
            <a:r>
              <a:rPr lang="en-US" sz="2000" dirty="0">
                <a:solidFill>
                  <a:srgbClr val="E74C3C"/>
                </a:solidFill>
              </a:rPr>
              <a:t>1</a:t>
            </a:r>
            <a:r>
              <a:rPr lang="en-US" sz="2000" dirty="0"/>
              <a:t>, j, q); }</a:t>
            </a:r>
          </a:p>
        </p:txBody>
      </p:sp>
    </p:spTree>
    <p:extLst>
      <p:ext uri="{BB962C8B-B14F-4D97-AF65-F5344CB8AC3E}">
        <p14:creationId xmlns:p14="http://schemas.microsoft.com/office/powerpoint/2010/main" val="16862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8700" y="4355063"/>
            <a:ext cx="7679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B78E7"/>
                </a:solidFill>
              </a:rPr>
              <a:t> if</a:t>
            </a:r>
            <a:r>
              <a:rPr lang="en-US" sz="3000" dirty="0"/>
              <a:t> (</a:t>
            </a:r>
            <a:r>
              <a:rPr lang="en-US" sz="3000" dirty="0" err="1"/>
              <a:t>i</a:t>
            </a:r>
            <a:r>
              <a:rPr lang="en-US" sz="3000" dirty="0"/>
              <a:t> &gt; j) {</a:t>
            </a:r>
          </a:p>
          <a:p>
            <a:r>
              <a:rPr lang="en-US" sz="3000" dirty="0"/>
              <a:t>      </a:t>
            </a:r>
            <a:r>
              <a:rPr lang="en-US" sz="3000" dirty="0">
                <a:solidFill>
                  <a:srgbClr val="999999"/>
                </a:solidFill>
              </a:rPr>
              <a:t>// { q is not in list[0]..list[n-1] }</a:t>
            </a:r>
            <a:r>
              <a:rPr lang="en-US" sz="3000" dirty="0"/>
              <a:t> </a:t>
            </a:r>
          </a:p>
          <a:p>
            <a:r>
              <a:rPr lang="en-US" sz="3000" dirty="0">
                <a:solidFill>
                  <a:srgbClr val="3B78E7"/>
                </a:solidFill>
              </a:rPr>
              <a:t>      return</a:t>
            </a:r>
            <a:r>
              <a:rPr lang="en-US" sz="3000" dirty="0"/>
              <a:t> -</a:t>
            </a:r>
            <a:r>
              <a:rPr lang="en-US" sz="3000" dirty="0">
                <a:solidFill>
                  <a:srgbClr val="E74C3C"/>
                </a:solidFill>
              </a:rPr>
              <a:t>1</a:t>
            </a:r>
            <a:r>
              <a:rPr lang="en-US" sz="3000" dirty="0"/>
              <a:t>; </a:t>
            </a:r>
          </a:p>
          <a:p>
            <a:r>
              <a:rPr lang="en-US" sz="3000" dirty="0"/>
              <a:t>  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436" y="2171700"/>
            <a:ext cx="6531428" cy="6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93218" y="2843504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196692" y="2843505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52093" y="3396341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i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038655" y="3359026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7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recap</a:t>
            </a:r>
            <a:br>
              <a:rPr lang="en-US" dirty="0" smtClean="0"/>
            </a:br>
            <a:r>
              <a:rPr lang="en-US" sz="3000" dirty="0" smtClean="0"/>
              <a:t>Binary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4492663"/>
            <a:ext cx="88617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rgbClr val="3B78E7"/>
                </a:solidFill>
              </a:rPr>
              <a:t>if</a:t>
            </a:r>
            <a:r>
              <a:rPr lang="en-US" sz="3000" dirty="0" smtClean="0"/>
              <a:t> </a:t>
            </a:r>
            <a:r>
              <a:rPr lang="en-US" sz="3000" dirty="0"/>
              <a:t>(list[mid] == q) </a:t>
            </a:r>
            <a:r>
              <a:rPr lang="en-US" sz="3000" dirty="0" smtClean="0"/>
              <a:t>{</a:t>
            </a:r>
          </a:p>
          <a:p>
            <a:r>
              <a:rPr lang="en-US" sz="3000" dirty="0"/>
              <a:t> </a:t>
            </a:r>
            <a:r>
              <a:rPr lang="en-US" sz="3000" dirty="0" smtClean="0"/>
              <a:t>    </a:t>
            </a:r>
            <a:r>
              <a:rPr lang="en-US" sz="3000" dirty="0">
                <a:solidFill>
                  <a:srgbClr val="3B78E7"/>
                </a:solidFill>
              </a:rPr>
              <a:t>return</a:t>
            </a:r>
            <a:r>
              <a:rPr lang="en-US" sz="3000" dirty="0"/>
              <a:t> mid; </a:t>
            </a:r>
            <a:endParaRPr lang="en-US" sz="3000" dirty="0" smtClean="0"/>
          </a:p>
          <a:p>
            <a:r>
              <a:rPr lang="en-US" sz="3000" dirty="0" smtClean="0"/>
              <a:t>}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1363436" y="2171700"/>
            <a:ext cx="6531428" cy="6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63436" y="2915816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894864" y="2909997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64237" y="3424331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7169" y="3505975"/>
            <a:ext cx="59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</a:t>
            </a:r>
            <a:endParaRPr lang="en-US" sz="30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4179" y="2866267"/>
            <a:ext cx="18661" cy="590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8883" y="3479188"/>
            <a:ext cx="1170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mid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24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4102</TotalTime>
  <Words>2918</Words>
  <Application>Microsoft Macintosh PowerPoint</Application>
  <PresentationFormat>On-screen Show (4:3)</PresentationFormat>
  <Paragraphs>576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Calibri</vt:lpstr>
      <vt:lpstr>Franklin Gothic Book</vt:lpstr>
      <vt:lpstr>Crop</vt:lpstr>
      <vt:lpstr>Tutorial 9 Group C10</vt:lpstr>
      <vt:lpstr>Plans for today</vt:lpstr>
      <vt:lpstr>PowerPoint Presentation</vt:lpstr>
      <vt:lpstr>Lecture recap Binary search</vt:lpstr>
      <vt:lpstr>Lecture recap Binary search</vt:lpstr>
      <vt:lpstr>Lecture recap Binary search</vt:lpstr>
      <vt:lpstr>Lecture recap Binary search</vt:lpstr>
      <vt:lpstr>Lecture recap Binary search</vt:lpstr>
      <vt:lpstr>Lecture recap Binary search</vt:lpstr>
      <vt:lpstr>Lecture recap Binary search</vt:lpstr>
      <vt:lpstr>Lecture recap Binary search</vt:lpstr>
      <vt:lpstr>Lecture recap Bubble sort</vt:lpstr>
      <vt:lpstr>Lecture recap Insertion sort</vt:lpstr>
      <vt:lpstr>Problem 24.1</vt:lpstr>
      <vt:lpstr>Problem 24.1</vt:lpstr>
      <vt:lpstr>Problem 24.1</vt:lpstr>
      <vt:lpstr>Problem 24.1</vt:lpstr>
      <vt:lpstr>Problem 24.2 (a)</vt:lpstr>
      <vt:lpstr>Problem 24.2 (a)</vt:lpstr>
      <vt:lpstr>Problem 24.2 (a)</vt:lpstr>
      <vt:lpstr>Problem 24.2 (b)</vt:lpstr>
      <vt:lpstr>Problem 24.2 (a)</vt:lpstr>
      <vt:lpstr>Problem 24.2 (a)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Problem 24.3</vt:lpstr>
      <vt:lpstr>Programming exercise 1 Binary search with loop</vt:lpstr>
      <vt:lpstr>Programming exercise 1</vt:lpstr>
      <vt:lpstr>Programming exercise 2 Binary search variation</vt:lpstr>
      <vt:lpstr>Programming exercise 2</vt:lpstr>
      <vt:lpstr>Programming exercise 3 Binary insertion sort</vt:lpstr>
      <vt:lpstr>Programming exercise 3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Group XX</dc:title>
  <dc:creator>Ooi Wei Tsang</dc:creator>
  <cp:lastModifiedBy>Joanne Ong Cui Fang</cp:lastModifiedBy>
  <cp:revision>651</cp:revision>
  <dcterms:created xsi:type="dcterms:W3CDTF">2018-08-20T03:20:59Z</dcterms:created>
  <dcterms:modified xsi:type="dcterms:W3CDTF">2018-10-29T04:11:14Z</dcterms:modified>
</cp:coreProperties>
</file>