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notesMasterIdLst>
    <p:notesMasterId r:id="rId56"/>
  </p:notesMasterIdLst>
  <p:sldIdLst>
    <p:sldId id="256" r:id="rId2"/>
    <p:sldId id="326" r:id="rId3"/>
    <p:sldId id="382" r:id="rId4"/>
    <p:sldId id="383" r:id="rId5"/>
    <p:sldId id="386" r:id="rId6"/>
    <p:sldId id="384" r:id="rId7"/>
    <p:sldId id="387" r:id="rId8"/>
    <p:sldId id="388" r:id="rId9"/>
    <p:sldId id="390" r:id="rId10"/>
    <p:sldId id="393" r:id="rId11"/>
    <p:sldId id="394" r:id="rId12"/>
    <p:sldId id="391" r:id="rId13"/>
    <p:sldId id="392" r:id="rId14"/>
    <p:sldId id="398" r:id="rId15"/>
    <p:sldId id="400" r:id="rId16"/>
    <p:sldId id="385" r:id="rId17"/>
    <p:sldId id="395" r:id="rId18"/>
    <p:sldId id="403" r:id="rId19"/>
    <p:sldId id="401" r:id="rId20"/>
    <p:sldId id="436" r:id="rId21"/>
    <p:sldId id="402" r:id="rId22"/>
    <p:sldId id="396" r:id="rId23"/>
    <p:sldId id="397" r:id="rId24"/>
    <p:sldId id="404" r:id="rId25"/>
    <p:sldId id="405" r:id="rId26"/>
    <p:sldId id="406" r:id="rId27"/>
    <p:sldId id="407" r:id="rId28"/>
    <p:sldId id="408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09" r:id="rId44"/>
    <p:sldId id="426" r:id="rId45"/>
    <p:sldId id="427" r:id="rId46"/>
    <p:sldId id="428" r:id="rId47"/>
    <p:sldId id="410" r:id="rId48"/>
    <p:sldId id="429" r:id="rId49"/>
    <p:sldId id="430" r:id="rId50"/>
    <p:sldId id="431" r:id="rId51"/>
    <p:sldId id="411" r:id="rId52"/>
    <p:sldId id="433" r:id="rId53"/>
    <p:sldId id="434" r:id="rId54"/>
    <p:sldId id="43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6"/>
    <p:restoredTop sz="83659"/>
  </p:normalViewPr>
  <p:slideViewPr>
    <p:cSldViewPr snapToGrid="0" snapToObjects="1">
      <p:cViewPr>
        <p:scale>
          <a:sx n="69" d="100"/>
          <a:sy n="69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96AE0-B62B-A94F-9A1B-F12DBAD1BB6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C70C-4725-714F-A435-F222EA65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= 12,</a:t>
            </a:r>
            <a:r>
              <a:rPr lang="en-US" baseline="0" dirty="0" smtClean="0"/>
              <a:t> k =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2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= 12,</a:t>
            </a:r>
            <a:r>
              <a:rPr lang="en-US" baseline="0" dirty="0" smtClean="0"/>
              <a:t> k =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Error: redefinition of `temp`!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Error: redefinition of `temp`!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3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Error: redefinition of `temp`!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1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3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O(n^2)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9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O(n^2)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2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O(n^2)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8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Summation of a geometric series!!!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Macro is named square,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Macro is named square,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see that only text</a:t>
            </a:r>
            <a:r>
              <a:rPr lang="en-US" baseline="0" dirty="0" smtClean="0"/>
              <a:t> substitution is done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4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7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CBB8E-332C-1F4A-81AD-0AA53273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8</a:t>
            </a:r>
            <a:br>
              <a:rPr lang="en-US" dirty="0"/>
            </a:br>
            <a:r>
              <a:rPr lang="en-US" dirty="0"/>
              <a:t>Group </a:t>
            </a:r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2FBE00-2B2B-284C-920E-A31D63D76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22</a:t>
            </a:r>
            <a:r>
              <a:rPr lang="en-US" sz="2500" baseline="30000" dirty="0" smtClean="0"/>
              <a:t>nd</a:t>
            </a:r>
            <a:r>
              <a:rPr lang="en-US" sz="2500" dirty="0" smtClean="0"/>
              <a:t> October 2018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Joanne Ong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52892" y="46775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"/>
    </mc:Choice>
    <mc:Fallback xmlns="">
      <p:transition spd="slow" advTm="10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20.1 (a)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27150" y="3107204"/>
            <a:ext cx="690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6666"/>
                </a:solidFill>
              </a:rPr>
              <a:t>#define MIN(a</a:t>
            </a:r>
            <a:r>
              <a:rPr lang="en-US" sz="4000" dirty="0" smtClean="0">
                <a:solidFill>
                  <a:srgbClr val="666666"/>
                </a:solidFill>
              </a:rPr>
              <a:t>, b</a:t>
            </a:r>
            <a:r>
              <a:rPr lang="en-US" sz="4000" dirty="0">
                <a:solidFill>
                  <a:srgbClr val="666666"/>
                </a:solidFill>
              </a:rPr>
              <a:t>) a &lt; b ? a : b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 err="1"/>
              <a:t>i</a:t>
            </a:r>
            <a:r>
              <a:rPr lang="en-US" sz="4000" dirty="0"/>
              <a:t> = </a:t>
            </a:r>
            <a:r>
              <a:rPr lang="en-US" sz="4000" dirty="0" smtClean="0"/>
              <a:t>10 &lt; 20 ? 10 : 20; </a:t>
            </a:r>
          </a:p>
          <a:p>
            <a:endParaRPr lang="en-US" sz="4000" dirty="0" smtClean="0"/>
          </a:p>
          <a:p>
            <a:r>
              <a:rPr lang="en-US" sz="4000" dirty="0" err="1" smtClean="0"/>
              <a:t>i</a:t>
            </a:r>
            <a:r>
              <a:rPr lang="en-US" sz="4000" dirty="0" smtClean="0"/>
              <a:t> = 10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925" y="2001651"/>
            <a:ext cx="7200900" cy="982133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smtClean="0"/>
              <a:t>What are the values for </a:t>
            </a:r>
            <a:r>
              <a:rPr lang="en-US" sz="4000" dirty="0" err="1" smtClean="0"/>
              <a:t>i</a:t>
            </a:r>
            <a:r>
              <a:rPr lang="en-US" sz="4000" dirty="0" smtClean="0"/>
              <a:t> and j?</a:t>
            </a:r>
          </a:p>
        </p:txBody>
      </p:sp>
    </p:spTree>
    <p:extLst>
      <p:ext uri="{BB962C8B-B14F-4D97-AF65-F5344CB8AC3E}">
        <p14:creationId xmlns:p14="http://schemas.microsoft.com/office/powerpoint/2010/main" val="14767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20.1 (a)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27150" y="3107204"/>
            <a:ext cx="6902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6666"/>
                </a:solidFill>
              </a:rPr>
              <a:t>#define MIN(a</a:t>
            </a:r>
            <a:r>
              <a:rPr lang="en-US" sz="4000" dirty="0" smtClean="0">
                <a:solidFill>
                  <a:srgbClr val="666666"/>
                </a:solidFill>
              </a:rPr>
              <a:t>, b</a:t>
            </a:r>
            <a:r>
              <a:rPr lang="en-US" sz="4000" dirty="0">
                <a:solidFill>
                  <a:srgbClr val="666666"/>
                </a:solidFill>
              </a:rPr>
              <a:t>) a &lt; b ? a : b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j = </a:t>
            </a:r>
            <a:r>
              <a:rPr lang="en-US" sz="4000" dirty="0" smtClean="0"/>
              <a:t>10 &lt; 20 ? 10 : </a:t>
            </a:r>
            <a:r>
              <a:rPr lang="en-US" sz="4000" dirty="0" smtClean="0">
                <a:solidFill>
                  <a:srgbClr val="00B050"/>
                </a:solidFill>
              </a:rPr>
              <a:t>20 + 1</a:t>
            </a:r>
            <a:r>
              <a:rPr lang="en-US" sz="4000" dirty="0" smtClean="0"/>
              <a:t>;</a:t>
            </a:r>
          </a:p>
          <a:p>
            <a:pPr marL="571500" indent="-571500">
              <a:buFont typeface="Wingdings" charset="2"/>
              <a:buChar char="à"/>
            </a:pPr>
            <a:r>
              <a:rPr lang="en-US" sz="4000" dirty="0" smtClean="0">
                <a:sym typeface="Wingdings"/>
              </a:rPr>
              <a:t>long j = 10 &lt; 20 ? 10 : 21;</a:t>
            </a:r>
            <a:endParaRPr lang="en-US" sz="4000" dirty="0">
              <a:sym typeface="Wingdings"/>
            </a:endParaRPr>
          </a:p>
          <a:p>
            <a:pPr marL="571500" indent="-571500">
              <a:buFont typeface="Wingdings" charset="2"/>
              <a:buChar char="à"/>
            </a:pPr>
            <a:endParaRPr lang="en-US" sz="4000" dirty="0" smtClean="0"/>
          </a:p>
          <a:p>
            <a:r>
              <a:rPr lang="en-US" sz="4000" dirty="0" smtClean="0"/>
              <a:t>j = 10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925" y="2001651"/>
            <a:ext cx="7200900" cy="982133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smtClean="0"/>
              <a:t>What are the values for </a:t>
            </a:r>
            <a:r>
              <a:rPr lang="en-US" sz="4000" dirty="0" err="1" smtClean="0"/>
              <a:t>i</a:t>
            </a:r>
            <a:r>
              <a:rPr lang="en-US" sz="4000" dirty="0" smtClean="0"/>
              <a:t> and j?</a:t>
            </a:r>
          </a:p>
        </p:txBody>
      </p:sp>
    </p:spTree>
    <p:extLst>
      <p:ext uri="{BB962C8B-B14F-4D97-AF65-F5344CB8AC3E}">
        <p14:creationId xmlns:p14="http://schemas.microsoft.com/office/powerpoint/2010/main" val="197462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20.1 (b)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925" y="2001651"/>
            <a:ext cx="7200900" cy="982133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smtClean="0"/>
              <a:t>What are the values for </a:t>
            </a:r>
            <a:r>
              <a:rPr lang="en-US" sz="4000" dirty="0" err="1" smtClean="0"/>
              <a:t>i</a:t>
            </a:r>
            <a:r>
              <a:rPr lang="en-US" sz="4000" dirty="0" smtClean="0"/>
              <a:t> and k?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3308" y="3163971"/>
            <a:ext cx="65701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6666"/>
                </a:solidFill>
              </a:rPr>
              <a:t>#define MIN(</a:t>
            </a:r>
            <a:r>
              <a:rPr lang="en-US" sz="4000" dirty="0" err="1">
                <a:solidFill>
                  <a:srgbClr val="666666"/>
                </a:solidFill>
              </a:rPr>
              <a:t>a,b</a:t>
            </a:r>
            <a:r>
              <a:rPr lang="en-US" sz="4000" dirty="0">
                <a:solidFill>
                  <a:srgbClr val="666666"/>
                </a:solidFill>
              </a:rPr>
              <a:t>) a &lt; b ? a : b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 err="1"/>
              <a:t>i</a:t>
            </a:r>
            <a:r>
              <a:rPr lang="en-US" sz="4000" dirty="0"/>
              <a:t> = </a:t>
            </a:r>
            <a:r>
              <a:rPr lang="en-US" sz="4000" dirty="0">
                <a:solidFill>
                  <a:srgbClr val="E74C3C"/>
                </a:solidFill>
              </a:rPr>
              <a:t>10</a:t>
            </a:r>
            <a:r>
              <a:rPr lang="en-US" sz="4000" dirty="0"/>
              <a:t>;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j = </a:t>
            </a:r>
            <a:r>
              <a:rPr lang="en-US" sz="4000" dirty="0">
                <a:solidFill>
                  <a:srgbClr val="E74C3C"/>
                </a:solidFill>
              </a:rPr>
              <a:t>20</a:t>
            </a:r>
            <a:r>
              <a:rPr lang="en-US" sz="4000" dirty="0"/>
              <a:t>;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k = MIN(j, </a:t>
            </a:r>
            <a:r>
              <a:rPr lang="en-US" sz="4000" dirty="0" err="1"/>
              <a:t>i</a:t>
            </a:r>
            <a:r>
              <a:rPr lang="en-US" sz="4000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111638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20.1 (b)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925" y="2001651"/>
            <a:ext cx="7200900" cy="982133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smtClean="0"/>
              <a:t>What are the values for </a:t>
            </a:r>
            <a:r>
              <a:rPr lang="en-US" sz="4000" dirty="0" err="1" smtClean="0"/>
              <a:t>i</a:t>
            </a:r>
            <a:r>
              <a:rPr lang="en-US" sz="4000" dirty="0" smtClean="0"/>
              <a:t> and k?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0962" y="3148319"/>
            <a:ext cx="73628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6666"/>
                </a:solidFill>
              </a:rPr>
              <a:t>#define MIN(</a:t>
            </a:r>
            <a:r>
              <a:rPr lang="en-US" sz="4000" dirty="0" err="1">
                <a:solidFill>
                  <a:srgbClr val="666666"/>
                </a:solidFill>
              </a:rPr>
              <a:t>a,b</a:t>
            </a:r>
            <a:r>
              <a:rPr lang="en-US" sz="4000" dirty="0">
                <a:solidFill>
                  <a:srgbClr val="666666"/>
                </a:solidFill>
              </a:rPr>
              <a:t>) a &lt; b ? a : b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 err="1"/>
              <a:t>i</a:t>
            </a:r>
            <a:r>
              <a:rPr lang="en-US" sz="4000" dirty="0"/>
              <a:t> = </a:t>
            </a:r>
            <a:r>
              <a:rPr lang="en-US" sz="4000" dirty="0">
                <a:solidFill>
                  <a:srgbClr val="E74C3C"/>
                </a:solidFill>
              </a:rPr>
              <a:t>10</a:t>
            </a:r>
            <a:r>
              <a:rPr lang="en-US" sz="4000" dirty="0"/>
              <a:t>;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j = </a:t>
            </a:r>
            <a:r>
              <a:rPr lang="en-US" sz="4000" dirty="0">
                <a:solidFill>
                  <a:srgbClr val="E74C3C"/>
                </a:solidFill>
              </a:rPr>
              <a:t>20</a:t>
            </a:r>
            <a:r>
              <a:rPr lang="en-US" sz="4000" dirty="0"/>
              <a:t>;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k </a:t>
            </a:r>
            <a:r>
              <a:rPr lang="en-US" sz="4000" dirty="0" smtClean="0"/>
              <a:t>= j &lt; </a:t>
            </a:r>
            <a:r>
              <a:rPr lang="en-US" sz="4000" dirty="0" err="1" smtClean="0"/>
              <a:t>i</a:t>
            </a:r>
            <a:r>
              <a:rPr lang="en-US" sz="4000" dirty="0" smtClean="0"/>
              <a:t>++ ? j : </a:t>
            </a:r>
            <a:r>
              <a:rPr lang="en-US" sz="4000" dirty="0" err="1" smtClean="0"/>
              <a:t>i</a:t>
            </a:r>
            <a:r>
              <a:rPr lang="en-US" sz="4000" dirty="0" smtClean="0"/>
              <a:t>++;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58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20.1 (b)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01762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 smtClean="0"/>
              <a:t>i</a:t>
            </a:r>
            <a:r>
              <a:rPr lang="en-US" sz="4000" dirty="0" smtClean="0"/>
              <a:t>++: increment the value of </a:t>
            </a:r>
            <a:r>
              <a:rPr lang="en-US" sz="4000" dirty="0" err="1" smtClean="0"/>
              <a:t>i</a:t>
            </a:r>
            <a:r>
              <a:rPr lang="en-US" sz="4000" dirty="0" smtClean="0"/>
              <a:t> but return the original value </a:t>
            </a:r>
            <a:r>
              <a:rPr lang="en-US" sz="4000" dirty="0" err="1" smtClean="0"/>
              <a:t>i</a:t>
            </a:r>
            <a:r>
              <a:rPr lang="en-US" sz="4000" dirty="0" smtClean="0"/>
              <a:t> held before being incremented </a:t>
            </a:r>
          </a:p>
        </p:txBody>
      </p:sp>
    </p:spTree>
    <p:extLst>
      <p:ext uri="{BB962C8B-B14F-4D97-AF65-F5344CB8AC3E}">
        <p14:creationId xmlns:p14="http://schemas.microsoft.com/office/powerpoint/2010/main" val="153592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20.1 (b)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50962" y="1793653"/>
            <a:ext cx="73628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6666"/>
                </a:solidFill>
              </a:rPr>
              <a:t>#define MIN(</a:t>
            </a:r>
            <a:r>
              <a:rPr lang="en-US" sz="4000" dirty="0" err="1">
                <a:solidFill>
                  <a:srgbClr val="666666"/>
                </a:solidFill>
              </a:rPr>
              <a:t>a,b</a:t>
            </a:r>
            <a:r>
              <a:rPr lang="en-US" sz="4000" dirty="0">
                <a:solidFill>
                  <a:srgbClr val="666666"/>
                </a:solidFill>
              </a:rPr>
              <a:t>) a &lt; b ? a : b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 err="1"/>
              <a:t>i</a:t>
            </a:r>
            <a:r>
              <a:rPr lang="en-US" sz="4000" dirty="0"/>
              <a:t> = </a:t>
            </a:r>
            <a:r>
              <a:rPr lang="en-US" sz="4000" dirty="0">
                <a:solidFill>
                  <a:srgbClr val="E74C3C"/>
                </a:solidFill>
              </a:rPr>
              <a:t>10</a:t>
            </a:r>
            <a:r>
              <a:rPr lang="en-US" sz="4000" dirty="0"/>
              <a:t>;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j = </a:t>
            </a:r>
            <a:r>
              <a:rPr lang="en-US" sz="4000" dirty="0">
                <a:solidFill>
                  <a:srgbClr val="E74C3C"/>
                </a:solidFill>
              </a:rPr>
              <a:t>20</a:t>
            </a:r>
            <a:r>
              <a:rPr lang="en-US" sz="4000" dirty="0"/>
              <a:t>;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k </a:t>
            </a:r>
            <a:r>
              <a:rPr lang="en-US" sz="4000" dirty="0" smtClean="0"/>
              <a:t>= 20 &lt; </a:t>
            </a:r>
            <a:r>
              <a:rPr lang="en-US" sz="4000" dirty="0" err="1" smtClean="0"/>
              <a:t>i</a:t>
            </a:r>
            <a:r>
              <a:rPr lang="en-US" sz="4000" dirty="0" smtClean="0"/>
              <a:t>++ ? 20 : </a:t>
            </a:r>
            <a:r>
              <a:rPr lang="en-US" sz="4000" dirty="0" err="1" smtClean="0"/>
              <a:t>i</a:t>
            </a:r>
            <a:r>
              <a:rPr lang="en-US" sz="4000" dirty="0" smtClean="0"/>
              <a:t>++;</a:t>
            </a:r>
          </a:p>
          <a:p>
            <a:pPr marL="571500" indent="-571500">
              <a:buFont typeface="Wingdings" charset="2"/>
              <a:buChar char="à"/>
            </a:pPr>
            <a:r>
              <a:rPr lang="en-US" sz="4000" dirty="0" smtClean="0">
                <a:sym typeface="Wingdings"/>
              </a:rPr>
              <a:t>k = 20 &lt; 10++ ? 20 : </a:t>
            </a:r>
            <a:r>
              <a:rPr lang="en-US" sz="4000" dirty="0" err="1" smtClean="0">
                <a:sym typeface="Wingdings"/>
              </a:rPr>
              <a:t>i</a:t>
            </a:r>
            <a:r>
              <a:rPr lang="en-US" sz="4000" dirty="0" smtClean="0">
                <a:sym typeface="Wingdings"/>
              </a:rPr>
              <a:t>++;</a:t>
            </a:r>
          </a:p>
          <a:p>
            <a:pPr marL="571500" indent="-571500">
              <a:buFont typeface="Wingdings" charset="2"/>
              <a:buChar char="à"/>
            </a:pPr>
            <a:r>
              <a:rPr lang="en-US" sz="4000" dirty="0" smtClean="0">
                <a:sym typeface="Wingdings"/>
              </a:rPr>
              <a:t>k </a:t>
            </a:r>
            <a:r>
              <a:rPr lang="mr-IN" sz="4000" dirty="0" smtClean="0">
                <a:sym typeface="Wingdings"/>
              </a:rPr>
              <a:t>–</a:t>
            </a:r>
            <a:r>
              <a:rPr lang="en-US" sz="4000" dirty="0" smtClean="0">
                <a:sym typeface="Wingdings"/>
              </a:rPr>
              <a:t> 20 &lt; 10 ? 20 : 11++;</a:t>
            </a:r>
          </a:p>
          <a:p>
            <a:pPr marL="571500" indent="-571500">
              <a:buFont typeface="Wingdings" charset="2"/>
              <a:buChar char="à"/>
            </a:pPr>
            <a:r>
              <a:rPr lang="en-US" sz="4000" dirty="0" smtClean="0">
                <a:sym typeface="Wingdings"/>
              </a:rPr>
              <a:t>k = 11, </a:t>
            </a:r>
            <a:r>
              <a:rPr lang="en-US" sz="4000" dirty="0" err="1" smtClean="0">
                <a:sym typeface="Wingdings"/>
              </a:rPr>
              <a:t>i</a:t>
            </a:r>
            <a:r>
              <a:rPr lang="en-US" sz="4000" dirty="0" smtClean="0">
                <a:sym typeface="Wingdings"/>
              </a:rPr>
              <a:t> = 12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878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20.2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77925" y="2001651"/>
            <a:ext cx="7200900" cy="1588216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 smtClean="0"/>
              <a:t>Suppose we write our SWAP macro without opening and closing brackets. What could go wrong?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291" y="3250484"/>
            <a:ext cx="67521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500" dirty="0">
                <a:solidFill>
                  <a:srgbClr val="666666"/>
                </a:solidFill>
                <a:latin typeface="Roboto Mono" charset="0"/>
              </a:rPr>
              <a:t/>
            </a:r>
            <a:br>
              <a:rPr lang="mr-IN" sz="3500" dirty="0">
                <a:solidFill>
                  <a:srgbClr val="666666"/>
                </a:solidFill>
                <a:latin typeface="Roboto Mono" charset="0"/>
              </a:rPr>
            </a:b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#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define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 SWAP(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T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, 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, 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) 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T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 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temp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;\</a:t>
            </a:r>
            <a:r>
              <a:rPr lang="mr-IN" sz="3500" dirty="0" smtClean="0">
                <a:solidFill>
                  <a:srgbClr val="37474F"/>
                </a:solidFill>
                <a:latin typeface="Roboto Mono" charset="0"/>
              </a:rPr>
              <a:t> </a:t>
            </a:r>
            <a:endParaRPr lang="en-US" sz="3500" dirty="0" smtClean="0">
              <a:solidFill>
                <a:srgbClr val="37474F"/>
              </a:solidFill>
              <a:latin typeface="Roboto Mono" charset="0"/>
            </a:endParaRPr>
          </a:p>
          <a:p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;\</a:t>
            </a:r>
            <a:r>
              <a:rPr lang="mr-IN" sz="3500" dirty="0" smtClean="0">
                <a:solidFill>
                  <a:srgbClr val="37474F"/>
                </a:solidFill>
                <a:latin typeface="Roboto Mono" charset="0"/>
              </a:rPr>
              <a:t> </a:t>
            </a:r>
            <a:endParaRPr lang="en-US" sz="3500" dirty="0" smtClean="0">
              <a:solidFill>
                <a:srgbClr val="37474F"/>
              </a:solidFill>
              <a:latin typeface="Roboto Mono" charset="0"/>
            </a:endParaRPr>
          </a:p>
          <a:p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500" dirty="0" err="1" smtClean="0">
                <a:solidFill>
                  <a:srgbClr val="666666"/>
                </a:solidFill>
                <a:latin typeface="Roboto Mono" charset="0"/>
              </a:rPr>
              <a:t>temp</a:t>
            </a:r>
            <a:r>
              <a:rPr lang="mr-IN" sz="3500" dirty="0" smtClean="0">
                <a:solidFill>
                  <a:srgbClr val="666666"/>
                </a:solidFill>
                <a:latin typeface="Roboto Mono" charset="0"/>
              </a:rPr>
              <a:t>;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897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85668" y="1742384"/>
            <a:ext cx="715129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#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define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SWAP(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T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,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,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)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T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temp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200" dirty="0" err="1" smtClean="0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200" dirty="0" smtClean="0">
                <a:solidFill>
                  <a:srgbClr val="666666"/>
                </a:solidFill>
                <a:latin typeface="Roboto Mono" charset="0"/>
              </a:rPr>
              <a:t>;\</a:t>
            </a:r>
            <a:r>
              <a:rPr lang="mr-IN" sz="3200" dirty="0" smtClean="0">
                <a:solidFill>
                  <a:srgbClr val="37474F"/>
                </a:solidFill>
                <a:latin typeface="Roboto Mono" charset="0"/>
              </a:rPr>
              <a:t> </a:t>
            </a:r>
            <a:endParaRPr lang="en-US" sz="3200" dirty="0">
              <a:solidFill>
                <a:srgbClr val="37474F"/>
              </a:solidFill>
              <a:latin typeface="Roboto Mono" charset="0"/>
            </a:endParaRPr>
          </a:p>
          <a:p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;\</a:t>
            </a:r>
            <a:r>
              <a:rPr lang="mr-IN" sz="3200" dirty="0">
                <a:solidFill>
                  <a:srgbClr val="37474F"/>
                </a:solidFill>
                <a:latin typeface="Roboto Mono" charset="0"/>
              </a:rPr>
              <a:t> </a:t>
            </a:r>
            <a:endParaRPr lang="en-US" sz="3200" dirty="0">
              <a:solidFill>
                <a:srgbClr val="37474F"/>
              </a:solidFill>
              <a:latin typeface="Roboto Mono" charset="0"/>
            </a:endParaRPr>
          </a:p>
          <a:p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temp</a:t>
            </a:r>
            <a:r>
              <a:rPr lang="mr-IN" sz="3200" dirty="0" smtClean="0">
                <a:solidFill>
                  <a:srgbClr val="666666"/>
                </a:solidFill>
                <a:latin typeface="Roboto Mono" charset="0"/>
              </a:rPr>
              <a:t>;</a:t>
            </a:r>
            <a:endParaRPr lang="en-US" sz="3200" dirty="0" smtClean="0">
              <a:solidFill>
                <a:srgbClr val="666666"/>
              </a:solidFill>
              <a:latin typeface="Roboto Mono" charset="0"/>
            </a:endParaRPr>
          </a:p>
          <a:p>
            <a:endParaRPr lang="en-US" sz="3200" dirty="0"/>
          </a:p>
          <a:p>
            <a:r>
              <a:rPr lang="mr-IN" sz="3000" dirty="0" err="1" smtClean="0">
                <a:solidFill>
                  <a:srgbClr val="3E61A2"/>
                </a:solidFill>
              </a:rPr>
              <a:t>int</a:t>
            </a:r>
            <a:r>
              <a:rPr lang="mr-IN" sz="3000" dirty="0" smtClean="0"/>
              <a:t> </a:t>
            </a:r>
            <a:r>
              <a:rPr lang="mr-IN" sz="3000" dirty="0" err="1">
                <a:solidFill>
                  <a:srgbClr val="C2185B"/>
                </a:solidFill>
              </a:rPr>
              <a:t>main</a:t>
            </a:r>
            <a:r>
              <a:rPr lang="mr-IN" sz="3000" dirty="0" smtClean="0"/>
              <a:t>()</a:t>
            </a:r>
            <a:r>
              <a:rPr lang="en-US" sz="3000" dirty="0" smtClean="0"/>
              <a:t> </a:t>
            </a:r>
            <a:r>
              <a:rPr lang="mr-IN" sz="3000" dirty="0" smtClean="0"/>
              <a:t>{ </a:t>
            </a:r>
            <a:endParaRPr lang="en-US" sz="3000" dirty="0" smtClean="0"/>
          </a:p>
          <a:p>
            <a:r>
              <a:rPr lang="en-US" sz="3000" dirty="0">
                <a:solidFill>
                  <a:srgbClr val="3E61A2"/>
                </a:solidFill>
              </a:rPr>
              <a:t> </a:t>
            </a:r>
            <a:r>
              <a:rPr lang="en-US" sz="3000" dirty="0" smtClean="0">
                <a:solidFill>
                  <a:srgbClr val="3E61A2"/>
                </a:solidFill>
              </a:rPr>
              <a:t> </a:t>
            </a:r>
            <a:r>
              <a:rPr lang="mr-IN" sz="3000" dirty="0" err="1" smtClean="0">
                <a:solidFill>
                  <a:srgbClr val="3E61A2"/>
                </a:solidFill>
              </a:rPr>
              <a:t>long</a:t>
            </a:r>
            <a:r>
              <a:rPr lang="mr-IN" sz="3000" dirty="0" smtClean="0"/>
              <a:t> </a:t>
            </a:r>
            <a:r>
              <a:rPr lang="mr-IN" sz="3000" dirty="0" err="1"/>
              <a:t>x</a:t>
            </a:r>
            <a:r>
              <a:rPr lang="mr-IN" sz="3000" dirty="0"/>
              <a:t> = </a:t>
            </a:r>
            <a:r>
              <a:rPr lang="mr-IN" sz="3000" dirty="0">
                <a:solidFill>
                  <a:srgbClr val="E74C3C"/>
                </a:solidFill>
              </a:rPr>
              <a:t>3.0</a:t>
            </a:r>
            <a:r>
              <a:rPr lang="mr-IN" sz="3000" dirty="0"/>
              <a:t>; </a:t>
            </a:r>
            <a:endParaRPr lang="en-US" sz="3000" dirty="0" smtClean="0"/>
          </a:p>
          <a:p>
            <a:r>
              <a:rPr lang="en-US" sz="3000" dirty="0">
                <a:solidFill>
                  <a:srgbClr val="3E61A2"/>
                </a:solidFill>
              </a:rPr>
              <a:t> </a:t>
            </a:r>
            <a:r>
              <a:rPr lang="en-US" sz="3000" dirty="0" smtClean="0">
                <a:solidFill>
                  <a:srgbClr val="3E61A2"/>
                </a:solidFill>
              </a:rPr>
              <a:t> </a:t>
            </a:r>
            <a:r>
              <a:rPr lang="mr-IN" sz="3000" dirty="0" err="1" smtClean="0">
                <a:solidFill>
                  <a:srgbClr val="3E61A2"/>
                </a:solidFill>
              </a:rPr>
              <a:t>long</a:t>
            </a:r>
            <a:r>
              <a:rPr lang="mr-IN" sz="3000" dirty="0" smtClean="0"/>
              <a:t> </a:t>
            </a:r>
            <a:r>
              <a:rPr lang="mr-IN" sz="3000" dirty="0" err="1"/>
              <a:t>y</a:t>
            </a:r>
            <a:r>
              <a:rPr lang="mr-IN" sz="3000" dirty="0"/>
              <a:t> = -</a:t>
            </a:r>
            <a:r>
              <a:rPr lang="mr-IN" sz="3000" dirty="0">
                <a:solidFill>
                  <a:srgbClr val="E74C3C"/>
                </a:solidFill>
              </a:rPr>
              <a:t>1.0</a:t>
            </a:r>
            <a:r>
              <a:rPr lang="mr-IN" sz="3000" dirty="0"/>
              <a:t>; </a:t>
            </a:r>
            <a:endParaRPr lang="en-US" sz="3000" dirty="0" smtClean="0"/>
          </a:p>
          <a:p>
            <a:r>
              <a:rPr lang="en-US" sz="3000" dirty="0"/>
              <a:t> </a:t>
            </a:r>
            <a:r>
              <a:rPr lang="en-US" sz="3000" dirty="0" smtClean="0"/>
              <a:t> </a:t>
            </a:r>
            <a:r>
              <a:rPr lang="mr-IN" sz="3000" dirty="0" smtClean="0"/>
              <a:t>SWAP(</a:t>
            </a:r>
            <a:r>
              <a:rPr lang="mr-IN" sz="3000" dirty="0" err="1" smtClean="0">
                <a:solidFill>
                  <a:srgbClr val="3E61A2"/>
                </a:solidFill>
              </a:rPr>
              <a:t>long</a:t>
            </a:r>
            <a:r>
              <a:rPr lang="mr-IN" sz="3000" dirty="0"/>
              <a:t>, </a:t>
            </a:r>
            <a:r>
              <a:rPr lang="mr-IN" sz="3000" dirty="0" err="1"/>
              <a:t>x</a:t>
            </a:r>
            <a:r>
              <a:rPr lang="mr-IN" sz="3000" dirty="0"/>
              <a:t>, </a:t>
            </a:r>
            <a:r>
              <a:rPr lang="mr-IN" sz="3000" dirty="0" err="1"/>
              <a:t>y</a:t>
            </a:r>
            <a:r>
              <a:rPr lang="mr-IN" sz="3000" dirty="0"/>
              <a:t>); </a:t>
            </a:r>
            <a:endParaRPr lang="en-US" sz="3000" dirty="0" smtClean="0"/>
          </a:p>
          <a:p>
            <a:r>
              <a:rPr lang="mr-IN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176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85668" y="1742384"/>
            <a:ext cx="715129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#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define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SWAP(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T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,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,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)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T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temp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200" dirty="0" err="1" smtClean="0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200" dirty="0" smtClean="0">
                <a:solidFill>
                  <a:srgbClr val="666666"/>
                </a:solidFill>
                <a:latin typeface="Roboto Mono" charset="0"/>
              </a:rPr>
              <a:t>;\</a:t>
            </a:r>
            <a:r>
              <a:rPr lang="mr-IN" sz="3200" dirty="0" smtClean="0">
                <a:solidFill>
                  <a:srgbClr val="37474F"/>
                </a:solidFill>
                <a:latin typeface="Roboto Mono" charset="0"/>
              </a:rPr>
              <a:t> </a:t>
            </a:r>
            <a:endParaRPr lang="en-US" sz="3200" dirty="0">
              <a:solidFill>
                <a:srgbClr val="37474F"/>
              </a:solidFill>
              <a:latin typeface="Roboto Mono" charset="0"/>
            </a:endParaRPr>
          </a:p>
          <a:p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;\</a:t>
            </a:r>
            <a:r>
              <a:rPr lang="mr-IN" sz="3200" dirty="0">
                <a:solidFill>
                  <a:srgbClr val="37474F"/>
                </a:solidFill>
                <a:latin typeface="Roboto Mono" charset="0"/>
              </a:rPr>
              <a:t> </a:t>
            </a:r>
            <a:endParaRPr lang="en-US" sz="3200" dirty="0">
              <a:solidFill>
                <a:srgbClr val="37474F"/>
              </a:solidFill>
              <a:latin typeface="Roboto Mono" charset="0"/>
            </a:endParaRPr>
          </a:p>
          <a:p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32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3200" dirty="0" err="1">
                <a:solidFill>
                  <a:srgbClr val="666666"/>
                </a:solidFill>
                <a:latin typeface="Roboto Mono" charset="0"/>
              </a:rPr>
              <a:t>temp</a:t>
            </a:r>
            <a:r>
              <a:rPr lang="mr-IN" sz="3200" dirty="0" smtClean="0">
                <a:solidFill>
                  <a:srgbClr val="666666"/>
                </a:solidFill>
                <a:latin typeface="Roboto Mono" charset="0"/>
              </a:rPr>
              <a:t>;</a:t>
            </a:r>
            <a:endParaRPr lang="en-US" sz="3200" dirty="0" smtClean="0">
              <a:solidFill>
                <a:srgbClr val="666666"/>
              </a:solidFill>
              <a:latin typeface="Roboto Mono" charset="0"/>
            </a:endParaRPr>
          </a:p>
          <a:p>
            <a:endParaRPr lang="en-US" sz="3200" dirty="0"/>
          </a:p>
          <a:p>
            <a:r>
              <a:rPr lang="mr-IN" sz="3000" dirty="0" err="1" smtClean="0">
                <a:solidFill>
                  <a:srgbClr val="3E61A2"/>
                </a:solidFill>
              </a:rPr>
              <a:t>int</a:t>
            </a:r>
            <a:r>
              <a:rPr lang="mr-IN" sz="3000" dirty="0" smtClean="0"/>
              <a:t> </a:t>
            </a:r>
            <a:r>
              <a:rPr lang="mr-IN" sz="3000" dirty="0" err="1">
                <a:solidFill>
                  <a:srgbClr val="C2185B"/>
                </a:solidFill>
              </a:rPr>
              <a:t>main</a:t>
            </a:r>
            <a:r>
              <a:rPr lang="mr-IN" sz="3000" dirty="0" smtClean="0"/>
              <a:t>()</a:t>
            </a:r>
            <a:r>
              <a:rPr lang="en-US" sz="3000" dirty="0" smtClean="0"/>
              <a:t> </a:t>
            </a:r>
            <a:r>
              <a:rPr lang="mr-IN" sz="3000" dirty="0" smtClean="0"/>
              <a:t>{ </a:t>
            </a:r>
            <a:endParaRPr lang="en-US" sz="3000" dirty="0" smtClean="0"/>
          </a:p>
          <a:p>
            <a:r>
              <a:rPr lang="en-US" sz="3000" dirty="0">
                <a:solidFill>
                  <a:srgbClr val="3E61A2"/>
                </a:solidFill>
              </a:rPr>
              <a:t> </a:t>
            </a:r>
            <a:r>
              <a:rPr lang="en-US" sz="3000" dirty="0" smtClean="0">
                <a:solidFill>
                  <a:srgbClr val="3E61A2"/>
                </a:solidFill>
              </a:rPr>
              <a:t> </a:t>
            </a:r>
            <a:r>
              <a:rPr lang="mr-IN" sz="3000" dirty="0" err="1" smtClean="0">
                <a:solidFill>
                  <a:srgbClr val="3E61A2"/>
                </a:solidFill>
              </a:rPr>
              <a:t>long</a:t>
            </a:r>
            <a:r>
              <a:rPr lang="mr-IN" sz="3000" dirty="0" smtClean="0"/>
              <a:t> </a:t>
            </a:r>
            <a:r>
              <a:rPr lang="mr-IN" sz="3000" dirty="0" err="1"/>
              <a:t>x</a:t>
            </a:r>
            <a:r>
              <a:rPr lang="mr-IN" sz="3000" dirty="0"/>
              <a:t> = </a:t>
            </a:r>
            <a:r>
              <a:rPr lang="mr-IN" sz="3000" dirty="0">
                <a:solidFill>
                  <a:srgbClr val="E74C3C"/>
                </a:solidFill>
              </a:rPr>
              <a:t>3.0</a:t>
            </a:r>
            <a:r>
              <a:rPr lang="mr-IN" sz="3000" dirty="0"/>
              <a:t>; </a:t>
            </a:r>
            <a:endParaRPr lang="en-US" sz="3000" dirty="0" smtClean="0"/>
          </a:p>
          <a:p>
            <a:r>
              <a:rPr lang="en-US" sz="3000" dirty="0">
                <a:solidFill>
                  <a:srgbClr val="3E61A2"/>
                </a:solidFill>
              </a:rPr>
              <a:t> </a:t>
            </a:r>
            <a:r>
              <a:rPr lang="en-US" sz="3000" dirty="0" smtClean="0">
                <a:solidFill>
                  <a:srgbClr val="3E61A2"/>
                </a:solidFill>
              </a:rPr>
              <a:t> </a:t>
            </a:r>
            <a:r>
              <a:rPr lang="mr-IN" sz="3000" dirty="0" err="1" smtClean="0">
                <a:solidFill>
                  <a:srgbClr val="3E61A2"/>
                </a:solidFill>
              </a:rPr>
              <a:t>long</a:t>
            </a:r>
            <a:r>
              <a:rPr lang="mr-IN" sz="3000" dirty="0" smtClean="0"/>
              <a:t> </a:t>
            </a:r>
            <a:r>
              <a:rPr lang="mr-IN" sz="3000" dirty="0" err="1"/>
              <a:t>y</a:t>
            </a:r>
            <a:r>
              <a:rPr lang="mr-IN" sz="3000" dirty="0"/>
              <a:t> = -</a:t>
            </a:r>
            <a:r>
              <a:rPr lang="mr-IN" sz="3000" dirty="0">
                <a:solidFill>
                  <a:srgbClr val="E74C3C"/>
                </a:solidFill>
              </a:rPr>
              <a:t>1.0</a:t>
            </a:r>
            <a:r>
              <a:rPr lang="mr-IN" sz="3000" dirty="0"/>
              <a:t>; </a:t>
            </a:r>
            <a:endParaRPr lang="en-US" sz="3000" dirty="0" smtClean="0"/>
          </a:p>
          <a:p>
            <a:r>
              <a:rPr lang="en-US" sz="3000" dirty="0"/>
              <a:t> </a:t>
            </a:r>
            <a:r>
              <a:rPr lang="en-US" sz="3000" dirty="0" smtClean="0"/>
              <a:t> </a:t>
            </a:r>
            <a:r>
              <a:rPr lang="mr-IN" sz="3000" dirty="0" err="1" smtClean="0">
                <a:solidFill>
                  <a:srgbClr val="3E61A2"/>
                </a:solidFill>
              </a:rPr>
              <a:t>long</a:t>
            </a:r>
            <a:r>
              <a:rPr lang="en-US" sz="3000" dirty="0" smtClean="0"/>
              <a:t> temp = x</a:t>
            </a:r>
            <a:r>
              <a:rPr lang="mr-IN" sz="3000" dirty="0" smtClean="0"/>
              <a:t>;</a:t>
            </a:r>
            <a:r>
              <a:rPr lang="en-US" sz="3000" dirty="0" smtClean="0"/>
              <a:t> x = y; y = temp;</a:t>
            </a:r>
            <a:r>
              <a:rPr lang="mr-IN" sz="3000" dirty="0" smtClean="0"/>
              <a:t> </a:t>
            </a:r>
            <a:endParaRPr lang="en-US" sz="3000" dirty="0" smtClean="0"/>
          </a:p>
          <a:p>
            <a:r>
              <a:rPr lang="mr-IN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596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20.2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29684" y="5106838"/>
            <a:ext cx="7500248" cy="1243482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Problem 1: Error: redefinition of `temp`!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(if `SWAP` is called in a scope that contains the variable `temp`)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6464" y="1523289"/>
            <a:ext cx="35745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rgbClr val="666666"/>
                </a:solidFill>
              </a:rPr>
              <a:t>#</a:t>
            </a:r>
            <a:r>
              <a:rPr lang="mr-IN" sz="2000" dirty="0" err="1">
                <a:solidFill>
                  <a:srgbClr val="666666"/>
                </a:solidFill>
              </a:rPr>
              <a:t>define</a:t>
            </a:r>
            <a:r>
              <a:rPr lang="mr-IN" sz="2000" dirty="0">
                <a:solidFill>
                  <a:srgbClr val="666666"/>
                </a:solidFill>
              </a:rPr>
              <a:t> SWAP(</a:t>
            </a:r>
            <a:r>
              <a:rPr lang="mr-IN" sz="2000" dirty="0" err="1">
                <a:solidFill>
                  <a:srgbClr val="666666"/>
                </a:solidFill>
              </a:rPr>
              <a:t>T</a:t>
            </a:r>
            <a:r>
              <a:rPr lang="mr-IN" sz="2000" dirty="0">
                <a:solidFill>
                  <a:srgbClr val="666666"/>
                </a:solidFill>
              </a:rPr>
              <a:t>, </a:t>
            </a:r>
            <a:r>
              <a:rPr lang="mr-IN" sz="2000" dirty="0" err="1">
                <a:solidFill>
                  <a:srgbClr val="666666"/>
                </a:solidFill>
              </a:rPr>
              <a:t>x</a:t>
            </a:r>
            <a:r>
              <a:rPr lang="mr-IN" sz="2000" dirty="0">
                <a:solidFill>
                  <a:srgbClr val="666666"/>
                </a:solidFill>
              </a:rPr>
              <a:t>, </a:t>
            </a:r>
            <a:r>
              <a:rPr lang="mr-IN" sz="2000" dirty="0" err="1">
                <a:solidFill>
                  <a:srgbClr val="666666"/>
                </a:solidFill>
              </a:rPr>
              <a:t>y</a:t>
            </a:r>
            <a:r>
              <a:rPr lang="mr-IN" sz="2000" dirty="0">
                <a:solidFill>
                  <a:srgbClr val="666666"/>
                </a:solidFill>
              </a:rPr>
              <a:t>) </a:t>
            </a:r>
            <a:r>
              <a:rPr lang="mr-IN" sz="2000" dirty="0" smtClean="0">
                <a:solidFill>
                  <a:srgbClr val="666666"/>
                </a:solidFill>
              </a:rPr>
              <a:t>{\</a:t>
            </a:r>
            <a:r>
              <a:rPr lang="mr-IN" sz="2000" dirty="0" smtClean="0"/>
              <a:t>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666666"/>
                </a:solidFill>
              </a:rPr>
              <a:t>  </a:t>
            </a:r>
            <a:r>
              <a:rPr lang="mr-IN" sz="2000" dirty="0" err="1" smtClean="0">
                <a:solidFill>
                  <a:srgbClr val="666666"/>
                </a:solidFill>
              </a:rPr>
              <a:t>T</a:t>
            </a:r>
            <a:r>
              <a:rPr lang="mr-IN" sz="2000" dirty="0" smtClean="0">
                <a:solidFill>
                  <a:srgbClr val="666666"/>
                </a:solidFill>
              </a:rPr>
              <a:t> </a:t>
            </a:r>
            <a:r>
              <a:rPr lang="mr-IN" sz="2000" dirty="0" err="1">
                <a:solidFill>
                  <a:srgbClr val="666666"/>
                </a:solidFill>
              </a:rPr>
              <a:t>temp</a:t>
            </a:r>
            <a:r>
              <a:rPr lang="mr-IN" sz="2000" dirty="0">
                <a:solidFill>
                  <a:srgbClr val="666666"/>
                </a:solidFill>
              </a:rPr>
              <a:t>;\</a:t>
            </a:r>
            <a:r>
              <a:rPr lang="mr-IN" sz="2000" dirty="0"/>
              <a:t>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666666"/>
                </a:solidFill>
              </a:rPr>
              <a:t>  </a:t>
            </a:r>
            <a:r>
              <a:rPr lang="mr-IN" sz="2000" dirty="0" err="1" smtClean="0">
                <a:solidFill>
                  <a:srgbClr val="666666"/>
                </a:solidFill>
              </a:rPr>
              <a:t>temp</a:t>
            </a:r>
            <a:r>
              <a:rPr lang="mr-IN" sz="2000" dirty="0" smtClean="0">
                <a:solidFill>
                  <a:srgbClr val="666666"/>
                </a:solidFill>
              </a:rPr>
              <a:t> </a:t>
            </a:r>
            <a:r>
              <a:rPr lang="mr-IN" sz="2000" dirty="0">
                <a:solidFill>
                  <a:srgbClr val="666666"/>
                </a:solidFill>
              </a:rPr>
              <a:t>= </a:t>
            </a:r>
            <a:r>
              <a:rPr lang="mr-IN" sz="2000" dirty="0" err="1">
                <a:solidFill>
                  <a:srgbClr val="666666"/>
                </a:solidFill>
              </a:rPr>
              <a:t>x</a:t>
            </a:r>
            <a:r>
              <a:rPr lang="mr-IN" sz="2000" dirty="0">
                <a:solidFill>
                  <a:srgbClr val="666666"/>
                </a:solidFill>
              </a:rPr>
              <a:t>;\</a:t>
            </a:r>
            <a:r>
              <a:rPr lang="mr-IN" sz="2000" dirty="0"/>
              <a:t>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666666"/>
                </a:solidFill>
              </a:rPr>
              <a:t>  </a:t>
            </a:r>
            <a:r>
              <a:rPr lang="mr-IN" sz="2000" dirty="0" err="1" smtClean="0">
                <a:solidFill>
                  <a:srgbClr val="666666"/>
                </a:solidFill>
              </a:rPr>
              <a:t>x</a:t>
            </a:r>
            <a:r>
              <a:rPr lang="mr-IN" sz="2000" dirty="0" smtClean="0">
                <a:solidFill>
                  <a:srgbClr val="666666"/>
                </a:solidFill>
              </a:rPr>
              <a:t> </a:t>
            </a:r>
            <a:r>
              <a:rPr lang="mr-IN" sz="2000" dirty="0">
                <a:solidFill>
                  <a:srgbClr val="666666"/>
                </a:solidFill>
              </a:rPr>
              <a:t>= </a:t>
            </a:r>
            <a:r>
              <a:rPr lang="mr-IN" sz="2000" dirty="0" err="1">
                <a:solidFill>
                  <a:srgbClr val="666666"/>
                </a:solidFill>
              </a:rPr>
              <a:t>y</a:t>
            </a:r>
            <a:r>
              <a:rPr lang="mr-IN" sz="2000" dirty="0">
                <a:solidFill>
                  <a:srgbClr val="666666"/>
                </a:solidFill>
              </a:rPr>
              <a:t>;\</a:t>
            </a:r>
            <a:r>
              <a:rPr lang="mr-IN" sz="2000" dirty="0"/>
              <a:t>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666666"/>
                </a:solidFill>
              </a:rPr>
              <a:t>  </a:t>
            </a:r>
            <a:r>
              <a:rPr lang="mr-IN" sz="2000" dirty="0" err="1" smtClean="0">
                <a:solidFill>
                  <a:srgbClr val="666666"/>
                </a:solidFill>
              </a:rPr>
              <a:t>y</a:t>
            </a:r>
            <a:r>
              <a:rPr lang="mr-IN" sz="2000" dirty="0" smtClean="0">
                <a:solidFill>
                  <a:srgbClr val="666666"/>
                </a:solidFill>
              </a:rPr>
              <a:t> </a:t>
            </a:r>
            <a:r>
              <a:rPr lang="mr-IN" sz="2000" dirty="0">
                <a:solidFill>
                  <a:srgbClr val="666666"/>
                </a:solidFill>
              </a:rPr>
              <a:t>= </a:t>
            </a:r>
            <a:r>
              <a:rPr lang="mr-IN" sz="2000" dirty="0" err="1">
                <a:solidFill>
                  <a:srgbClr val="666666"/>
                </a:solidFill>
              </a:rPr>
              <a:t>temp</a:t>
            </a:r>
            <a:r>
              <a:rPr lang="mr-IN" sz="2000" dirty="0">
                <a:solidFill>
                  <a:srgbClr val="666666"/>
                </a:solidFill>
              </a:rPr>
              <a:t>;\</a:t>
            </a:r>
            <a:r>
              <a:rPr lang="mr-IN" sz="2000" dirty="0"/>
              <a:t> </a:t>
            </a:r>
            <a:endParaRPr lang="en-US" sz="2000" dirty="0" smtClean="0"/>
          </a:p>
          <a:p>
            <a:r>
              <a:rPr lang="mr-IN" sz="2000" dirty="0" smtClean="0">
                <a:solidFill>
                  <a:srgbClr val="666666"/>
                </a:solidFill>
              </a:rPr>
              <a:t>}</a:t>
            </a:r>
            <a:r>
              <a:rPr lang="mr-IN" sz="2000" dirty="0" smtClean="0"/>
              <a:t> </a:t>
            </a:r>
            <a:endParaRPr lang="en-US" sz="2000" dirty="0" smtClean="0"/>
          </a:p>
          <a:p>
            <a:r>
              <a:rPr lang="mr-IN" sz="2000" dirty="0" err="1" smtClean="0">
                <a:solidFill>
                  <a:srgbClr val="3E61A2"/>
                </a:solidFill>
              </a:rPr>
              <a:t>int</a:t>
            </a:r>
            <a:r>
              <a:rPr lang="mr-IN" sz="2000" dirty="0" smtClean="0"/>
              <a:t> </a:t>
            </a:r>
            <a:r>
              <a:rPr lang="mr-IN" sz="2000" dirty="0" err="1">
                <a:solidFill>
                  <a:srgbClr val="C2185B"/>
                </a:solidFill>
              </a:rPr>
              <a:t>main</a:t>
            </a:r>
            <a:r>
              <a:rPr lang="mr-IN" sz="2000" dirty="0" smtClean="0"/>
              <a:t>()</a:t>
            </a:r>
            <a:r>
              <a:rPr lang="en-US" sz="2000" dirty="0" smtClean="0"/>
              <a:t> </a:t>
            </a:r>
            <a:r>
              <a:rPr lang="mr-IN" sz="2000" dirty="0" smtClean="0"/>
              <a:t>{ </a:t>
            </a:r>
            <a:endParaRPr lang="en-US" sz="2000" dirty="0" smtClean="0"/>
          </a:p>
          <a:p>
            <a:r>
              <a:rPr lang="en-US" sz="2000" dirty="0">
                <a:solidFill>
                  <a:srgbClr val="3E61A2"/>
                </a:solidFill>
              </a:rPr>
              <a:t> </a:t>
            </a:r>
            <a:r>
              <a:rPr lang="en-US" sz="2000" dirty="0" smtClean="0">
                <a:solidFill>
                  <a:srgbClr val="3E61A2"/>
                </a:solidFill>
              </a:rPr>
              <a:t> </a:t>
            </a:r>
            <a:r>
              <a:rPr lang="mr-IN" sz="2000" dirty="0" err="1" smtClean="0">
                <a:solidFill>
                  <a:srgbClr val="3E61A2"/>
                </a:solidFill>
              </a:rPr>
              <a:t>long</a:t>
            </a:r>
            <a:r>
              <a:rPr lang="mr-IN" sz="2000" dirty="0" smtClean="0"/>
              <a:t> </a:t>
            </a:r>
            <a:r>
              <a:rPr lang="mr-IN" sz="2000" dirty="0" err="1"/>
              <a:t>x</a:t>
            </a:r>
            <a:r>
              <a:rPr lang="mr-IN" sz="2000" dirty="0"/>
              <a:t> = </a:t>
            </a:r>
            <a:r>
              <a:rPr lang="mr-IN" sz="2000" dirty="0">
                <a:solidFill>
                  <a:srgbClr val="E74C3C"/>
                </a:solidFill>
              </a:rPr>
              <a:t>3.0</a:t>
            </a:r>
            <a:r>
              <a:rPr lang="mr-IN" sz="2000" dirty="0"/>
              <a:t>; </a:t>
            </a:r>
            <a:endParaRPr lang="en-US" sz="2000" dirty="0" smtClean="0"/>
          </a:p>
          <a:p>
            <a:r>
              <a:rPr lang="en-US" sz="2000" dirty="0">
                <a:solidFill>
                  <a:srgbClr val="3E61A2"/>
                </a:solidFill>
              </a:rPr>
              <a:t> </a:t>
            </a:r>
            <a:r>
              <a:rPr lang="en-US" sz="2000" dirty="0" smtClean="0">
                <a:solidFill>
                  <a:srgbClr val="3E61A2"/>
                </a:solidFill>
              </a:rPr>
              <a:t> </a:t>
            </a:r>
            <a:r>
              <a:rPr lang="mr-IN" sz="2000" dirty="0" err="1" smtClean="0">
                <a:solidFill>
                  <a:srgbClr val="3E61A2"/>
                </a:solidFill>
              </a:rPr>
              <a:t>long</a:t>
            </a:r>
            <a:r>
              <a:rPr lang="mr-IN" sz="2000" dirty="0" smtClean="0"/>
              <a:t> </a:t>
            </a:r>
            <a:r>
              <a:rPr lang="mr-IN" sz="2000" dirty="0" err="1"/>
              <a:t>y</a:t>
            </a:r>
            <a:r>
              <a:rPr lang="mr-IN" sz="2000" dirty="0"/>
              <a:t> = -</a:t>
            </a:r>
            <a:r>
              <a:rPr lang="mr-IN" sz="2000" dirty="0">
                <a:solidFill>
                  <a:srgbClr val="E74C3C"/>
                </a:solidFill>
              </a:rPr>
              <a:t>1.0</a:t>
            </a:r>
            <a:r>
              <a:rPr lang="mr-IN" sz="2000" dirty="0"/>
              <a:t>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mr-IN" sz="2000" dirty="0" smtClean="0"/>
              <a:t>SWAP(</a:t>
            </a:r>
            <a:r>
              <a:rPr lang="mr-IN" sz="2000" dirty="0" err="1" smtClean="0">
                <a:solidFill>
                  <a:srgbClr val="3E61A2"/>
                </a:solidFill>
              </a:rPr>
              <a:t>long</a:t>
            </a:r>
            <a:r>
              <a:rPr lang="mr-IN" sz="2000" dirty="0"/>
              <a:t>, </a:t>
            </a:r>
            <a:r>
              <a:rPr lang="mr-IN" sz="2000" dirty="0" err="1"/>
              <a:t>x</a:t>
            </a:r>
            <a:r>
              <a:rPr lang="mr-IN" sz="2000" dirty="0"/>
              <a:t>, </a:t>
            </a:r>
            <a:r>
              <a:rPr lang="mr-IN" sz="2000" dirty="0" err="1"/>
              <a:t>y</a:t>
            </a:r>
            <a:r>
              <a:rPr lang="mr-IN" sz="2000" dirty="0" smtClean="0"/>
              <a:t>);</a:t>
            </a:r>
            <a:endParaRPr lang="en-US" sz="2000" dirty="0" smtClean="0"/>
          </a:p>
          <a:p>
            <a:r>
              <a:rPr lang="mr-IN" sz="2000" dirty="0" smtClean="0"/>
              <a:t> </a:t>
            </a:r>
            <a:r>
              <a:rPr lang="mr-IN" sz="2000" dirty="0"/>
              <a:t>}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29684" y="1736526"/>
            <a:ext cx="36317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#</a:t>
            </a:r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define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 SWAP(</a:t>
            </a:r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T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, </a:t>
            </a:r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, </a:t>
            </a:r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) </a:t>
            </a:r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T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 </a:t>
            </a:r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temp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2000" dirty="0" err="1" smtClean="0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2000" dirty="0" smtClean="0">
                <a:solidFill>
                  <a:srgbClr val="666666"/>
                </a:solidFill>
                <a:latin typeface="Roboto Mono" charset="0"/>
              </a:rPr>
              <a:t>;\</a:t>
            </a:r>
            <a:r>
              <a:rPr lang="mr-IN" sz="2000" dirty="0" smtClean="0">
                <a:solidFill>
                  <a:srgbClr val="37474F"/>
                </a:solidFill>
                <a:latin typeface="Roboto Mono" charset="0"/>
              </a:rPr>
              <a:t> </a:t>
            </a:r>
            <a:endParaRPr lang="en-US" sz="2000" dirty="0">
              <a:solidFill>
                <a:srgbClr val="37474F"/>
              </a:solidFill>
              <a:latin typeface="Roboto Mono" charset="0"/>
            </a:endParaRPr>
          </a:p>
          <a:p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x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;\</a:t>
            </a:r>
            <a:r>
              <a:rPr lang="mr-IN" sz="2000" dirty="0">
                <a:solidFill>
                  <a:srgbClr val="37474F"/>
                </a:solidFill>
                <a:latin typeface="Roboto Mono" charset="0"/>
              </a:rPr>
              <a:t> </a:t>
            </a:r>
            <a:endParaRPr lang="en-US" sz="2000" dirty="0">
              <a:solidFill>
                <a:srgbClr val="37474F"/>
              </a:solidFill>
              <a:latin typeface="Roboto Mono" charset="0"/>
            </a:endParaRPr>
          </a:p>
          <a:p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y</a:t>
            </a:r>
            <a:r>
              <a:rPr lang="mr-IN" sz="2000" dirty="0">
                <a:solidFill>
                  <a:srgbClr val="666666"/>
                </a:solidFill>
                <a:latin typeface="Roboto Mono" charset="0"/>
              </a:rPr>
              <a:t> = </a:t>
            </a:r>
            <a:r>
              <a:rPr lang="mr-IN" sz="2000" dirty="0" err="1">
                <a:solidFill>
                  <a:srgbClr val="666666"/>
                </a:solidFill>
                <a:latin typeface="Roboto Mono" charset="0"/>
              </a:rPr>
              <a:t>temp</a:t>
            </a:r>
            <a:r>
              <a:rPr lang="mr-IN" sz="2000" dirty="0" smtClean="0">
                <a:solidFill>
                  <a:srgbClr val="666666"/>
                </a:solidFill>
                <a:latin typeface="Roboto Mono" charset="0"/>
              </a:rPr>
              <a:t>;</a:t>
            </a:r>
            <a:endParaRPr lang="en-US" sz="2000" dirty="0" smtClean="0">
              <a:solidFill>
                <a:srgbClr val="666666"/>
              </a:solidFill>
              <a:latin typeface="Roboto Mono" charset="0"/>
            </a:endParaRPr>
          </a:p>
          <a:p>
            <a:endParaRPr lang="en-US" sz="2000" dirty="0"/>
          </a:p>
          <a:p>
            <a:r>
              <a:rPr lang="mr-IN" sz="2000" dirty="0" err="1" smtClean="0">
                <a:solidFill>
                  <a:srgbClr val="3E61A2"/>
                </a:solidFill>
              </a:rPr>
              <a:t>int</a:t>
            </a:r>
            <a:r>
              <a:rPr lang="mr-IN" sz="2000" dirty="0" smtClean="0"/>
              <a:t> </a:t>
            </a:r>
            <a:r>
              <a:rPr lang="mr-IN" sz="2000" dirty="0" err="1">
                <a:solidFill>
                  <a:srgbClr val="C2185B"/>
                </a:solidFill>
              </a:rPr>
              <a:t>main</a:t>
            </a:r>
            <a:r>
              <a:rPr lang="mr-IN" sz="2000" dirty="0" smtClean="0"/>
              <a:t>()</a:t>
            </a:r>
            <a:r>
              <a:rPr lang="en-US" sz="2000" dirty="0" smtClean="0"/>
              <a:t> </a:t>
            </a:r>
            <a:r>
              <a:rPr lang="mr-IN" sz="2000" dirty="0" smtClean="0"/>
              <a:t>{ </a:t>
            </a:r>
            <a:endParaRPr lang="en-US" sz="2000" dirty="0" smtClean="0"/>
          </a:p>
          <a:p>
            <a:r>
              <a:rPr lang="en-US" sz="2000" dirty="0">
                <a:solidFill>
                  <a:srgbClr val="3E61A2"/>
                </a:solidFill>
              </a:rPr>
              <a:t> </a:t>
            </a:r>
            <a:r>
              <a:rPr lang="en-US" sz="2000" dirty="0" smtClean="0">
                <a:solidFill>
                  <a:srgbClr val="3E61A2"/>
                </a:solidFill>
              </a:rPr>
              <a:t> </a:t>
            </a:r>
            <a:r>
              <a:rPr lang="mr-IN" sz="2000" dirty="0" err="1" smtClean="0">
                <a:solidFill>
                  <a:srgbClr val="3E61A2"/>
                </a:solidFill>
              </a:rPr>
              <a:t>long</a:t>
            </a:r>
            <a:r>
              <a:rPr lang="mr-IN" sz="2000" dirty="0" smtClean="0"/>
              <a:t> </a:t>
            </a:r>
            <a:r>
              <a:rPr lang="mr-IN" sz="2000" dirty="0" err="1"/>
              <a:t>x</a:t>
            </a:r>
            <a:r>
              <a:rPr lang="mr-IN" sz="2000" dirty="0"/>
              <a:t> = </a:t>
            </a:r>
            <a:r>
              <a:rPr lang="mr-IN" sz="2000" dirty="0">
                <a:solidFill>
                  <a:srgbClr val="E74C3C"/>
                </a:solidFill>
              </a:rPr>
              <a:t>3.0</a:t>
            </a:r>
            <a:r>
              <a:rPr lang="mr-IN" sz="2000" dirty="0"/>
              <a:t>; </a:t>
            </a:r>
            <a:endParaRPr lang="en-US" sz="2000" dirty="0" smtClean="0"/>
          </a:p>
          <a:p>
            <a:r>
              <a:rPr lang="en-US" sz="2000" dirty="0">
                <a:solidFill>
                  <a:srgbClr val="3E61A2"/>
                </a:solidFill>
              </a:rPr>
              <a:t> </a:t>
            </a:r>
            <a:r>
              <a:rPr lang="en-US" sz="2000" dirty="0" smtClean="0">
                <a:solidFill>
                  <a:srgbClr val="3E61A2"/>
                </a:solidFill>
              </a:rPr>
              <a:t> </a:t>
            </a:r>
            <a:r>
              <a:rPr lang="mr-IN" sz="2000" dirty="0" err="1" smtClean="0">
                <a:solidFill>
                  <a:srgbClr val="3E61A2"/>
                </a:solidFill>
              </a:rPr>
              <a:t>long</a:t>
            </a:r>
            <a:r>
              <a:rPr lang="mr-IN" sz="2000" dirty="0" smtClean="0"/>
              <a:t> </a:t>
            </a:r>
            <a:r>
              <a:rPr lang="mr-IN" sz="2000" dirty="0" err="1"/>
              <a:t>y</a:t>
            </a:r>
            <a:r>
              <a:rPr lang="mr-IN" sz="2000" dirty="0"/>
              <a:t> = -</a:t>
            </a:r>
            <a:r>
              <a:rPr lang="mr-IN" sz="2000" dirty="0">
                <a:solidFill>
                  <a:srgbClr val="E74C3C"/>
                </a:solidFill>
              </a:rPr>
              <a:t>1.0</a:t>
            </a:r>
            <a:r>
              <a:rPr lang="mr-IN" sz="2000" dirty="0"/>
              <a:t>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mr-IN" sz="2000" dirty="0" err="1" smtClean="0">
                <a:solidFill>
                  <a:srgbClr val="3E61A2"/>
                </a:solidFill>
              </a:rPr>
              <a:t>long</a:t>
            </a:r>
            <a:r>
              <a:rPr lang="en-US" sz="2000" dirty="0" smtClean="0"/>
              <a:t> temp = x</a:t>
            </a:r>
            <a:r>
              <a:rPr lang="mr-IN" sz="2000" dirty="0" smtClean="0"/>
              <a:t>;</a:t>
            </a:r>
            <a:r>
              <a:rPr lang="en-US" sz="2000" dirty="0" smtClean="0"/>
              <a:t> x = y; y = temp;</a:t>
            </a:r>
            <a:r>
              <a:rPr lang="mr-IN" sz="2000" dirty="0" smtClean="0"/>
              <a:t> </a:t>
            </a:r>
            <a:endParaRPr lang="en-US" sz="2000" dirty="0" smtClean="0"/>
          </a:p>
          <a:p>
            <a:r>
              <a:rPr lang="mr-IN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17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3363418" cy="358140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Lecture recap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Problem </a:t>
            </a:r>
            <a:r>
              <a:rPr lang="en-US" dirty="0" smtClean="0"/>
              <a:t>20.1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20.2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21.1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21.2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22.1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22.2</a:t>
            </a:r>
          </a:p>
        </p:txBody>
      </p:sp>
    </p:spTree>
    <p:extLst>
      <p:ext uri="{BB962C8B-B14F-4D97-AF65-F5344CB8AC3E}">
        <p14:creationId xmlns:p14="http://schemas.microsoft.com/office/powerpoint/2010/main" val="17495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20.2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29684" y="5106838"/>
            <a:ext cx="7500248" cy="1243482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Problem </a:t>
            </a:r>
            <a:r>
              <a:rPr lang="en-US" sz="2500" dirty="0"/>
              <a:t>2</a:t>
            </a:r>
            <a:r>
              <a:rPr lang="en-US" sz="2500" dirty="0" smtClean="0"/>
              <a:t>: If statement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If </a:t>
            </a:r>
            <a:r>
              <a:rPr lang="en-US" sz="2500" dirty="0" smtClean="0">
                <a:solidFill>
                  <a:srgbClr val="0070C0"/>
                </a:solidFill>
              </a:rPr>
              <a:t>SWAP </a:t>
            </a:r>
            <a:r>
              <a:rPr lang="en-US" sz="2500" dirty="0" smtClean="0"/>
              <a:t>is used in an if statement without curly braces there can be unexpected </a:t>
            </a:r>
            <a:r>
              <a:rPr lang="en-US" sz="2500" dirty="0" err="1" smtClean="0"/>
              <a:t>behaviour</a:t>
            </a:r>
            <a:r>
              <a:rPr lang="en-US" sz="2500" dirty="0" smtClean="0"/>
              <a:t>!</a:t>
            </a:r>
            <a:endParaRPr lang="en-US" sz="25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29684" y="2623605"/>
            <a:ext cx="36317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if </a:t>
            </a:r>
            <a:r>
              <a:rPr lang="en-US" sz="3000" dirty="0" smtClean="0"/>
              <a:t>(x &lt; y)  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  </a:t>
            </a:r>
            <a:r>
              <a:rPr lang="en-US" sz="3000" dirty="0" smtClean="0">
                <a:solidFill>
                  <a:srgbClr val="0070C0"/>
                </a:solidFill>
              </a:rPr>
              <a:t>SWAP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FF0000"/>
                </a:solidFill>
              </a:rPr>
              <a:t>long</a:t>
            </a:r>
            <a:r>
              <a:rPr lang="en-US" sz="3000" dirty="0" smtClean="0"/>
              <a:t>, x, y);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37634" y="2434061"/>
            <a:ext cx="36317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if </a:t>
            </a:r>
            <a:r>
              <a:rPr lang="en-US" sz="3000" dirty="0" smtClean="0"/>
              <a:t>(x &lt; y)  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  long</a:t>
            </a:r>
            <a:r>
              <a:rPr lang="en-US" sz="3000" dirty="0" smtClean="0"/>
              <a:t> temp = x;</a:t>
            </a:r>
          </a:p>
          <a:p>
            <a:r>
              <a:rPr lang="en-US" sz="3000" dirty="0" smtClean="0"/>
              <a:t>x = y;</a:t>
            </a:r>
          </a:p>
          <a:p>
            <a:r>
              <a:rPr lang="en-US" sz="3000" dirty="0" smtClean="0"/>
              <a:t>y = temp;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04049" y="3403557"/>
            <a:ext cx="7091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1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Assert macro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 provides a macro called </a:t>
            </a:r>
            <a:r>
              <a:rPr lang="en-US" dirty="0" smtClean="0">
                <a:solidFill>
                  <a:srgbClr val="0070C0"/>
                </a:solidFill>
              </a:rPr>
              <a:t>assert</a:t>
            </a:r>
            <a:r>
              <a:rPr lang="en-US" dirty="0" smtClean="0"/>
              <a:t> in the header file </a:t>
            </a:r>
            <a:r>
              <a:rPr lang="en-US" dirty="0" err="1" smtClean="0">
                <a:solidFill>
                  <a:srgbClr val="0070C0"/>
                </a:solidFill>
              </a:rPr>
              <a:t>assert.h</a:t>
            </a:r>
            <a:r>
              <a:rPr lang="en-US" dirty="0" smtClean="0"/>
              <a:t>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Example of error message: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56172" y="4504372"/>
            <a:ext cx="7942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>
                <a:solidFill>
                  <a:srgbClr val="3B5179"/>
                </a:solidFill>
              </a:rPr>
              <a:t>assert</a:t>
            </a:r>
            <a:r>
              <a:rPr lang="en-US" sz="3000"/>
              <a:t>: assert.</a:t>
            </a:r>
            <a:r>
              <a:rPr lang="en-US" sz="3000">
                <a:solidFill>
                  <a:srgbClr val="3B5179"/>
                </a:solidFill>
              </a:rPr>
              <a:t>c</a:t>
            </a:r>
            <a:r>
              <a:rPr lang="en-US" sz="3000"/>
              <a:t>:</a:t>
            </a:r>
            <a:r>
              <a:rPr lang="en-US" sz="3000">
                <a:solidFill>
                  <a:srgbClr val="E74C3C"/>
                </a:solidFill>
              </a:rPr>
              <a:t>12</a:t>
            </a:r>
            <a:r>
              <a:rPr lang="en-US" sz="3000"/>
              <a:t>: </a:t>
            </a:r>
            <a:r>
              <a:rPr lang="en-US" sz="3000" dirty="0" err="1">
                <a:solidFill>
                  <a:srgbClr val="3E61A2"/>
                </a:solidFill>
              </a:rPr>
              <a:t>int</a:t>
            </a:r>
            <a:r>
              <a:rPr lang="en-US" sz="3000" dirty="0"/>
              <a:t> main(): Assertion </a:t>
            </a:r>
            <a:r>
              <a:rPr lang="en-US" sz="3000" dirty="0">
                <a:solidFill>
                  <a:srgbClr val="A61717"/>
                </a:solidFill>
              </a:rPr>
              <a:t>`</a:t>
            </a:r>
            <a:r>
              <a:rPr lang="en-US" sz="3000" dirty="0" err="1"/>
              <a:t>i</a:t>
            </a:r>
            <a:r>
              <a:rPr lang="en-US" sz="3000" dirty="0"/>
              <a:t> &gt;= </a:t>
            </a:r>
            <a:r>
              <a:rPr lang="en-US" sz="3000" dirty="0">
                <a:solidFill>
                  <a:srgbClr val="E74C3C"/>
                </a:solidFill>
              </a:rPr>
              <a:t>0</a:t>
            </a:r>
            <a:r>
              <a:rPr lang="en-US" sz="3000" dirty="0"/>
              <a:t> &amp;&amp; </a:t>
            </a:r>
            <a:r>
              <a:rPr lang="en-US" sz="3000" dirty="0" err="1"/>
              <a:t>i</a:t>
            </a:r>
            <a:r>
              <a:rPr lang="en-US" sz="3000" dirty="0"/>
              <a:t> &lt; </a:t>
            </a:r>
            <a:r>
              <a:rPr lang="en-US" sz="3000" dirty="0" err="1"/>
              <a:t>nrows</a:t>
            </a:r>
            <a:r>
              <a:rPr lang="en-US" sz="3000" dirty="0"/>
              <a:t> &amp;&amp; j &gt;= </a:t>
            </a:r>
            <a:r>
              <a:rPr lang="en-US" sz="3000" dirty="0">
                <a:solidFill>
                  <a:srgbClr val="E74C3C"/>
                </a:solidFill>
              </a:rPr>
              <a:t>0</a:t>
            </a:r>
            <a:r>
              <a:rPr lang="en-US" sz="3000" dirty="0"/>
              <a:t> &amp;&amp; j &lt; </a:t>
            </a:r>
            <a:r>
              <a:rPr lang="en-US" sz="3000" dirty="0" err="1"/>
              <a:t>ncols</a:t>
            </a:r>
            <a:r>
              <a:rPr lang="en-US" sz="3000" dirty="0">
                <a:solidFill>
                  <a:srgbClr val="A61717"/>
                </a:solidFill>
              </a:rPr>
              <a:t>'</a:t>
            </a:r>
            <a:r>
              <a:rPr lang="en-US" sz="3000" dirty="0"/>
              <a:t> failed. Aborted</a:t>
            </a:r>
          </a:p>
        </p:txBody>
      </p:sp>
    </p:spTree>
    <p:extLst>
      <p:ext uri="{BB962C8B-B14F-4D97-AF65-F5344CB8AC3E}">
        <p14:creationId xmlns:p14="http://schemas.microsoft.com/office/powerpoint/2010/main" val="148269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21.1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43150" y="2916055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300" dirty="0"/>
              <a:t>void foo(long x) { </a:t>
            </a:r>
            <a:endParaRPr lang="en-US" sz="3300" dirty="0" smtClean="0"/>
          </a:p>
          <a:p>
            <a:r>
              <a:rPr lang="en-US" sz="3300" dirty="0"/>
              <a:t> </a:t>
            </a:r>
            <a:r>
              <a:rPr lang="en-US" sz="3300" dirty="0" smtClean="0"/>
              <a:t> if </a:t>
            </a:r>
            <a:r>
              <a:rPr lang="en-US" sz="3300" dirty="0"/>
              <a:t>(x % 2 == 0) { </a:t>
            </a:r>
            <a:endParaRPr lang="en-US" sz="3300" dirty="0" smtClean="0"/>
          </a:p>
          <a:p>
            <a:r>
              <a:rPr lang="en-US" sz="3300" dirty="0"/>
              <a:t> </a:t>
            </a:r>
            <a:r>
              <a:rPr lang="en-US" sz="3300" dirty="0" smtClean="0"/>
              <a:t>   // </a:t>
            </a:r>
            <a:r>
              <a:rPr lang="en-US" sz="3300" dirty="0"/>
              <a:t>do </a:t>
            </a:r>
            <a:r>
              <a:rPr lang="en-US" sz="3300" dirty="0" smtClean="0"/>
              <a:t>something</a:t>
            </a:r>
          </a:p>
          <a:p>
            <a:r>
              <a:rPr lang="en-US" sz="3300" dirty="0"/>
              <a:t> </a:t>
            </a:r>
            <a:r>
              <a:rPr lang="en-US" sz="3300" dirty="0" smtClean="0"/>
              <a:t>  </a:t>
            </a:r>
            <a:r>
              <a:rPr lang="en-US" sz="3300" dirty="0"/>
              <a:t>} else </a:t>
            </a:r>
            <a:r>
              <a:rPr lang="en-US" sz="3300" dirty="0" smtClean="0"/>
              <a:t>{</a:t>
            </a:r>
          </a:p>
          <a:p>
            <a:r>
              <a:rPr lang="en-US" sz="3300" dirty="0"/>
              <a:t> </a:t>
            </a:r>
            <a:r>
              <a:rPr lang="en-US" sz="3300" dirty="0" smtClean="0"/>
              <a:t>    </a:t>
            </a:r>
            <a:r>
              <a:rPr lang="en-US" sz="3300" dirty="0"/>
              <a:t>assert(x % 2 == 1</a:t>
            </a:r>
            <a:r>
              <a:rPr lang="en-US" sz="3300" dirty="0" smtClean="0"/>
              <a:t>);</a:t>
            </a:r>
          </a:p>
          <a:p>
            <a:r>
              <a:rPr lang="en-US" sz="3300" dirty="0"/>
              <a:t> </a:t>
            </a:r>
            <a:r>
              <a:rPr lang="en-US" sz="3300" dirty="0" smtClean="0"/>
              <a:t>  }</a:t>
            </a:r>
          </a:p>
          <a:p>
            <a:r>
              <a:rPr lang="en-US" sz="33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8700" y="2027208"/>
            <a:ext cx="7200900" cy="66456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Would the assert in line 5 ever </a:t>
            </a:r>
            <a:r>
              <a:rPr lang="en-US" smtClean="0"/>
              <a:t>fail?</a:t>
            </a: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21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21.1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1716657"/>
            <a:ext cx="7200900" cy="466689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Yes!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5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x % 2 </a:t>
            </a:r>
            <a:r>
              <a:rPr lang="en-US" sz="2500" dirty="0" smtClean="0"/>
              <a:t>can be 0, 1 or -1. When </a:t>
            </a:r>
            <a:r>
              <a:rPr lang="en-US" sz="2500" dirty="0">
                <a:solidFill>
                  <a:srgbClr val="0070C0"/>
                </a:solidFill>
              </a:rPr>
              <a:t>x % 2 </a:t>
            </a:r>
            <a:r>
              <a:rPr lang="en-US" sz="2500" dirty="0" smtClean="0">
                <a:solidFill>
                  <a:srgbClr val="0070C0"/>
                </a:solidFill>
              </a:rPr>
              <a:t>== -1 </a:t>
            </a:r>
            <a:r>
              <a:rPr lang="en-US" sz="2500" dirty="0" smtClean="0"/>
              <a:t>the assertion fails!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5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Note: According to the C11 standard: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(a / b) * b + a % b == a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so </a:t>
            </a:r>
            <a:r>
              <a:rPr lang="en-US" sz="2500" dirty="0">
                <a:solidFill>
                  <a:srgbClr val="0070C0"/>
                </a:solidFill>
              </a:rPr>
              <a:t>x % 2 </a:t>
            </a:r>
            <a:r>
              <a:rPr lang="en-US" sz="2500" dirty="0" smtClean="0"/>
              <a:t>can be negative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5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e.g. (-3 / 2) * 2 + -3 % 2 = -3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and (-3 / 2) * 2 = -2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so (-3 % 2) must be -1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5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5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772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21.2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Will not be going through in class.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You can try if you want to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21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Efficiency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31670" y="2171700"/>
            <a:ext cx="2794959" cy="122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smtClean="0">
                <a:solidFill>
                  <a:schemeClr val="tx1"/>
                </a:solidFill>
              </a:rPr>
              <a:t>Efficiency</a:t>
            </a:r>
            <a:endParaRPr lang="en-US" sz="350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1882" y="4394438"/>
            <a:ext cx="2794959" cy="12249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1"/>
                </a:solidFill>
              </a:rPr>
              <a:t>Worst performance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34641" y="4394438"/>
            <a:ext cx="2794959" cy="12249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1"/>
                </a:solidFill>
              </a:rPr>
              <a:t>No repetition</a:t>
            </a:r>
            <a:endParaRPr lang="en-US" sz="35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 flipH="1">
            <a:off x="2869362" y="3396651"/>
            <a:ext cx="1759788" cy="99778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629150" y="3396651"/>
            <a:ext cx="2202971" cy="99778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7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Big-O notation: the “rate of growth” of a function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- Low-level counting (e.g. how many additions in the function </a:t>
            </a:r>
            <a:r>
              <a:rPr lang="en-US" dirty="0" err="1" smtClean="0"/>
              <a:t>etc</a:t>
            </a:r>
            <a:r>
              <a:rPr lang="en-US" dirty="0" smtClean="0"/>
              <a:t>) is not meaningful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17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028700" y="2286000"/>
                <a:ext cx="7725556" cy="3581400"/>
              </a:xfrm>
              <a:prstGeom prst="rect">
                <a:avLst/>
              </a:prstGeom>
            </p:spPr>
            <p:txBody>
              <a:bodyPr/>
              <a:lstStyle>
                <a:lvl1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3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3200" i="1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800" i="1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84048" indent="-384048" algn="l" defTabSz="6858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Order the following functions in the increasing order of rate of growth: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n!, 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, log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n, ln n, n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, n ln n, n, 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</a:t>
                </a:r>
                <a:r>
                  <a:rPr lang="en-US" baseline="30000" dirty="0" err="1" smtClean="0"/>
                  <a:t>n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marL="0" indent="0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286000"/>
                <a:ext cx="7725556" cy="3581400"/>
              </a:xfrm>
              <a:prstGeom prst="rect">
                <a:avLst/>
              </a:prstGeom>
              <a:blipFill rotWithShape="0">
                <a:blip r:embed="rId2"/>
                <a:stretch>
                  <a:fillRect l="-2052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8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6196" y="2450239"/>
                <a:ext cx="6825908" cy="246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, log</a:t>
                </a:r>
                <a:r>
                  <a:rPr lang="en-US" sz="3000" baseline="-25000" dirty="0"/>
                  <a:t>10</a:t>
                </a:r>
                <a:r>
                  <a:rPr lang="en-US" sz="3000" dirty="0"/>
                  <a:t>n, ln n, n</a:t>
                </a:r>
                <a:r>
                  <a:rPr lang="en-US" sz="3000" baseline="30000" dirty="0"/>
                  <a:t>4</a:t>
                </a:r>
                <a:r>
                  <a:rPr lang="en-US" sz="3000" dirty="0"/>
                  <a:t>, n ln n, n, n</a:t>
                </a:r>
                <a:r>
                  <a:rPr lang="en-US" sz="3000" baseline="30000" dirty="0"/>
                  <a:t>2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e</a:t>
                </a:r>
                <a:r>
                  <a:rPr lang="en-US" sz="3000" baseline="30000" dirty="0" err="1"/>
                  <a:t>n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endParaRPr lang="en-US" sz="3000" dirty="0" smtClean="0"/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ln n vs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 vs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/>
                  <a:t>: which is smaller? 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96" y="2450239"/>
                <a:ext cx="6825908" cy="2469522"/>
              </a:xfrm>
              <a:prstGeom prst="rect">
                <a:avLst/>
              </a:prstGeom>
              <a:blipFill rotWithShape="0">
                <a:blip r:embed="rId2"/>
                <a:stretch>
                  <a:fillRect l="-2145" t="-1728" b="-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599773" cy="4281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, log</a:t>
                </a:r>
                <a:r>
                  <a:rPr lang="en-US" sz="3000" baseline="-25000" dirty="0"/>
                  <a:t>10</a:t>
                </a:r>
                <a:r>
                  <a:rPr lang="en-US" sz="3000" dirty="0"/>
                  <a:t>n, ln n, n</a:t>
                </a:r>
                <a:r>
                  <a:rPr lang="en-US" sz="3000" baseline="30000" dirty="0"/>
                  <a:t>4</a:t>
                </a:r>
                <a:r>
                  <a:rPr lang="en-US" sz="3000" dirty="0"/>
                  <a:t>, n ln n, n, n</a:t>
                </a:r>
                <a:r>
                  <a:rPr lang="en-US" sz="3000" baseline="30000" dirty="0"/>
                  <a:t>2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e</a:t>
                </a:r>
                <a:r>
                  <a:rPr lang="en-US" sz="3000" baseline="30000" dirty="0" err="1"/>
                  <a:t>n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endParaRPr lang="en-US" sz="3000" dirty="0" smtClean="0"/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ln n vs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n:</a:t>
                </a:r>
                <a:endParaRPr lang="en-US" sz="3000" dirty="0"/>
              </a:p>
              <a:p>
                <a:r>
                  <a:rPr lang="en-US" sz="3000" dirty="0" smtClean="0"/>
                  <a:t>ln n =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n/log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e (change of base theorem)</a:t>
                </a:r>
              </a:p>
              <a:p>
                <a:endParaRPr lang="en-US" sz="3000" dirty="0"/>
              </a:p>
              <a:p>
                <a:r>
                  <a:rPr lang="en-US" sz="3000" dirty="0" smtClean="0"/>
                  <a:t>Since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e &lt; </a:t>
                </a:r>
                <a:r>
                  <a:rPr lang="en-US" sz="3000" dirty="0"/>
                  <a:t>1</a:t>
                </a:r>
                <a:r>
                  <a:rPr lang="en-US" sz="3000" dirty="0" smtClean="0"/>
                  <a:t>, ln n &gt;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599773" cy="4281750"/>
              </a:xfrm>
              <a:prstGeom prst="rect">
                <a:avLst/>
              </a:prstGeom>
              <a:blipFill rotWithShape="0">
                <a:blip r:embed="rId2"/>
                <a:stretch>
                  <a:fillRect l="-1926" t="-99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06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Lecture recap</a:t>
            </a:r>
          </a:p>
          <a:p>
            <a:r>
              <a:rPr lang="en-US" sz="3000" dirty="0" smtClean="0"/>
              <a:t>Preprocessing</a:t>
            </a:r>
            <a:endParaRPr lang="en-US" sz="3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Preprocessing: text processing and substitution process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e.g.   #include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#define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599773" cy="4281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, </a:t>
                </a:r>
                <a:r>
                  <a:rPr lang="en-US" sz="3000" dirty="0" smtClean="0"/>
                  <a:t>n</a:t>
                </a:r>
                <a:r>
                  <a:rPr lang="en-US" sz="3000" baseline="30000" dirty="0" smtClean="0"/>
                  <a:t>4</a:t>
                </a:r>
                <a:r>
                  <a:rPr lang="en-US" sz="3000" dirty="0"/>
                  <a:t>, n ln n, n, n</a:t>
                </a:r>
                <a:r>
                  <a:rPr lang="en-US" sz="3000" baseline="30000" dirty="0"/>
                  <a:t>2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e</a:t>
                </a:r>
                <a:r>
                  <a:rPr lang="en-US" sz="3000" baseline="30000" dirty="0" err="1"/>
                  <a:t>n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</a:t>
                </a: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ln n vs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n:</a:t>
                </a:r>
                <a:endParaRPr lang="en-US" sz="3000" dirty="0"/>
              </a:p>
              <a:p>
                <a:r>
                  <a:rPr lang="en-US" sz="3000" dirty="0" smtClean="0"/>
                  <a:t>ln n =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n/log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e (change of base theorem)</a:t>
                </a:r>
              </a:p>
              <a:p>
                <a:endParaRPr lang="en-US" sz="3000" dirty="0"/>
              </a:p>
              <a:p>
                <a:r>
                  <a:rPr lang="en-US" sz="3000" dirty="0" smtClean="0"/>
                  <a:t>Since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e &lt; </a:t>
                </a:r>
                <a:r>
                  <a:rPr lang="en-US" sz="3000" dirty="0"/>
                  <a:t>1</a:t>
                </a:r>
                <a:r>
                  <a:rPr lang="en-US" sz="3000" dirty="0" smtClean="0"/>
                  <a:t>, ln n &gt;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599773" cy="4281750"/>
              </a:xfrm>
              <a:prstGeom prst="rect">
                <a:avLst/>
              </a:prstGeom>
              <a:blipFill rotWithShape="0">
                <a:blip r:embed="rId2"/>
                <a:stretch>
                  <a:fillRect l="-1926" t="-99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56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4281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, </a:t>
                </a:r>
                <a:r>
                  <a:rPr lang="en-US" sz="3000" dirty="0" smtClean="0"/>
                  <a:t>n</a:t>
                </a:r>
                <a:r>
                  <a:rPr lang="en-US" sz="3000" baseline="30000" dirty="0" smtClean="0"/>
                  <a:t>4</a:t>
                </a:r>
                <a:r>
                  <a:rPr lang="en-US" sz="3000" dirty="0"/>
                  <a:t>, n ln n, n, n</a:t>
                </a:r>
                <a:r>
                  <a:rPr lang="en-US" sz="3000" baseline="30000" dirty="0"/>
                  <a:t>2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e</a:t>
                </a:r>
                <a:r>
                  <a:rPr lang="en-US" sz="3000" baseline="30000" dirty="0" err="1"/>
                  <a:t>n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</a:t>
                </a: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ln n vs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n:</a:t>
                </a:r>
                <a:endParaRPr lang="en-US" sz="3000" dirty="0"/>
              </a:p>
              <a:p>
                <a:r>
                  <a:rPr lang="en-US" sz="3000" dirty="0" smtClean="0"/>
                  <a:t>ln n = 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n/log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e (change of base theorem)</a:t>
                </a:r>
              </a:p>
              <a:p>
                <a:endParaRPr lang="en-US" sz="3000" dirty="0" smtClean="0"/>
              </a:p>
              <a:p>
                <a:r>
                  <a:rPr lang="en-US" sz="3000" b="1" dirty="0" smtClean="0"/>
                  <a:t>BUT</a:t>
                </a:r>
                <a:r>
                  <a:rPr lang="en-US" sz="3000" dirty="0" smtClean="0"/>
                  <a:t> since 1/log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e is a constant, you can take:</a:t>
                </a:r>
              </a:p>
              <a:p>
                <a:r>
                  <a:rPr lang="en-US" sz="3000" dirty="0" smtClean="0"/>
                  <a:t>O(log</a:t>
                </a:r>
                <a:r>
                  <a:rPr lang="en-US" sz="3000" baseline="-25000" dirty="0" smtClean="0"/>
                  <a:t>10</a:t>
                </a:r>
                <a:r>
                  <a:rPr lang="en-US" sz="3000" dirty="0" smtClean="0"/>
                  <a:t>n) = O(ln n)!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4281750"/>
              </a:xfrm>
              <a:prstGeom prst="rect">
                <a:avLst/>
              </a:prstGeom>
              <a:blipFill rotWithShape="0">
                <a:blip r:embed="rId2"/>
                <a:stretch>
                  <a:fillRect l="-1876" t="-997" r="-625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596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3820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, </a:t>
                </a:r>
                <a:r>
                  <a:rPr lang="en-US" sz="3000" dirty="0" smtClean="0"/>
                  <a:t>n</a:t>
                </a:r>
                <a:r>
                  <a:rPr lang="en-US" sz="3000" baseline="30000" dirty="0" smtClean="0"/>
                  <a:t>4</a:t>
                </a:r>
                <a:r>
                  <a:rPr lang="en-US" sz="3000" dirty="0"/>
                  <a:t>, n ln n, n, n</a:t>
                </a:r>
                <a:r>
                  <a:rPr lang="en-US" sz="3000" baseline="30000" dirty="0"/>
                  <a:t>2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e</a:t>
                </a:r>
                <a:r>
                  <a:rPr lang="en-US" sz="3000" baseline="30000" dirty="0" err="1"/>
                  <a:t>n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</a:t>
                </a: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log/ln vs square root:</a:t>
                </a:r>
                <a:endParaRPr lang="en-US" sz="3000" dirty="0"/>
              </a:p>
              <a:p>
                <a:pPr marL="457200" indent="-457200">
                  <a:buFontTx/>
                  <a:buChar char="-"/>
                </a:pPr>
                <a:r>
                  <a:rPr lang="en-US" sz="3000" dirty="0" smtClean="0"/>
                  <a:t>can think in terms of graph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3000" dirty="0" err="1" smtClean="0"/>
                  <a:t>sqrt</a:t>
                </a:r>
                <a:r>
                  <a:rPr lang="en-US" sz="3000" dirty="0" smtClean="0"/>
                  <a:t> &gt; log</a:t>
                </a:r>
              </a:p>
              <a:p>
                <a:pPr marL="457200" indent="-457200">
                  <a:buFontTx/>
                  <a:buChar char="-"/>
                </a:pP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3820085"/>
              </a:xfrm>
              <a:prstGeom prst="rect">
                <a:avLst/>
              </a:prstGeom>
              <a:blipFill rotWithShape="0">
                <a:blip r:embed="rId2"/>
                <a:stretch>
                  <a:fillRect l="-1876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551" t="11725" r="3957" b="7822"/>
          <a:stretch/>
        </p:blipFill>
        <p:spPr>
          <a:xfrm>
            <a:off x="6176865" y="4763552"/>
            <a:ext cx="2967135" cy="20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4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3854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, </a:t>
                </a:r>
                <a:r>
                  <a:rPr lang="en-US" sz="3000" dirty="0" smtClean="0"/>
                  <a:t>n</a:t>
                </a:r>
                <a:r>
                  <a:rPr lang="en-US" sz="3000" baseline="30000" dirty="0" smtClean="0"/>
                  <a:t>4</a:t>
                </a:r>
                <a:r>
                  <a:rPr lang="en-US" sz="3000" dirty="0"/>
                  <a:t>, n ln n, n, n</a:t>
                </a:r>
                <a:r>
                  <a:rPr lang="en-US" sz="3000" baseline="30000" dirty="0"/>
                  <a:t>2</a:t>
                </a:r>
                <a:r>
                  <a:rPr lang="en-US" sz="3000" dirty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 smtClean="0"/>
              </a:p>
              <a:p>
                <a:endParaRPr lang="en-US" sz="3000" dirty="0" smtClean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log/ln vs square root:</a:t>
                </a:r>
                <a:endParaRPr lang="en-US" sz="3000" dirty="0"/>
              </a:p>
              <a:p>
                <a:pPr marL="457200" indent="-457200">
                  <a:buFontTx/>
                  <a:buChar char="-"/>
                </a:pPr>
                <a:r>
                  <a:rPr lang="en-US" sz="3000" dirty="0" smtClean="0"/>
                  <a:t>can think in terms of graph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3000" dirty="0" err="1" smtClean="0"/>
                  <a:t>sqrt</a:t>
                </a:r>
                <a:r>
                  <a:rPr lang="en-US" sz="3000" dirty="0" smtClean="0"/>
                  <a:t> &gt; log</a:t>
                </a:r>
              </a:p>
              <a:p>
                <a:pPr marL="457200" indent="-457200">
                  <a:buFontTx/>
                  <a:buChar char="-"/>
                </a:pP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3854517"/>
              </a:xfrm>
              <a:prstGeom prst="rect">
                <a:avLst/>
              </a:prstGeom>
              <a:blipFill rotWithShape="0">
                <a:blip r:embed="rId2"/>
                <a:stretch>
                  <a:fillRect l="-1876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551" t="11725" r="3957" b="7822"/>
          <a:stretch/>
        </p:blipFill>
        <p:spPr>
          <a:xfrm>
            <a:off x="6176865" y="4763552"/>
            <a:ext cx="2967135" cy="20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54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243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, </a:t>
                </a:r>
                <a:r>
                  <a:rPr lang="en-US" sz="3000" dirty="0" smtClean="0"/>
                  <a:t>n</a:t>
                </a:r>
                <a:r>
                  <a:rPr lang="en-US" sz="3000" baseline="30000" dirty="0" smtClean="0"/>
                  <a:t>4</a:t>
                </a:r>
                <a:r>
                  <a:rPr lang="en-US" sz="3000" dirty="0"/>
                  <a:t>, n ln n</a:t>
                </a:r>
                <a:r>
                  <a:rPr lang="en-US" sz="3000" dirty="0" smtClean="0"/>
                  <a:t>, </a:t>
                </a:r>
                <a:r>
                  <a:rPr lang="en-US" sz="3000" dirty="0"/>
                  <a:t>n</a:t>
                </a:r>
                <a:r>
                  <a:rPr lang="en-US" sz="3000" baseline="30000" dirty="0"/>
                  <a:t>2</a:t>
                </a:r>
                <a:r>
                  <a:rPr lang="en-US" sz="3000" dirty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</a:t>
                </a:r>
              </a:p>
              <a:p>
                <a:endParaRPr lang="en-US" sz="3000" dirty="0" smtClean="0"/>
              </a:p>
              <a:p>
                <a:pPr marL="457200" indent="-457200">
                  <a:buFontTx/>
                  <a:buChar char="-"/>
                </a:pP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2435090"/>
              </a:xfrm>
              <a:prstGeom prst="rect">
                <a:avLst/>
              </a:prstGeom>
              <a:blipFill rotWithShape="0">
                <a:blip r:embed="rId2"/>
                <a:stretch>
                  <a:fillRect l="-1876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92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243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, </a:t>
                </a:r>
                <a:r>
                  <a:rPr lang="en-US" sz="3000" dirty="0" smtClean="0"/>
                  <a:t>n</a:t>
                </a:r>
                <a:r>
                  <a:rPr lang="en-US" sz="3000" baseline="30000" dirty="0" smtClean="0"/>
                  <a:t>4</a:t>
                </a:r>
                <a:r>
                  <a:rPr lang="en-US" sz="3000" dirty="0" smtClean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n, n ln n,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2</a:t>
                </a:r>
                <a:endParaRPr lang="en-US" sz="3000" dirty="0" smtClean="0">
                  <a:solidFill>
                    <a:srgbClr val="0070C0"/>
                  </a:solidFill>
                </a:endParaRPr>
              </a:p>
              <a:p>
                <a:endParaRPr lang="en-US" sz="3000" dirty="0" smtClean="0"/>
              </a:p>
              <a:p>
                <a:pPr marL="457200" indent="-457200">
                  <a:buFontTx/>
                  <a:buChar char="-"/>
                </a:pP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2435090"/>
              </a:xfrm>
              <a:prstGeom prst="rect">
                <a:avLst/>
              </a:prstGeom>
              <a:blipFill rotWithShape="0">
                <a:blip r:embed="rId2"/>
                <a:stretch>
                  <a:fillRect l="-1876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32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243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 smtClean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n, n ln n,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4</a:t>
                </a:r>
                <a:endParaRPr lang="en-US" sz="3000" dirty="0" smtClean="0">
                  <a:solidFill>
                    <a:srgbClr val="0070C0"/>
                  </a:solidFill>
                </a:endParaRPr>
              </a:p>
              <a:p>
                <a:endParaRPr lang="en-US" sz="3000" dirty="0" smtClean="0"/>
              </a:p>
              <a:p>
                <a:pPr marL="457200" indent="-457200">
                  <a:buFontTx/>
                  <a:buChar char="-"/>
                </a:pP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2435090"/>
              </a:xfrm>
              <a:prstGeom prst="rect">
                <a:avLst/>
              </a:prstGeom>
              <a:blipFill rotWithShape="0">
                <a:blip r:embed="rId2"/>
                <a:stretch>
                  <a:fillRect l="-1876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494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3820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 smtClean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n, n ln n,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4</a:t>
                </a:r>
                <a:endParaRPr lang="en-US" sz="3000" dirty="0" smtClean="0">
                  <a:solidFill>
                    <a:srgbClr val="0070C0"/>
                  </a:solidFill>
                </a:endParaRP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Let’s do the easier one first: 2</a:t>
                </a:r>
                <a:r>
                  <a:rPr lang="en-US" sz="3000" baseline="30000" dirty="0" smtClean="0"/>
                  <a:t>n</a:t>
                </a:r>
                <a:r>
                  <a:rPr lang="en-US" sz="3000" dirty="0" smtClean="0"/>
                  <a:t> vs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 smtClean="0"/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Which is smaller?</a:t>
                </a:r>
              </a:p>
              <a:p>
                <a:pPr marL="457200" indent="-457200">
                  <a:buFontTx/>
                  <a:buChar char="-"/>
                </a:pP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3820085"/>
              </a:xfrm>
              <a:prstGeom prst="rect">
                <a:avLst/>
              </a:prstGeom>
              <a:blipFill rotWithShape="0">
                <a:blip r:embed="rId2"/>
                <a:stretch>
                  <a:fillRect l="-1876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157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3820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 smtClean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n, n ln n,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4</a:t>
                </a:r>
                <a:endParaRPr lang="en-US" sz="3000" dirty="0" smtClean="0">
                  <a:solidFill>
                    <a:srgbClr val="0070C0"/>
                  </a:solidFill>
                </a:endParaRP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Let’s do the easier one first: 2</a:t>
                </a:r>
                <a:r>
                  <a:rPr lang="en-US" sz="3000" baseline="30000" dirty="0" smtClean="0"/>
                  <a:t>n</a:t>
                </a:r>
                <a:r>
                  <a:rPr lang="en-US" sz="3000" dirty="0" smtClean="0"/>
                  <a:t> vs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 smtClean="0"/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Since 2 &lt; e, we have </a:t>
                </a:r>
                <a:r>
                  <a:rPr lang="en-US" sz="3000" dirty="0"/>
                  <a:t>2</a:t>
                </a:r>
                <a:r>
                  <a:rPr lang="en-US" sz="3000" baseline="30000" dirty="0"/>
                  <a:t>n</a:t>
                </a:r>
                <a:r>
                  <a:rPr lang="en-US" sz="3000" dirty="0"/>
                  <a:t> &lt;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 smtClean="0"/>
              </a:p>
              <a:p>
                <a:pPr marL="457200" indent="-457200">
                  <a:buFontTx/>
                  <a:buChar char="-"/>
                </a:pP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3820085"/>
              </a:xfrm>
              <a:prstGeom prst="rect">
                <a:avLst/>
              </a:prstGeom>
              <a:blipFill rotWithShape="0">
                <a:blip r:embed="rId2"/>
                <a:stretch>
                  <a:fillRect l="-1876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527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3820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 smtClean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n, n ln n,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4</a:t>
                </a:r>
                <a:endParaRPr lang="en-US" sz="3000" dirty="0" smtClean="0">
                  <a:solidFill>
                    <a:srgbClr val="0070C0"/>
                  </a:solidFill>
                </a:endParaRP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What about n! vs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r>
                  <a:rPr lang="en-US" sz="3000" dirty="0" smtClean="0"/>
                  <a:t> ?</a:t>
                </a: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Which is smaller?</a:t>
                </a:r>
              </a:p>
              <a:p>
                <a:pPr marL="457200" indent="-457200">
                  <a:buFontTx/>
                  <a:buChar char="-"/>
                </a:pPr>
                <a:endParaRPr lang="en-US" sz="3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3820085"/>
              </a:xfrm>
              <a:prstGeom prst="rect">
                <a:avLst/>
              </a:prstGeom>
              <a:blipFill rotWithShape="0">
                <a:blip r:embed="rId2"/>
                <a:stretch>
                  <a:fillRect l="-1876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40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Macro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Macro: block of code that is given an identifying name and is substituted and expanded during pre-processing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e.g. #define SQUARE(x) x*x</a:t>
            </a:r>
          </a:p>
        </p:txBody>
      </p:sp>
    </p:spTree>
    <p:extLst>
      <p:ext uri="{BB962C8B-B14F-4D97-AF65-F5344CB8AC3E}">
        <p14:creationId xmlns:p14="http://schemas.microsoft.com/office/powerpoint/2010/main" val="1490383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4743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 smtClean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n, n ln n,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4</a:t>
                </a:r>
                <a:endParaRPr lang="en-US" sz="3000" dirty="0" smtClean="0">
                  <a:solidFill>
                    <a:srgbClr val="0070C0"/>
                  </a:solidFill>
                </a:endParaRP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What about n! vs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r>
                  <a:rPr lang="en-US" sz="3000" dirty="0" smtClean="0"/>
                  <a:t> ?</a:t>
                </a: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Intuitive approach:</a:t>
                </a:r>
              </a:p>
              <a:p>
                <a:r>
                  <a:rPr lang="en-US" sz="3000" dirty="0" smtClean="0"/>
                  <a:t>n! = 1 * 2 * 3 * </a:t>
                </a:r>
                <a:r>
                  <a:rPr lang="mr-IN" sz="3000" dirty="0" smtClean="0"/>
                  <a:t>…</a:t>
                </a:r>
                <a:r>
                  <a:rPr lang="en-US" sz="3000" dirty="0" smtClean="0"/>
                  <a:t> * n</a:t>
                </a:r>
              </a:p>
              <a:p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r>
                  <a:rPr lang="en-US" sz="3000" dirty="0" smtClean="0"/>
                  <a:t> = e * e * e * </a:t>
                </a:r>
                <a:r>
                  <a:rPr lang="mr-IN" sz="3000" dirty="0" smtClean="0"/>
                  <a:t>…</a:t>
                </a:r>
                <a:r>
                  <a:rPr lang="en-US" sz="3000" dirty="0" smtClean="0"/>
                  <a:t> * e</a:t>
                </a:r>
              </a:p>
              <a:p>
                <a:r>
                  <a:rPr lang="en-US" sz="3000" dirty="0" smtClean="0"/>
                  <a:t>What happens if n becomes very large?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4743414"/>
              </a:xfrm>
              <a:prstGeom prst="rect">
                <a:avLst/>
              </a:prstGeom>
              <a:blipFill rotWithShape="0">
                <a:blip r:embed="rId2"/>
                <a:stretch>
                  <a:fillRect l="-1876" t="-1542" b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386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3358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n!, 2</a:t>
                </a:r>
                <a:r>
                  <a:rPr lang="en-US" sz="3000" baseline="30000" dirty="0"/>
                  <a:t>n</a:t>
                </a:r>
                <a:r>
                  <a:rPr lang="en-US" sz="3000" dirty="0" smtClean="0"/>
                  <a:t>,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n, n ln n,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4</a:t>
                </a:r>
                <a:endParaRPr lang="en-US" sz="3000" dirty="0" smtClean="0">
                  <a:solidFill>
                    <a:srgbClr val="0070C0"/>
                  </a:solidFill>
                </a:endParaRP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What about n! vs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r>
                  <a:rPr lang="en-US" sz="3000" dirty="0" smtClean="0"/>
                  <a:t> ?</a:t>
                </a:r>
              </a:p>
              <a:p>
                <a:endParaRPr lang="en-US" sz="3000" dirty="0" smtClean="0"/>
              </a:p>
              <a:p>
                <a:r>
                  <a:rPr lang="en-US" sz="3000" dirty="0" smtClean="0"/>
                  <a:t>n! &gt; </a:t>
                </a:r>
                <a:r>
                  <a:rPr lang="en-US" sz="3000" dirty="0" err="1" smtClean="0"/>
                  <a:t>e</a:t>
                </a:r>
                <a:r>
                  <a:rPr lang="en-US" sz="3000" baseline="30000" dirty="0" err="1" smtClean="0"/>
                  <a:t>n</a:t>
                </a:r>
                <a:endParaRPr lang="en-US" sz="3000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3358420"/>
              </a:xfrm>
              <a:prstGeom prst="rect">
                <a:avLst/>
              </a:prstGeom>
              <a:blipFill rotWithShape="0">
                <a:blip r:embed="rId2"/>
                <a:stretch>
                  <a:fillRect l="-1876" t="-2178" b="-4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372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28700" y="1815758"/>
                <a:ext cx="7798059" cy="2496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The functions ordered </a:t>
                </a:r>
                <a:r>
                  <a:rPr lang="en-US" sz="3200" dirty="0"/>
                  <a:t>in the increasing order of rate of growth:</a:t>
                </a:r>
              </a:p>
              <a:p>
                <a:endParaRPr lang="en-US" sz="3000" dirty="0" smtClean="0"/>
              </a:p>
              <a:p>
                <a:endParaRPr lang="en-US" sz="3000" dirty="0"/>
              </a:p>
              <a:p>
                <a:r>
                  <a:rPr lang="en-US" sz="3000" dirty="0" smtClean="0">
                    <a:solidFill>
                      <a:srgbClr val="0070C0"/>
                    </a:solidFill>
                  </a:rPr>
                  <a:t>log</a:t>
                </a:r>
                <a:r>
                  <a:rPr lang="en-US" sz="3000" baseline="-25000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n, ln n,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√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solidFill>
                      <a:srgbClr val="0070C0"/>
                    </a:solidFill>
                  </a:rPr>
                  <a:t> , n, n ln n,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n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2</a:t>
                </a:r>
                <a:r>
                  <a:rPr lang="en-US" sz="3000" baseline="30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3000" dirty="0" err="1" smtClean="0">
                    <a:solidFill>
                      <a:srgbClr val="0070C0"/>
                    </a:solidFill>
                  </a:rPr>
                  <a:t>e</a:t>
                </a:r>
                <a:r>
                  <a:rPr lang="en-US" sz="3000" baseline="30000" dirty="0" err="1" smtClean="0">
                    <a:solidFill>
                      <a:srgbClr val="0070C0"/>
                    </a:solidFill>
                  </a:rPr>
                  <a:t>n</a:t>
                </a:r>
                <a:r>
                  <a:rPr lang="en-US" sz="3000" dirty="0" smtClean="0">
                    <a:solidFill>
                      <a:srgbClr val="0070C0"/>
                    </a:solidFill>
                  </a:rPr>
                  <a:t>, n!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815758"/>
                <a:ext cx="7798059" cy="2496646"/>
              </a:xfrm>
              <a:prstGeom prst="rect">
                <a:avLst/>
              </a:prstGeom>
              <a:blipFill rotWithShape="0">
                <a:blip r:embed="rId2"/>
                <a:stretch>
                  <a:fillRect l="-2033" t="-2934" b="-6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0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4626" y="2881902"/>
            <a:ext cx="67262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 err="1">
                <a:solidFill>
                  <a:srgbClr val="3B78E7"/>
                </a:solidFill>
              </a:rPr>
              <a:t>for</a:t>
            </a:r>
            <a:r>
              <a:rPr lang="mr-IN" sz="3200" dirty="0"/>
              <a:t> 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i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</a:t>
            </a:r>
            <a:r>
              <a:rPr lang="mr-IN" sz="3200" dirty="0" smtClean="0"/>
              <a:t>{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smtClean="0"/>
              <a:t> </a:t>
            </a:r>
            <a:r>
              <a:rPr lang="mr-IN" sz="3200" dirty="0" err="1">
                <a:solidFill>
                  <a:srgbClr val="3B78E7"/>
                </a:solidFill>
              </a:rPr>
              <a:t>for</a:t>
            </a:r>
            <a:r>
              <a:rPr lang="mr-IN" sz="3200" dirty="0"/>
              <a:t> 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j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2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mr-IN" sz="3200" dirty="0" smtClean="0"/>
              <a:t>cs1010_println_long(</a:t>
            </a:r>
            <a:r>
              <a:rPr lang="mr-IN" sz="3200" dirty="0" err="1" smtClean="0"/>
              <a:t>i</a:t>
            </a:r>
            <a:r>
              <a:rPr lang="mr-IN" sz="3200" dirty="0" smtClean="0"/>
              <a:t> </a:t>
            </a:r>
            <a:r>
              <a:rPr lang="mr-IN" sz="3200" dirty="0"/>
              <a:t>+ </a:t>
            </a:r>
            <a:r>
              <a:rPr lang="mr-IN" sz="3200" dirty="0" err="1"/>
              <a:t>j</a:t>
            </a:r>
            <a:r>
              <a:rPr lang="mr-IN" sz="3200" dirty="0"/>
              <a:t>);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mr-IN" sz="3200" dirty="0" smtClean="0"/>
              <a:t>}</a:t>
            </a:r>
            <a:endParaRPr lang="en-US" sz="3200" dirty="0" smtClean="0"/>
          </a:p>
          <a:p>
            <a:r>
              <a:rPr lang="mr-IN" sz="3200" dirty="0" smtClean="0"/>
              <a:t>}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is its big O run time?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5140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many times does the outer loop run?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44544" y="2919225"/>
            <a:ext cx="67262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 err="1">
                <a:solidFill>
                  <a:srgbClr val="3B78E7"/>
                </a:solidFill>
              </a:rPr>
              <a:t>for</a:t>
            </a:r>
            <a:r>
              <a:rPr lang="mr-IN" sz="3200" dirty="0"/>
              <a:t> 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i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</a:t>
            </a:r>
            <a:r>
              <a:rPr lang="mr-IN" sz="3200" dirty="0" smtClean="0"/>
              <a:t>{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smtClean="0"/>
              <a:t> </a:t>
            </a:r>
            <a:r>
              <a:rPr lang="mr-IN" sz="3200" dirty="0" err="1">
                <a:solidFill>
                  <a:srgbClr val="3B78E7"/>
                </a:solidFill>
              </a:rPr>
              <a:t>for</a:t>
            </a:r>
            <a:r>
              <a:rPr lang="mr-IN" sz="3200" dirty="0"/>
              <a:t> 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j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2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mr-IN" sz="3200" dirty="0" smtClean="0"/>
              <a:t>cs1010_println_long(</a:t>
            </a:r>
            <a:r>
              <a:rPr lang="mr-IN" sz="3200" dirty="0" err="1" smtClean="0"/>
              <a:t>i</a:t>
            </a:r>
            <a:r>
              <a:rPr lang="mr-IN" sz="3200" dirty="0" smtClean="0"/>
              <a:t> </a:t>
            </a:r>
            <a:r>
              <a:rPr lang="mr-IN" sz="3200" dirty="0"/>
              <a:t>+ </a:t>
            </a:r>
            <a:r>
              <a:rPr lang="mr-IN" sz="3200" dirty="0" err="1"/>
              <a:t>j</a:t>
            </a:r>
            <a:r>
              <a:rPr lang="mr-IN" sz="3200" dirty="0"/>
              <a:t>);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mr-IN" sz="3200" dirty="0" smtClean="0"/>
              <a:t>}</a:t>
            </a:r>
            <a:endParaRPr lang="en-US" sz="3200" dirty="0" smtClean="0"/>
          </a:p>
          <a:p>
            <a:r>
              <a:rPr lang="mr-IN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2113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4544" y="2919225"/>
            <a:ext cx="67262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 err="1">
                <a:solidFill>
                  <a:srgbClr val="3B78E7"/>
                </a:solidFill>
              </a:rPr>
              <a:t>for</a:t>
            </a:r>
            <a:r>
              <a:rPr lang="mr-IN" sz="3200" dirty="0"/>
              <a:t> 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i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</a:t>
            </a:r>
            <a:r>
              <a:rPr lang="mr-IN" sz="3200" dirty="0" smtClean="0"/>
              <a:t>{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smtClean="0"/>
              <a:t> </a:t>
            </a:r>
            <a:r>
              <a:rPr lang="mr-IN" sz="3200" dirty="0" err="1">
                <a:solidFill>
                  <a:srgbClr val="3B78E7"/>
                </a:solidFill>
              </a:rPr>
              <a:t>for</a:t>
            </a:r>
            <a:r>
              <a:rPr lang="mr-IN" sz="3200" dirty="0"/>
              <a:t> 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j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2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mr-IN" sz="3200" dirty="0" smtClean="0"/>
              <a:t>cs1010_println_long(</a:t>
            </a:r>
            <a:r>
              <a:rPr lang="mr-IN" sz="3200" dirty="0" err="1" smtClean="0"/>
              <a:t>i</a:t>
            </a:r>
            <a:r>
              <a:rPr lang="mr-IN" sz="3200" dirty="0" smtClean="0"/>
              <a:t> </a:t>
            </a:r>
            <a:r>
              <a:rPr lang="mr-IN" sz="3200" dirty="0"/>
              <a:t>+ </a:t>
            </a:r>
            <a:r>
              <a:rPr lang="mr-IN" sz="3200" dirty="0" err="1"/>
              <a:t>j</a:t>
            </a:r>
            <a:r>
              <a:rPr lang="mr-IN" sz="3200" dirty="0"/>
              <a:t>);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mr-IN" sz="3200" dirty="0" smtClean="0"/>
              <a:t>}</a:t>
            </a:r>
            <a:endParaRPr lang="en-US" sz="3200" dirty="0" smtClean="0"/>
          </a:p>
          <a:p>
            <a:r>
              <a:rPr lang="mr-IN" sz="3200" dirty="0" smtClean="0"/>
              <a:t>}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many times does the inner loop run?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422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4544" y="2919225"/>
            <a:ext cx="67262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 err="1">
                <a:solidFill>
                  <a:srgbClr val="3B78E7"/>
                </a:solidFill>
              </a:rPr>
              <a:t>for</a:t>
            </a:r>
            <a:r>
              <a:rPr lang="mr-IN" sz="3200" dirty="0"/>
              <a:t> 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i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</a:t>
            </a:r>
            <a:r>
              <a:rPr lang="mr-IN" sz="3200" dirty="0" smtClean="0"/>
              <a:t>{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smtClean="0"/>
              <a:t> </a:t>
            </a:r>
            <a:r>
              <a:rPr lang="mr-IN" sz="3200" dirty="0" err="1">
                <a:solidFill>
                  <a:srgbClr val="3B78E7"/>
                </a:solidFill>
              </a:rPr>
              <a:t>for</a:t>
            </a:r>
            <a:r>
              <a:rPr lang="mr-IN" sz="3200" dirty="0"/>
              <a:t> 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j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2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mr-IN" sz="3200" dirty="0" smtClean="0"/>
              <a:t>cs1010_println_long(</a:t>
            </a:r>
            <a:r>
              <a:rPr lang="mr-IN" sz="3200" dirty="0" err="1" smtClean="0"/>
              <a:t>i</a:t>
            </a:r>
            <a:r>
              <a:rPr lang="mr-IN" sz="3200" dirty="0" smtClean="0"/>
              <a:t> </a:t>
            </a:r>
            <a:r>
              <a:rPr lang="mr-IN" sz="3200" dirty="0"/>
              <a:t>+ </a:t>
            </a:r>
            <a:r>
              <a:rPr lang="mr-IN" sz="3200" dirty="0" err="1"/>
              <a:t>j</a:t>
            </a:r>
            <a:r>
              <a:rPr lang="mr-IN" sz="3200" dirty="0"/>
              <a:t>);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mr-IN" sz="3200" dirty="0" smtClean="0"/>
              <a:t>}</a:t>
            </a:r>
            <a:endParaRPr lang="en-US" sz="3200" dirty="0" smtClean="0"/>
          </a:p>
          <a:p>
            <a:r>
              <a:rPr lang="mr-IN" sz="3200" dirty="0" smtClean="0"/>
              <a:t>}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Total: n * (n/2) = 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/2 =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7730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(b)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is its big O run time?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88841" y="2956545"/>
            <a:ext cx="6858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500" dirty="0" err="1">
                <a:solidFill>
                  <a:srgbClr val="3B78E7"/>
                </a:solidFill>
              </a:rPr>
              <a:t>for</a:t>
            </a:r>
            <a:r>
              <a:rPr lang="mr-IN" sz="3500" dirty="0"/>
              <a:t> (</a:t>
            </a:r>
            <a:r>
              <a:rPr lang="mr-IN" sz="3500" dirty="0" err="1">
                <a:solidFill>
                  <a:srgbClr val="3E61A2"/>
                </a:solidFill>
              </a:rPr>
              <a:t>long</a:t>
            </a:r>
            <a:r>
              <a:rPr lang="mr-IN" sz="3500" dirty="0"/>
              <a:t> </a:t>
            </a:r>
            <a:r>
              <a:rPr lang="mr-IN" sz="3500" dirty="0" err="1"/>
              <a:t>i</a:t>
            </a:r>
            <a:r>
              <a:rPr lang="mr-IN" sz="3500" dirty="0"/>
              <a:t> = </a:t>
            </a:r>
            <a:r>
              <a:rPr lang="en-US" sz="3500" dirty="0">
                <a:solidFill>
                  <a:srgbClr val="E74C3C"/>
                </a:solidFill>
              </a:rPr>
              <a:t>1</a:t>
            </a:r>
            <a:r>
              <a:rPr lang="mr-IN" sz="3500" dirty="0" smtClean="0"/>
              <a:t>; </a:t>
            </a:r>
            <a:r>
              <a:rPr lang="mr-IN" sz="3500" dirty="0" err="1"/>
              <a:t>i</a:t>
            </a:r>
            <a:r>
              <a:rPr lang="mr-IN" sz="3500" dirty="0"/>
              <a:t> &lt; </a:t>
            </a:r>
            <a:r>
              <a:rPr lang="mr-IN" sz="3500" dirty="0" err="1"/>
              <a:t>n</a:t>
            </a:r>
            <a:r>
              <a:rPr lang="mr-IN" sz="3500" dirty="0"/>
              <a:t>; </a:t>
            </a:r>
            <a:r>
              <a:rPr lang="mr-IN" sz="3500" dirty="0" err="1"/>
              <a:t>i</a:t>
            </a:r>
            <a:r>
              <a:rPr lang="mr-IN" sz="3500" dirty="0"/>
              <a:t> *= </a:t>
            </a:r>
            <a:r>
              <a:rPr lang="mr-IN" sz="3500" dirty="0">
                <a:solidFill>
                  <a:srgbClr val="E74C3C"/>
                </a:solidFill>
              </a:rPr>
              <a:t>2</a:t>
            </a:r>
            <a:r>
              <a:rPr lang="mr-IN" sz="3500" dirty="0"/>
              <a:t>) { </a:t>
            </a:r>
            <a:endParaRPr lang="en-US" sz="3500" dirty="0" smtClean="0"/>
          </a:p>
          <a:p>
            <a:r>
              <a:rPr lang="en-US" sz="3500" dirty="0">
                <a:solidFill>
                  <a:srgbClr val="3B78E7"/>
                </a:solidFill>
              </a:rPr>
              <a:t> </a:t>
            </a:r>
            <a:r>
              <a:rPr lang="en-US" sz="3500" dirty="0" smtClean="0">
                <a:solidFill>
                  <a:srgbClr val="3B78E7"/>
                </a:solidFill>
              </a:rPr>
              <a:t> </a:t>
            </a:r>
            <a:r>
              <a:rPr lang="mr-IN" sz="3500" dirty="0" err="1" smtClean="0">
                <a:solidFill>
                  <a:srgbClr val="3B78E7"/>
                </a:solidFill>
              </a:rPr>
              <a:t>for</a:t>
            </a:r>
            <a:r>
              <a:rPr lang="mr-IN" sz="3500" dirty="0" smtClean="0"/>
              <a:t> </a:t>
            </a:r>
            <a:r>
              <a:rPr lang="mr-IN" sz="3500" dirty="0"/>
              <a:t>(</a:t>
            </a:r>
            <a:r>
              <a:rPr lang="mr-IN" sz="3500" dirty="0" err="1">
                <a:solidFill>
                  <a:srgbClr val="3E61A2"/>
                </a:solidFill>
              </a:rPr>
              <a:t>long</a:t>
            </a:r>
            <a:r>
              <a:rPr lang="mr-IN" sz="3500" dirty="0"/>
              <a:t> </a:t>
            </a:r>
            <a:r>
              <a:rPr lang="mr-IN" sz="3500" dirty="0" err="1"/>
              <a:t>j</a:t>
            </a:r>
            <a:r>
              <a:rPr lang="mr-IN" sz="3500" dirty="0"/>
              <a:t> = </a:t>
            </a:r>
            <a:r>
              <a:rPr lang="en-US" sz="3500" dirty="0">
                <a:solidFill>
                  <a:srgbClr val="E74C3C"/>
                </a:solidFill>
              </a:rPr>
              <a:t>1</a:t>
            </a:r>
            <a:r>
              <a:rPr lang="mr-IN" sz="3500" dirty="0" smtClean="0"/>
              <a:t>; </a:t>
            </a:r>
            <a:r>
              <a:rPr lang="mr-IN" sz="3500" dirty="0" err="1"/>
              <a:t>j</a:t>
            </a:r>
            <a:r>
              <a:rPr lang="mr-IN" sz="3500" dirty="0"/>
              <a:t> &lt; </a:t>
            </a:r>
            <a:r>
              <a:rPr lang="mr-IN" sz="3500" dirty="0" err="1"/>
              <a:t>n</a:t>
            </a:r>
            <a:r>
              <a:rPr lang="mr-IN" sz="3500" dirty="0"/>
              <a:t>; </a:t>
            </a:r>
            <a:r>
              <a:rPr lang="mr-IN" sz="3500" dirty="0" err="1"/>
              <a:t>j</a:t>
            </a:r>
            <a:r>
              <a:rPr lang="mr-IN" sz="3500" dirty="0"/>
              <a:t> *= </a:t>
            </a:r>
            <a:r>
              <a:rPr lang="mr-IN" sz="3500" dirty="0">
                <a:solidFill>
                  <a:srgbClr val="E74C3C"/>
                </a:solidFill>
              </a:rPr>
              <a:t>2</a:t>
            </a:r>
            <a:r>
              <a:rPr lang="mr-IN" sz="3500" dirty="0"/>
              <a:t>) { </a:t>
            </a:r>
            <a:r>
              <a:rPr lang="en-US" sz="3500" dirty="0" smtClean="0"/>
              <a:t>  </a:t>
            </a:r>
          </a:p>
          <a:p>
            <a:r>
              <a:rPr lang="en-US" sz="3500" dirty="0"/>
              <a:t> </a:t>
            </a:r>
            <a:r>
              <a:rPr lang="en-US" sz="3500" dirty="0" smtClean="0"/>
              <a:t>   </a:t>
            </a:r>
            <a:r>
              <a:rPr lang="mr-IN" sz="3500" dirty="0" smtClean="0"/>
              <a:t>cs1010_println_long(</a:t>
            </a:r>
            <a:r>
              <a:rPr lang="mr-IN" sz="3500" dirty="0" err="1" smtClean="0"/>
              <a:t>i</a:t>
            </a:r>
            <a:r>
              <a:rPr lang="mr-IN" sz="3500" dirty="0" smtClean="0"/>
              <a:t> </a:t>
            </a:r>
            <a:r>
              <a:rPr lang="mr-IN" sz="3500" dirty="0"/>
              <a:t>+ </a:t>
            </a:r>
            <a:r>
              <a:rPr lang="mr-IN" sz="3500" dirty="0" err="1"/>
              <a:t>j</a:t>
            </a:r>
            <a:r>
              <a:rPr lang="mr-IN" sz="3500" dirty="0"/>
              <a:t>); </a:t>
            </a:r>
            <a:endParaRPr lang="en-US" sz="3500" dirty="0" smtClean="0"/>
          </a:p>
          <a:p>
            <a:r>
              <a:rPr lang="en-US" sz="3500" dirty="0"/>
              <a:t> </a:t>
            </a:r>
            <a:r>
              <a:rPr lang="en-US" sz="3500" dirty="0" smtClean="0"/>
              <a:t> </a:t>
            </a:r>
            <a:r>
              <a:rPr lang="mr-IN" sz="3500" dirty="0" smtClean="0"/>
              <a:t>} </a:t>
            </a:r>
            <a:endParaRPr lang="en-US" sz="3500" dirty="0" smtClean="0"/>
          </a:p>
          <a:p>
            <a:r>
              <a:rPr lang="mr-IN" sz="3500" dirty="0" smtClean="0"/>
              <a:t>}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949576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(b)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many times does the outer loop run?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88841" y="2956545"/>
            <a:ext cx="6858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500" dirty="0" err="1">
                <a:solidFill>
                  <a:srgbClr val="3B78E7"/>
                </a:solidFill>
              </a:rPr>
              <a:t>for</a:t>
            </a:r>
            <a:r>
              <a:rPr lang="mr-IN" sz="3500" dirty="0"/>
              <a:t> (</a:t>
            </a:r>
            <a:r>
              <a:rPr lang="mr-IN" sz="3500" dirty="0" err="1">
                <a:solidFill>
                  <a:srgbClr val="3E61A2"/>
                </a:solidFill>
              </a:rPr>
              <a:t>long</a:t>
            </a:r>
            <a:r>
              <a:rPr lang="mr-IN" sz="3500" dirty="0"/>
              <a:t> </a:t>
            </a:r>
            <a:r>
              <a:rPr lang="mr-IN" sz="3500" dirty="0" err="1"/>
              <a:t>i</a:t>
            </a:r>
            <a:r>
              <a:rPr lang="mr-IN" sz="3500" dirty="0"/>
              <a:t> = </a:t>
            </a:r>
            <a:r>
              <a:rPr lang="en-US" sz="3500" dirty="0">
                <a:solidFill>
                  <a:srgbClr val="E74C3C"/>
                </a:solidFill>
              </a:rPr>
              <a:t>1</a:t>
            </a:r>
            <a:r>
              <a:rPr lang="mr-IN" sz="3500" dirty="0" smtClean="0"/>
              <a:t>; </a:t>
            </a:r>
            <a:r>
              <a:rPr lang="mr-IN" sz="3500" dirty="0" err="1"/>
              <a:t>i</a:t>
            </a:r>
            <a:r>
              <a:rPr lang="mr-IN" sz="3500" dirty="0"/>
              <a:t> &lt; </a:t>
            </a:r>
            <a:r>
              <a:rPr lang="mr-IN" sz="3500" dirty="0" err="1"/>
              <a:t>n</a:t>
            </a:r>
            <a:r>
              <a:rPr lang="mr-IN" sz="3500" dirty="0"/>
              <a:t>; </a:t>
            </a:r>
            <a:r>
              <a:rPr lang="mr-IN" sz="3500" dirty="0" err="1"/>
              <a:t>i</a:t>
            </a:r>
            <a:r>
              <a:rPr lang="mr-IN" sz="3500" dirty="0"/>
              <a:t> *= </a:t>
            </a:r>
            <a:r>
              <a:rPr lang="mr-IN" sz="3500" dirty="0">
                <a:solidFill>
                  <a:srgbClr val="E74C3C"/>
                </a:solidFill>
              </a:rPr>
              <a:t>2</a:t>
            </a:r>
            <a:r>
              <a:rPr lang="mr-IN" sz="3500" dirty="0"/>
              <a:t>) { </a:t>
            </a:r>
            <a:endParaRPr lang="en-US" sz="3500" dirty="0" smtClean="0"/>
          </a:p>
          <a:p>
            <a:r>
              <a:rPr lang="en-US" sz="3500" dirty="0">
                <a:solidFill>
                  <a:srgbClr val="3B78E7"/>
                </a:solidFill>
              </a:rPr>
              <a:t> </a:t>
            </a:r>
            <a:r>
              <a:rPr lang="en-US" sz="3500" dirty="0" smtClean="0">
                <a:solidFill>
                  <a:srgbClr val="3B78E7"/>
                </a:solidFill>
              </a:rPr>
              <a:t> </a:t>
            </a:r>
            <a:r>
              <a:rPr lang="mr-IN" sz="3500" dirty="0" err="1" smtClean="0">
                <a:solidFill>
                  <a:srgbClr val="3B78E7"/>
                </a:solidFill>
              </a:rPr>
              <a:t>for</a:t>
            </a:r>
            <a:r>
              <a:rPr lang="mr-IN" sz="3500" dirty="0" smtClean="0"/>
              <a:t> </a:t>
            </a:r>
            <a:r>
              <a:rPr lang="mr-IN" sz="3500" dirty="0"/>
              <a:t>(</a:t>
            </a:r>
            <a:r>
              <a:rPr lang="mr-IN" sz="3500" dirty="0" err="1">
                <a:solidFill>
                  <a:srgbClr val="3E61A2"/>
                </a:solidFill>
              </a:rPr>
              <a:t>long</a:t>
            </a:r>
            <a:r>
              <a:rPr lang="mr-IN" sz="3500" dirty="0"/>
              <a:t> </a:t>
            </a:r>
            <a:r>
              <a:rPr lang="mr-IN" sz="3500" dirty="0" err="1"/>
              <a:t>j</a:t>
            </a:r>
            <a:r>
              <a:rPr lang="mr-IN" sz="3500" dirty="0"/>
              <a:t> = </a:t>
            </a:r>
            <a:r>
              <a:rPr lang="en-US" sz="3500" dirty="0">
                <a:solidFill>
                  <a:srgbClr val="E74C3C"/>
                </a:solidFill>
              </a:rPr>
              <a:t>1</a:t>
            </a:r>
            <a:r>
              <a:rPr lang="mr-IN" sz="3500" dirty="0" smtClean="0"/>
              <a:t>; </a:t>
            </a:r>
            <a:r>
              <a:rPr lang="mr-IN" sz="3500" dirty="0" err="1"/>
              <a:t>j</a:t>
            </a:r>
            <a:r>
              <a:rPr lang="mr-IN" sz="3500" dirty="0"/>
              <a:t> &lt; </a:t>
            </a:r>
            <a:r>
              <a:rPr lang="mr-IN" sz="3500" dirty="0" err="1"/>
              <a:t>n</a:t>
            </a:r>
            <a:r>
              <a:rPr lang="mr-IN" sz="3500" dirty="0"/>
              <a:t>; </a:t>
            </a:r>
            <a:r>
              <a:rPr lang="mr-IN" sz="3500" dirty="0" err="1"/>
              <a:t>j</a:t>
            </a:r>
            <a:r>
              <a:rPr lang="mr-IN" sz="3500" dirty="0"/>
              <a:t> *= </a:t>
            </a:r>
            <a:r>
              <a:rPr lang="mr-IN" sz="3500" dirty="0">
                <a:solidFill>
                  <a:srgbClr val="E74C3C"/>
                </a:solidFill>
              </a:rPr>
              <a:t>2</a:t>
            </a:r>
            <a:r>
              <a:rPr lang="mr-IN" sz="3500" dirty="0"/>
              <a:t>) { </a:t>
            </a:r>
            <a:r>
              <a:rPr lang="en-US" sz="3500" dirty="0" smtClean="0"/>
              <a:t>  </a:t>
            </a:r>
          </a:p>
          <a:p>
            <a:r>
              <a:rPr lang="en-US" sz="3500" dirty="0"/>
              <a:t> </a:t>
            </a:r>
            <a:r>
              <a:rPr lang="en-US" sz="3500" dirty="0" smtClean="0"/>
              <a:t>   </a:t>
            </a:r>
            <a:r>
              <a:rPr lang="mr-IN" sz="3500" dirty="0" smtClean="0"/>
              <a:t>cs1010_println_long(</a:t>
            </a:r>
            <a:r>
              <a:rPr lang="mr-IN" sz="3500" dirty="0" err="1" smtClean="0"/>
              <a:t>i</a:t>
            </a:r>
            <a:r>
              <a:rPr lang="mr-IN" sz="3500" dirty="0" smtClean="0"/>
              <a:t> </a:t>
            </a:r>
            <a:r>
              <a:rPr lang="mr-IN" sz="3500" dirty="0"/>
              <a:t>+ </a:t>
            </a:r>
            <a:r>
              <a:rPr lang="mr-IN" sz="3500" dirty="0" err="1"/>
              <a:t>j</a:t>
            </a:r>
            <a:r>
              <a:rPr lang="mr-IN" sz="3500" dirty="0"/>
              <a:t>); </a:t>
            </a:r>
            <a:endParaRPr lang="en-US" sz="3500" dirty="0" smtClean="0"/>
          </a:p>
          <a:p>
            <a:r>
              <a:rPr lang="en-US" sz="3500" dirty="0"/>
              <a:t> </a:t>
            </a:r>
            <a:r>
              <a:rPr lang="en-US" sz="3500" dirty="0" smtClean="0"/>
              <a:t> </a:t>
            </a:r>
            <a:r>
              <a:rPr lang="mr-IN" sz="3500" dirty="0" smtClean="0"/>
              <a:t>} </a:t>
            </a:r>
            <a:endParaRPr lang="en-US" sz="3500" dirty="0" smtClean="0"/>
          </a:p>
          <a:p>
            <a:r>
              <a:rPr lang="mr-IN" sz="3500" dirty="0" smtClean="0"/>
              <a:t>}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601637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(b)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many times does the inner loop run?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88841" y="2956545"/>
            <a:ext cx="6858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500" dirty="0" err="1">
                <a:solidFill>
                  <a:srgbClr val="3B78E7"/>
                </a:solidFill>
              </a:rPr>
              <a:t>for</a:t>
            </a:r>
            <a:r>
              <a:rPr lang="mr-IN" sz="3500" dirty="0"/>
              <a:t> (</a:t>
            </a:r>
            <a:r>
              <a:rPr lang="mr-IN" sz="3500" dirty="0" err="1">
                <a:solidFill>
                  <a:srgbClr val="3E61A2"/>
                </a:solidFill>
              </a:rPr>
              <a:t>long</a:t>
            </a:r>
            <a:r>
              <a:rPr lang="mr-IN" sz="3500" dirty="0"/>
              <a:t> </a:t>
            </a:r>
            <a:r>
              <a:rPr lang="mr-IN" sz="3500" dirty="0" err="1"/>
              <a:t>i</a:t>
            </a:r>
            <a:r>
              <a:rPr lang="mr-IN" sz="3500" dirty="0"/>
              <a:t> = </a:t>
            </a:r>
            <a:r>
              <a:rPr lang="en-US" sz="3500" dirty="0">
                <a:solidFill>
                  <a:srgbClr val="E74C3C"/>
                </a:solidFill>
              </a:rPr>
              <a:t>1</a:t>
            </a:r>
            <a:r>
              <a:rPr lang="mr-IN" sz="3500" dirty="0" smtClean="0"/>
              <a:t>; </a:t>
            </a:r>
            <a:r>
              <a:rPr lang="mr-IN" sz="3500" dirty="0" err="1"/>
              <a:t>i</a:t>
            </a:r>
            <a:r>
              <a:rPr lang="mr-IN" sz="3500" dirty="0"/>
              <a:t> &lt; </a:t>
            </a:r>
            <a:r>
              <a:rPr lang="mr-IN" sz="3500" dirty="0" err="1"/>
              <a:t>n</a:t>
            </a:r>
            <a:r>
              <a:rPr lang="mr-IN" sz="3500" dirty="0"/>
              <a:t>; </a:t>
            </a:r>
            <a:r>
              <a:rPr lang="mr-IN" sz="3500" dirty="0" err="1"/>
              <a:t>i</a:t>
            </a:r>
            <a:r>
              <a:rPr lang="mr-IN" sz="3500" dirty="0"/>
              <a:t> *= </a:t>
            </a:r>
            <a:r>
              <a:rPr lang="mr-IN" sz="3500" dirty="0">
                <a:solidFill>
                  <a:srgbClr val="E74C3C"/>
                </a:solidFill>
              </a:rPr>
              <a:t>2</a:t>
            </a:r>
            <a:r>
              <a:rPr lang="mr-IN" sz="3500" dirty="0"/>
              <a:t>) { </a:t>
            </a:r>
            <a:endParaRPr lang="en-US" sz="3500" dirty="0" smtClean="0"/>
          </a:p>
          <a:p>
            <a:r>
              <a:rPr lang="en-US" sz="3500" dirty="0">
                <a:solidFill>
                  <a:srgbClr val="3B78E7"/>
                </a:solidFill>
              </a:rPr>
              <a:t> </a:t>
            </a:r>
            <a:r>
              <a:rPr lang="en-US" sz="3500" dirty="0" smtClean="0">
                <a:solidFill>
                  <a:srgbClr val="3B78E7"/>
                </a:solidFill>
              </a:rPr>
              <a:t> </a:t>
            </a:r>
            <a:r>
              <a:rPr lang="mr-IN" sz="3500" dirty="0" err="1" smtClean="0">
                <a:solidFill>
                  <a:srgbClr val="3B78E7"/>
                </a:solidFill>
              </a:rPr>
              <a:t>for</a:t>
            </a:r>
            <a:r>
              <a:rPr lang="mr-IN" sz="3500" dirty="0" smtClean="0"/>
              <a:t> </a:t>
            </a:r>
            <a:r>
              <a:rPr lang="mr-IN" sz="3500" dirty="0"/>
              <a:t>(</a:t>
            </a:r>
            <a:r>
              <a:rPr lang="mr-IN" sz="3500" dirty="0" err="1">
                <a:solidFill>
                  <a:srgbClr val="3E61A2"/>
                </a:solidFill>
              </a:rPr>
              <a:t>long</a:t>
            </a:r>
            <a:r>
              <a:rPr lang="mr-IN" sz="3500" dirty="0"/>
              <a:t> </a:t>
            </a:r>
            <a:r>
              <a:rPr lang="mr-IN" sz="3500" dirty="0" err="1"/>
              <a:t>j</a:t>
            </a:r>
            <a:r>
              <a:rPr lang="mr-IN" sz="3500" dirty="0"/>
              <a:t> = </a:t>
            </a:r>
            <a:r>
              <a:rPr lang="en-US" sz="3500" dirty="0">
                <a:solidFill>
                  <a:srgbClr val="E74C3C"/>
                </a:solidFill>
              </a:rPr>
              <a:t>1</a:t>
            </a:r>
            <a:r>
              <a:rPr lang="mr-IN" sz="3500" dirty="0" smtClean="0"/>
              <a:t>; </a:t>
            </a:r>
            <a:r>
              <a:rPr lang="mr-IN" sz="3500" dirty="0" err="1"/>
              <a:t>j</a:t>
            </a:r>
            <a:r>
              <a:rPr lang="mr-IN" sz="3500" dirty="0"/>
              <a:t> &lt; </a:t>
            </a:r>
            <a:r>
              <a:rPr lang="mr-IN" sz="3500" dirty="0" err="1"/>
              <a:t>n</a:t>
            </a:r>
            <a:r>
              <a:rPr lang="mr-IN" sz="3500" dirty="0"/>
              <a:t>; </a:t>
            </a:r>
            <a:r>
              <a:rPr lang="mr-IN" sz="3500" dirty="0" err="1"/>
              <a:t>j</a:t>
            </a:r>
            <a:r>
              <a:rPr lang="mr-IN" sz="3500" dirty="0"/>
              <a:t> *= </a:t>
            </a:r>
            <a:r>
              <a:rPr lang="mr-IN" sz="3500" dirty="0">
                <a:solidFill>
                  <a:srgbClr val="E74C3C"/>
                </a:solidFill>
              </a:rPr>
              <a:t>2</a:t>
            </a:r>
            <a:r>
              <a:rPr lang="mr-IN" sz="3500" dirty="0"/>
              <a:t>) { </a:t>
            </a:r>
            <a:r>
              <a:rPr lang="en-US" sz="3500" dirty="0" smtClean="0"/>
              <a:t>  </a:t>
            </a:r>
          </a:p>
          <a:p>
            <a:r>
              <a:rPr lang="en-US" sz="3500" dirty="0"/>
              <a:t> </a:t>
            </a:r>
            <a:r>
              <a:rPr lang="en-US" sz="3500" dirty="0" smtClean="0"/>
              <a:t>   </a:t>
            </a:r>
            <a:r>
              <a:rPr lang="mr-IN" sz="3500" dirty="0" smtClean="0"/>
              <a:t>cs1010_println_long(</a:t>
            </a:r>
            <a:r>
              <a:rPr lang="mr-IN" sz="3500" dirty="0" err="1" smtClean="0"/>
              <a:t>i</a:t>
            </a:r>
            <a:r>
              <a:rPr lang="mr-IN" sz="3500" dirty="0" smtClean="0"/>
              <a:t> </a:t>
            </a:r>
            <a:r>
              <a:rPr lang="mr-IN" sz="3500" dirty="0"/>
              <a:t>+ </a:t>
            </a:r>
            <a:r>
              <a:rPr lang="mr-IN" sz="3500" dirty="0" err="1"/>
              <a:t>j</a:t>
            </a:r>
            <a:r>
              <a:rPr lang="mr-IN" sz="3500" dirty="0"/>
              <a:t>); </a:t>
            </a:r>
            <a:endParaRPr lang="en-US" sz="3500" dirty="0" smtClean="0"/>
          </a:p>
          <a:p>
            <a:r>
              <a:rPr lang="en-US" sz="3500" dirty="0"/>
              <a:t> </a:t>
            </a:r>
            <a:r>
              <a:rPr lang="en-US" sz="3500" dirty="0" smtClean="0"/>
              <a:t> </a:t>
            </a:r>
            <a:r>
              <a:rPr lang="mr-IN" sz="3500" dirty="0" smtClean="0"/>
              <a:t>} </a:t>
            </a:r>
            <a:endParaRPr lang="en-US" sz="3500" dirty="0" smtClean="0"/>
          </a:p>
          <a:p>
            <a:r>
              <a:rPr lang="mr-IN" sz="3500" dirty="0" smtClean="0"/>
              <a:t>}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391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Macro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91170"/>
              </p:ext>
            </p:extLst>
          </p:nvPr>
        </p:nvGraphicFramePr>
        <p:xfrm>
          <a:off x="1685925" y="2650066"/>
          <a:ext cx="5886450" cy="2435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6450"/>
              </a:tblGrid>
              <a:tr h="728133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Macro</a:t>
                      </a:r>
                      <a:endParaRPr lang="en-US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33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Not</a:t>
                      </a:r>
                      <a:r>
                        <a:rPr lang="en-US" sz="2500" baseline="0" dirty="0" smtClean="0"/>
                        <a:t> called, just substituted during pre-processing phase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 information</a:t>
                      </a:r>
                      <a:r>
                        <a:rPr lang="en-US" sz="2500" baseline="0" dirty="0" smtClean="0"/>
                        <a:t> about types (no return types/ parameter types)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13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(b)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Total: log(n) * log(n) = (log(n))</a:t>
            </a:r>
            <a:r>
              <a:rPr lang="en-US" sz="3200" baseline="30000" dirty="0" smtClean="0"/>
              <a:t>2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88841" y="2956545"/>
            <a:ext cx="6858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500" dirty="0" err="1">
                <a:solidFill>
                  <a:srgbClr val="3B78E7"/>
                </a:solidFill>
              </a:rPr>
              <a:t>for</a:t>
            </a:r>
            <a:r>
              <a:rPr lang="mr-IN" sz="3500" dirty="0"/>
              <a:t> (</a:t>
            </a:r>
            <a:r>
              <a:rPr lang="mr-IN" sz="3500" dirty="0" err="1">
                <a:solidFill>
                  <a:srgbClr val="3E61A2"/>
                </a:solidFill>
              </a:rPr>
              <a:t>long</a:t>
            </a:r>
            <a:r>
              <a:rPr lang="mr-IN" sz="3500" dirty="0"/>
              <a:t> </a:t>
            </a:r>
            <a:r>
              <a:rPr lang="mr-IN" sz="3500" dirty="0" err="1"/>
              <a:t>i</a:t>
            </a:r>
            <a:r>
              <a:rPr lang="mr-IN" sz="3500" dirty="0"/>
              <a:t> = </a:t>
            </a:r>
            <a:r>
              <a:rPr lang="en-US" sz="3500" dirty="0">
                <a:solidFill>
                  <a:srgbClr val="E74C3C"/>
                </a:solidFill>
              </a:rPr>
              <a:t>1</a:t>
            </a:r>
            <a:r>
              <a:rPr lang="mr-IN" sz="3500" dirty="0" smtClean="0"/>
              <a:t>; </a:t>
            </a:r>
            <a:r>
              <a:rPr lang="mr-IN" sz="3500" dirty="0" err="1"/>
              <a:t>i</a:t>
            </a:r>
            <a:r>
              <a:rPr lang="mr-IN" sz="3500" dirty="0"/>
              <a:t> &lt; </a:t>
            </a:r>
            <a:r>
              <a:rPr lang="mr-IN" sz="3500" dirty="0" err="1"/>
              <a:t>n</a:t>
            </a:r>
            <a:r>
              <a:rPr lang="mr-IN" sz="3500" dirty="0"/>
              <a:t>; </a:t>
            </a:r>
            <a:r>
              <a:rPr lang="mr-IN" sz="3500" dirty="0" err="1"/>
              <a:t>i</a:t>
            </a:r>
            <a:r>
              <a:rPr lang="mr-IN" sz="3500" dirty="0"/>
              <a:t> *= </a:t>
            </a:r>
            <a:r>
              <a:rPr lang="mr-IN" sz="3500" dirty="0">
                <a:solidFill>
                  <a:srgbClr val="E74C3C"/>
                </a:solidFill>
              </a:rPr>
              <a:t>2</a:t>
            </a:r>
            <a:r>
              <a:rPr lang="mr-IN" sz="3500" dirty="0"/>
              <a:t>) { </a:t>
            </a:r>
            <a:endParaRPr lang="en-US" sz="3500" dirty="0" smtClean="0"/>
          </a:p>
          <a:p>
            <a:r>
              <a:rPr lang="en-US" sz="3500" dirty="0">
                <a:solidFill>
                  <a:srgbClr val="3B78E7"/>
                </a:solidFill>
              </a:rPr>
              <a:t> </a:t>
            </a:r>
            <a:r>
              <a:rPr lang="en-US" sz="3500" dirty="0" smtClean="0">
                <a:solidFill>
                  <a:srgbClr val="3B78E7"/>
                </a:solidFill>
              </a:rPr>
              <a:t> </a:t>
            </a:r>
            <a:r>
              <a:rPr lang="mr-IN" sz="3500" dirty="0" err="1" smtClean="0">
                <a:solidFill>
                  <a:srgbClr val="3B78E7"/>
                </a:solidFill>
              </a:rPr>
              <a:t>for</a:t>
            </a:r>
            <a:r>
              <a:rPr lang="mr-IN" sz="3500" dirty="0" smtClean="0"/>
              <a:t> </a:t>
            </a:r>
            <a:r>
              <a:rPr lang="mr-IN" sz="3500" dirty="0"/>
              <a:t>(</a:t>
            </a:r>
            <a:r>
              <a:rPr lang="mr-IN" sz="3500" dirty="0" err="1">
                <a:solidFill>
                  <a:srgbClr val="3E61A2"/>
                </a:solidFill>
              </a:rPr>
              <a:t>long</a:t>
            </a:r>
            <a:r>
              <a:rPr lang="mr-IN" sz="3500" dirty="0"/>
              <a:t> </a:t>
            </a:r>
            <a:r>
              <a:rPr lang="mr-IN" sz="3500" dirty="0" err="1"/>
              <a:t>j</a:t>
            </a:r>
            <a:r>
              <a:rPr lang="mr-IN" sz="3500" dirty="0"/>
              <a:t> = </a:t>
            </a:r>
            <a:r>
              <a:rPr lang="en-US" sz="3500" dirty="0">
                <a:solidFill>
                  <a:srgbClr val="E74C3C"/>
                </a:solidFill>
              </a:rPr>
              <a:t>1</a:t>
            </a:r>
            <a:r>
              <a:rPr lang="mr-IN" sz="3500" dirty="0" smtClean="0"/>
              <a:t>; </a:t>
            </a:r>
            <a:r>
              <a:rPr lang="mr-IN" sz="3500" dirty="0" err="1"/>
              <a:t>j</a:t>
            </a:r>
            <a:r>
              <a:rPr lang="mr-IN" sz="3500" dirty="0"/>
              <a:t> &lt; </a:t>
            </a:r>
            <a:r>
              <a:rPr lang="mr-IN" sz="3500" dirty="0" err="1"/>
              <a:t>n</a:t>
            </a:r>
            <a:r>
              <a:rPr lang="mr-IN" sz="3500" dirty="0"/>
              <a:t>; </a:t>
            </a:r>
            <a:r>
              <a:rPr lang="mr-IN" sz="3500" dirty="0" err="1"/>
              <a:t>j</a:t>
            </a:r>
            <a:r>
              <a:rPr lang="mr-IN" sz="3500" dirty="0"/>
              <a:t> *= </a:t>
            </a:r>
            <a:r>
              <a:rPr lang="mr-IN" sz="3500" dirty="0">
                <a:solidFill>
                  <a:srgbClr val="E74C3C"/>
                </a:solidFill>
              </a:rPr>
              <a:t>2</a:t>
            </a:r>
            <a:r>
              <a:rPr lang="mr-IN" sz="3500" dirty="0"/>
              <a:t>) { </a:t>
            </a:r>
            <a:r>
              <a:rPr lang="en-US" sz="3500" dirty="0" smtClean="0"/>
              <a:t>  </a:t>
            </a:r>
          </a:p>
          <a:p>
            <a:r>
              <a:rPr lang="en-US" sz="3500" dirty="0"/>
              <a:t> </a:t>
            </a:r>
            <a:r>
              <a:rPr lang="en-US" sz="3500" dirty="0" smtClean="0"/>
              <a:t>   </a:t>
            </a:r>
            <a:r>
              <a:rPr lang="mr-IN" sz="3500" dirty="0" smtClean="0"/>
              <a:t>cs1010_println_long(</a:t>
            </a:r>
            <a:r>
              <a:rPr lang="mr-IN" sz="3500" dirty="0" err="1" smtClean="0"/>
              <a:t>i</a:t>
            </a:r>
            <a:r>
              <a:rPr lang="mr-IN" sz="3500" dirty="0" smtClean="0"/>
              <a:t> </a:t>
            </a:r>
            <a:r>
              <a:rPr lang="mr-IN" sz="3500" dirty="0"/>
              <a:t>+ </a:t>
            </a:r>
            <a:r>
              <a:rPr lang="mr-IN" sz="3500" dirty="0" err="1"/>
              <a:t>j</a:t>
            </a:r>
            <a:r>
              <a:rPr lang="mr-IN" sz="3500" dirty="0"/>
              <a:t>); </a:t>
            </a:r>
            <a:endParaRPr lang="en-US" sz="3500" dirty="0" smtClean="0"/>
          </a:p>
          <a:p>
            <a:r>
              <a:rPr lang="en-US" sz="3500" dirty="0"/>
              <a:t> </a:t>
            </a:r>
            <a:r>
              <a:rPr lang="en-US" sz="3500" dirty="0" smtClean="0"/>
              <a:t> </a:t>
            </a:r>
            <a:r>
              <a:rPr lang="mr-IN" sz="3500" dirty="0" smtClean="0"/>
              <a:t>} </a:t>
            </a:r>
            <a:endParaRPr lang="en-US" sz="3500" dirty="0" smtClean="0"/>
          </a:p>
          <a:p>
            <a:r>
              <a:rPr lang="mr-IN" sz="3500" dirty="0" smtClean="0"/>
              <a:t>}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017272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is its big O run time?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94113" y="2780723"/>
            <a:ext cx="71005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k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 smtClean="0"/>
              <a:t>;</a:t>
            </a:r>
            <a:endParaRPr lang="en-US" sz="3200" dirty="0" smtClean="0"/>
          </a:p>
          <a:p>
            <a:r>
              <a:rPr lang="mr-IN" sz="3200" dirty="0" err="1" smtClean="0">
                <a:solidFill>
                  <a:srgbClr val="3B78E7"/>
                </a:solidFill>
              </a:rPr>
              <a:t>for</a:t>
            </a:r>
            <a:r>
              <a:rPr lang="mr-IN" sz="3200" dirty="0" smtClean="0"/>
              <a:t> </a:t>
            </a:r>
            <a:r>
              <a:rPr lang="mr-IN" sz="3200" dirty="0"/>
              <a:t>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j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err="1" smtClean="0"/>
              <a:t>k</a:t>
            </a:r>
            <a:r>
              <a:rPr lang="mr-IN" sz="3200" dirty="0" smtClean="0"/>
              <a:t> </a:t>
            </a:r>
            <a:r>
              <a:rPr lang="mr-IN" sz="3200" dirty="0"/>
              <a:t>*= </a:t>
            </a:r>
            <a:r>
              <a:rPr lang="mr-IN" sz="3200" dirty="0">
                <a:solidFill>
                  <a:srgbClr val="E74C3C"/>
                </a:solidFill>
              </a:rPr>
              <a:t>2</a:t>
            </a:r>
            <a:r>
              <a:rPr lang="mr-IN" sz="3200" dirty="0"/>
              <a:t>; </a:t>
            </a:r>
            <a:endParaRPr lang="en-US" sz="3200" dirty="0" smtClean="0"/>
          </a:p>
          <a:p>
            <a:r>
              <a:rPr lang="en-US" sz="3200" dirty="0">
                <a:solidFill>
                  <a:srgbClr val="3B78E7"/>
                </a:solidFill>
              </a:rPr>
              <a:t> </a:t>
            </a:r>
            <a:r>
              <a:rPr lang="en-US" sz="3200" dirty="0" smtClean="0">
                <a:solidFill>
                  <a:srgbClr val="3B78E7"/>
                </a:solidFill>
              </a:rPr>
              <a:t> </a:t>
            </a:r>
            <a:r>
              <a:rPr lang="mr-IN" sz="3200" dirty="0" err="1" smtClean="0">
                <a:solidFill>
                  <a:srgbClr val="3B78E7"/>
                </a:solidFill>
              </a:rPr>
              <a:t>for</a:t>
            </a:r>
            <a:r>
              <a:rPr lang="mr-IN" sz="3200" dirty="0" smtClean="0"/>
              <a:t> </a:t>
            </a:r>
            <a:r>
              <a:rPr lang="mr-IN" sz="3200" dirty="0"/>
              <a:t>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i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&lt; </a:t>
            </a:r>
            <a:r>
              <a:rPr lang="mr-IN" sz="3200" dirty="0" err="1"/>
              <a:t>k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mr-IN" sz="3200" dirty="0" smtClean="0"/>
              <a:t>cs1010_println_long(</a:t>
            </a:r>
            <a:r>
              <a:rPr lang="mr-IN" sz="3200" dirty="0" err="1" smtClean="0"/>
              <a:t>i</a:t>
            </a:r>
            <a:r>
              <a:rPr lang="mr-IN" sz="3200" dirty="0" smtClean="0"/>
              <a:t> </a:t>
            </a:r>
            <a:r>
              <a:rPr lang="mr-IN" sz="3200" dirty="0"/>
              <a:t>+ </a:t>
            </a:r>
            <a:r>
              <a:rPr lang="mr-IN" sz="3200" dirty="0" err="1"/>
              <a:t>j</a:t>
            </a:r>
            <a:r>
              <a:rPr lang="mr-IN" sz="3200" dirty="0"/>
              <a:t>);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smtClean="0"/>
              <a:t>} </a:t>
            </a:r>
            <a:endParaRPr lang="en-US" sz="3200" dirty="0" smtClean="0"/>
          </a:p>
          <a:p>
            <a:r>
              <a:rPr lang="mr-IN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85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How many times does the outer loop run?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94113" y="2780723"/>
            <a:ext cx="71005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k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 smtClean="0"/>
              <a:t>;</a:t>
            </a:r>
            <a:endParaRPr lang="en-US" sz="3200" dirty="0" smtClean="0"/>
          </a:p>
          <a:p>
            <a:r>
              <a:rPr lang="mr-IN" sz="3200" dirty="0" err="1" smtClean="0">
                <a:solidFill>
                  <a:srgbClr val="3B78E7"/>
                </a:solidFill>
              </a:rPr>
              <a:t>for</a:t>
            </a:r>
            <a:r>
              <a:rPr lang="mr-IN" sz="3200" dirty="0" smtClean="0"/>
              <a:t> </a:t>
            </a:r>
            <a:r>
              <a:rPr lang="mr-IN" sz="3200" dirty="0"/>
              <a:t>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j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err="1" smtClean="0"/>
              <a:t>k</a:t>
            </a:r>
            <a:r>
              <a:rPr lang="mr-IN" sz="3200" dirty="0" smtClean="0"/>
              <a:t> </a:t>
            </a:r>
            <a:r>
              <a:rPr lang="mr-IN" sz="3200" dirty="0"/>
              <a:t>*= </a:t>
            </a:r>
            <a:r>
              <a:rPr lang="mr-IN" sz="3200" dirty="0">
                <a:solidFill>
                  <a:srgbClr val="E74C3C"/>
                </a:solidFill>
              </a:rPr>
              <a:t>2</a:t>
            </a:r>
            <a:r>
              <a:rPr lang="mr-IN" sz="3200" dirty="0"/>
              <a:t>; </a:t>
            </a:r>
            <a:endParaRPr lang="en-US" sz="3200" dirty="0" smtClean="0"/>
          </a:p>
          <a:p>
            <a:r>
              <a:rPr lang="en-US" sz="3200" dirty="0">
                <a:solidFill>
                  <a:srgbClr val="3B78E7"/>
                </a:solidFill>
              </a:rPr>
              <a:t> </a:t>
            </a:r>
            <a:r>
              <a:rPr lang="en-US" sz="3200" dirty="0" smtClean="0">
                <a:solidFill>
                  <a:srgbClr val="3B78E7"/>
                </a:solidFill>
              </a:rPr>
              <a:t> </a:t>
            </a:r>
            <a:r>
              <a:rPr lang="mr-IN" sz="3200" dirty="0" err="1" smtClean="0">
                <a:solidFill>
                  <a:srgbClr val="3B78E7"/>
                </a:solidFill>
              </a:rPr>
              <a:t>for</a:t>
            </a:r>
            <a:r>
              <a:rPr lang="mr-IN" sz="3200" dirty="0" smtClean="0"/>
              <a:t> </a:t>
            </a:r>
            <a:r>
              <a:rPr lang="mr-IN" sz="3200" dirty="0"/>
              <a:t>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i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&lt; </a:t>
            </a:r>
            <a:r>
              <a:rPr lang="mr-IN" sz="3200" dirty="0" err="1"/>
              <a:t>k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mr-IN" sz="3200" dirty="0" smtClean="0"/>
              <a:t>cs1010_println_long(</a:t>
            </a:r>
            <a:r>
              <a:rPr lang="mr-IN" sz="3200" dirty="0" err="1" smtClean="0"/>
              <a:t>i</a:t>
            </a:r>
            <a:r>
              <a:rPr lang="mr-IN" sz="3200" dirty="0" smtClean="0"/>
              <a:t> </a:t>
            </a:r>
            <a:r>
              <a:rPr lang="mr-IN" sz="3200" dirty="0"/>
              <a:t>+ </a:t>
            </a:r>
            <a:r>
              <a:rPr lang="mr-IN" sz="3200" dirty="0" err="1"/>
              <a:t>j</a:t>
            </a:r>
            <a:r>
              <a:rPr lang="mr-IN" sz="3200" dirty="0"/>
              <a:t>);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smtClean="0"/>
              <a:t>} </a:t>
            </a:r>
            <a:endParaRPr lang="en-US" sz="3200" dirty="0" smtClean="0"/>
          </a:p>
          <a:p>
            <a:r>
              <a:rPr lang="mr-IN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8503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815758"/>
            <a:ext cx="779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happens in each loop?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94113" y="2780723"/>
            <a:ext cx="71005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k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 smtClean="0"/>
              <a:t>;</a:t>
            </a:r>
            <a:endParaRPr lang="en-US" sz="3200" dirty="0" smtClean="0"/>
          </a:p>
          <a:p>
            <a:r>
              <a:rPr lang="mr-IN" sz="3200" dirty="0" err="1" smtClean="0">
                <a:solidFill>
                  <a:srgbClr val="3B78E7"/>
                </a:solidFill>
              </a:rPr>
              <a:t>for</a:t>
            </a:r>
            <a:r>
              <a:rPr lang="mr-IN" sz="3200" dirty="0" smtClean="0"/>
              <a:t> </a:t>
            </a:r>
            <a:r>
              <a:rPr lang="mr-IN" sz="3200" dirty="0"/>
              <a:t>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j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err="1" smtClean="0"/>
              <a:t>k</a:t>
            </a:r>
            <a:r>
              <a:rPr lang="mr-IN" sz="3200" dirty="0" smtClean="0"/>
              <a:t> </a:t>
            </a:r>
            <a:r>
              <a:rPr lang="mr-IN" sz="3200" dirty="0"/>
              <a:t>*= </a:t>
            </a:r>
            <a:r>
              <a:rPr lang="mr-IN" sz="3200" dirty="0">
                <a:solidFill>
                  <a:srgbClr val="E74C3C"/>
                </a:solidFill>
              </a:rPr>
              <a:t>2</a:t>
            </a:r>
            <a:r>
              <a:rPr lang="mr-IN" sz="3200" dirty="0"/>
              <a:t>; </a:t>
            </a:r>
            <a:endParaRPr lang="en-US" sz="3200" dirty="0" smtClean="0"/>
          </a:p>
          <a:p>
            <a:r>
              <a:rPr lang="en-US" sz="3200" dirty="0">
                <a:solidFill>
                  <a:srgbClr val="3B78E7"/>
                </a:solidFill>
              </a:rPr>
              <a:t> </a:t>
            </a:r>
            <a:r>
              <a:rPr lang="en-US" sz="3200" dirty="0" smtClean="0">
                <a:solidFill>
                  <a:srgbClr val="3B78E7"/>
                </a:solidFill>
              </a:rPr>
              <a:t> </a:t>
            </a:r>
            <a:r>
              <a:rPr lang="mr-IN" sz="3200" dirty="0" err="1" smtClean="0">
                <a:solidFill>
                  <a:srgbClr val="3B78E7"/>
                </a:solidFill>
              </a:rPr>
              <a:t>for</a:t>
            </a:r>
            <a:r>
              <a:rPr lang="mr-IN" sz="3200" dirty="0" smtClean="0"/>
              <a:t> </a:t>
            </a:r>
            <a:r>
              <a:rPr lang="mr-IN" sz="3200" dirty="0"/>
              <a:t>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i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&lt; </a:t>
            </a:r>
            <a:r>
              <a:rPr lang="mr-IN" sz="3200" dirty="0" err="1"/>
              <a:t>k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mr-IN" sz="3200" dirty="0" smtClean="0"/>
              <a:t>cs1010_println_long(</a:t>
            </a:r>
            <a:r>
              <a:rPr lang="mr-IN" sz="3200" dirty="0" err="1" smtClean="0"/>
              <a:t>i</a:t>
            </a:r>
            <a:r>
              <a:rPr lang="mr-IN" sz="3200" dirty="0" smtClean="0"/>
              <a:t> </a:t>
            </a:r>
            <a:r>
              <a:rPr lang="mr-IN" sz="3200" dirty="0"/>
              <a:t>+ </a:t>
            </a:r>
            <a:r>
              <a:rPr lang="mr-IN" sz="3200" dirty="0" err="1"/>
              <a:t>j</a:t>
            </a:r>
            <a:r>
              <a:rPr lang="mr-IN" sz="3200" dirty="0"/>
              <a:t>);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smtClean="0"/>
              <a:t>} </a:t>
            </a:r>
            <a:endParaRPr lang="en-US" sz="3200" dirty="0" smtClean="0"/>
          </a:p>
          <a:p>
            <a:r>
              <a:rPr lang="mr-IN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1934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22.2 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815758"/>
            <a:ext cx="77980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Total: 2 + 2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</a:t>
            </a:r>
            <a:r>
              <a:rPr lang="mr-IN" sz="2800" dirty="0" smtClean="0"/>
              <a:t>…</a:t>
            </a:r>
            <a:r>
              <a:rPr lang="en-US" sz="2800" dirty="0" smtClean="0"/>
              <a:t> + 2</a:t>
            </a:r>
            <a:r>
              <a:rPr lang="en-US" sz="2800" baseline="30000" dirty="0" smtClean="0"/>
              <a:t>n-1</a:t>
            </a:r>
            <a:r>
              <a:rPr lang="en-US" sz="2800" dirty="0" smtClean="0"/>
              <a:t> = 2(2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1)/(2 </a:t>
            </a:r>
            <a:r>
              <a:rPr lang="mr-IN" sz="2800" dirty="0" smtClean="0"/>
              <a:t>–</a:t>
            </a:r>
            <a:r>
              <a:rPr lang="en-US" sz="2800" dirty="0" smtClean="0"/>
              <a:t> 1)</a:t>
            </a:r>
          </a:p>
          <a:p>
            <a:r>
              <a:rPr lang="en-US" sz="2800" dirty="0" smtClean="0"/>
              <a:t>= O(2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894113" y="2780723"/>
            <a:ext cx="71005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k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 smtClean="0"/>
              <a:t>;</a:t>
            </a:r>
            <a:endParaRPr lang="en-US" sz="3200" dirty="0" smtClean="0"/>
          </a:p>
          <a:p>
            <a:r>
              <a:rPr lang="mr-IN" sz="3200" dirty="0" err="1" smtClean="0">
                <a:solidFill>
                  <a:srgbClr val="3B78E7"/>
                </a:solidFill>
              </a:rPr>
              <a:t>for</a:t>
            </a:r>
            <a:r>
              <a:rPr lang="mr-IN" sz="3200" dirty="0" smtClean="0"/>
              <a:t> </a:t>
            </a:r>
            <a:r>
              <a:rPr lang="mr-IN" sz="3200" dirty="0"/>
              <a:t>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j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&lt; </a:t>
            </a:r>
            <a:r>
              <a:rPr lang="mr-IN" sz="3200" dirty="0" err="1"/>
              <a:t>n</a:t>
            </a:r>
            <a:r>
              <a:rPr lang="mr-IN" sz="3200" dirty="0"/>
              <a:t>; </a:t>
            </a:r>
            <a:r>
              <a:rPr lang="mr-IN" sz="3200" dirty="0" err="1"/>
              <a:t>j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err="1" smtClean="0"/>
              <a:t>k</a:t>
            </a:r>
            <a:r>
              <a:rPr lang="mr-IN" sz="3200" dirty="0" smtClean="0"/>
              <a:t> </a:t>
            </a:r>
            <a:r>
              <a:rPr lang="mr-IN" sz="3200" dirty="0"/>
              <a:t>*= </a:t>
            </a:r>
            <a:r>
              <a:rPr lang="mr-IN" sz="3200" dirty="0">
                <a:solidFill>
                  <a:srgbClr val="E74C3C"/>
                </a:solidFill>
              </a:rPr>
              <a:t>2</a:t>
            </a:r>
            <a:r>
              <a:rPr lang="mr-IN" sz="3200" dirty="0"/>
              <a:t>; </a:t>
            </a:r>
            <a:endParaRPr lang="en-US" sz="3200" dirty="0" smtClean="0"/>
          </a:p>
          <a:p>
            <a:r>
              <a:rPr lang="en-US" sz="3200" dirty="0">
                <a:solidFill>
                  <a:srgbClr val="3B78E7"/>
                </a:solidFill>
              </a:rPr>
              <a:t> </a:t>
            </a:r>
            <a:r>
              <a:rPr lang="en-US" sz="3200" dirty="0" smtClean="0">
                <a:solidFill>
                  <a:srgbClr val="3B78E7"/>
                </a:solidFill>
              </a:rPr>
              <a:t> </a:t>
            </a:r>
            <a:r>
              <a:rPr lang="mr-IN" sz="3200" dirty="0" err="1" smtClean="0">
                <a:solidFill>
                  <a:srgbClr val="3B78E7"/>
                </a:solidFill>
              </a:rPr>
              <a:t>for</a:t>
            </a:r>
            <a:r>
              <a:rPr lang="mr-IN" sz="3200" dirty="0" smtClean="0"/>
              <a:t> </a:t>
            </a:r>
            <a:r>
              <a:rPr lang="mr-IN" sz="3200" dirty="0"/>
              <a:t>(</a:t>
            </a:r>
            <a:r>
              <a:rPr lang="mr-IN" sz="3200" dirty="0" err="1">
                <a:solidFill>
                  <a:srgbClr val="3E61A2"/>
                </a:solidFill>
              </a:rPr>
              <a:t>long</a:t>
            </a:r>
            <a:r>
              <a:rPr lang="mr-IN" sz="3200" dirty="0"/>
              <a:t> </a:t>
            </a:r>
            <a:r>
              <a:rPr lang="mr-IN" sz="3200" dirty="0" err="1"/>
              <a:t>i</a:t>
            </a:r>
            <a:r>
              <a:rPr lang="mr-IN" sz="3200" dirty="0"/>
              <a:t> = </a:t>
            </a:r>
            <a:r>
              <a:rPr lang="mr-IN" sz="3200" dirty="0">
                <a:solidFill>
                  <a:srgbClr val="E74C3C"/>
                </a:solidFill>
              </a:rPr>
              <a:t>0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&lt; </a:t>
            </a:r>
            <a:r>
              <a:rPr lang="mr-IN" sz="3200" dirty="0" err="1"/>
              <a:t>k</a:t>
            </a:r>
            <a:r>
              <a:rPr lang="mr-IN" sz="3200" dirty="0"/>
              <a:t>; </a:t>
            </a:r>
            <a:r>
              <a:rPr lang="mr-IN" sz="3200" dirty="0" err="1"/>
              <a:t>i</a:t>
            </a:r>
            <a:r>
              <a:rPr lang="mr-IN" sz="3200" dirty="0"/>
              <a:t> += </a:t>
            </a:r>
            <a:r>
              <a:rPr lang="mr-IN" sz="3200" dirty="0">
                <a:solidFill>
                  <a:srgbClr val="E74C3C"/>
                </a:solidFill>
              </a:rPr>
              <a:t>1</a:t>
            </a:r>
            <a:r>
              <a:rPr lang="mr-IN" sz="3200" dirty="0"/>
              <a:t>) {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mr-IN" sz="3200" dirty="0" smtClean="0"/>
              <a:t>cs1010_println_long(</a:t>
            </a:r>
            <a:r>
              <a:rPr lang="mr-IN" sz="3200" dirty="0" err="1" smtClean="0"/>
              <a:t>i</a:t>
            </a:r>
            <a:r>
              <a:rPr lang="mr-IN" sz="3200" dirty="0" smtClean="0"/>
              <a:t> </a:t>
            </a:r>
            <a:r>
              <a:rPr lang="mr-IN" sz="3200" dirty="0"/>
              <a:t>+ </a:t>
            </a:r>
            <a:r>
              <a:rPr lang="mr-IN" sz="3200" dirty="0" err="1"/>
              <a:t>j</a:t>
            </a:r>
            <a:r>
              <a:rPr lang="mr-IN" sz="3200" dirty="0"/>
              <a:t>);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mr-IN" sz="3200" dirty="0" smtClean="0"/>
              <a:t>} </a:t>
            </a:r>
            <a:endParaRPr lang="en-US" sz="3200" dirty="0" smtClean="0"/>
          </a:p>
          <a:p>
            <a:r>
              <a:rPr lang="mr-IN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89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Macro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2408535"/>
            <a:ext cx="7742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666666"/>
                </a:solidFill>
              </a:rPr>
              <a:t>#define SQUARE(x) </a:t>
            </a:r>
            <a:r>
              <a:rPr lang="en-US" sz="3000" dirty="0" smtClean="0">
                <a:solidFill>
                  <a:srgbClr val="666666"/>
                </a:solidFill>
              </a:rPr>
              <a:t>x*x</a:t>
            </a:r>
          </a:p>
          <a:p>
            <a:r>
              <a:rPr lang="en-US" sz="3000" dirty="0" smtClean="0">
                <a:solidFill>
                  <a:srgbClr val="666666"/>
                </a:solidFill>
              </a:rPr>
              <a:t>#</a:t>
            </a:r>
            <a:r>
              <a:rPr lang="en-US" sz="3000" dirty="0">
                <a:solidFill>
                  <a:srgbClr val="666666"/>
                </a:solidFill>
              </a:rPr>
              <a:t>define PI 3.1415926</a:t>
            </a:r>
            <a:r>
              <a:rPr lang="en-US" sz="3000" dirty="0"/>
              <a:t> </a:t>
            </a:r>
            <a:endParaRPr lang="en-US" sz="3000" dirty="0" smtClean="0"/>
          </a:p>
          <a:p>
            <a:r>
              <a:rPr lang="en-US" sz="3000" dirty="0" err="1" smtClean="0">
                <a:solidFill>
                  <a:srgbClr val="3E61A2"/>
                </a:solidFill>
              </a:rPr>
              <a:t>int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rgbClr val="C2185B"/>
                </a:solidFill>
              </a:rPr>
              <a:t>main</a:t>
            </a:r>
            <a:r>
              <a:rPr lang="en-US" sz="3000" dirty="0"/>
              <a:t>() { </a:t>
            </a:r>
            <a:endParaRPr lang="en-US" sz="3000" dirty="0" smtClean="0"/>
          </a:p>
          <a:p>
            <a:r>
              <a:rPr lang="en-US" sz="3000" dirty="0">
                <a:solidFill>
                  <a:srgbClr val="3E61A2"/>
                </a:solidFill>
              </a:rPr>
              <a:t> </a:t>
            </a:r>
            <a:r>
              <a:rPr lang="en-US" sz="3000" dirty="0" smtClean="0">
                <a:solidFill>
                  <a:srgbClr val="3E61A2"/>
                </a:solidFill>
              </a:rPr>
              <a:t> double</a:t>
            </a:r>
            <a:r>
              <a:rPr lang="en-US" sz="3000" dirty="0" smtClean="0"/>
              <a:t> </a:t>
            </a:r>
            <a:r>
              <a:rPr lang="en-US" sz="3000" dirty="0"/>
              <a:t>radius = </a:t>
            </a:r>
            <a:r>
              <a:rPr lang="en-US" sz="3000" dirty="0" smtClean="0">
                <a:solidFill>
                  <a:srgbClr val="E74C3C"/>
                </a:solidFill>
              </a:rPr>
              <a:t>4.0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  cs1010_print_double(PI*SQUARE(radius</a:t>
            </a:r>
            <a:r>
              <a:rPr lang="en-US" sz="3000" dirty="0"/>
              <a:t>)); </a:t>
            </a:r>
            <a:endParaRPr lang="en-US" sz="3000" dirty="0" smtClean="0"/>
          </a:p>
          <a:p>
            <a:r>
              <a:rPr lang="en-US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160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Macro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9233" y="2645601"/>
            <a:ext cx="85047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/>
              <a:t>int</a:t>
            </a:r>
            <a:r>
              <a:rPr lang="en-US" sz="3000" dirty="0"/>
              <a:t> main() { </a:t>
            </a:r>
            <a:endParaRPr lang="en-US" sz="3000" dirty="0" smtClean="0"/>
          </a:p>
          <a:p>
            <a:r>
              <a:rPr lang="en-US" sz="3000" dirty="0"/>
              <a:t> </a:t>
            </a:r>
            <a:r>
              <a:rPr lang="en-US" sz="3000" dirty="0" smtClean="0"/>
              <a:t> double </a:t>
            </a:r>
            <a:r>
              <a:rPr lang="en-US" sz="3000" dirty="0"/>
              <a:t>radius = 4.0; </a:t>
            </a:r>
            <a:r>
              <a:rPr lang="en-US" sz="3000" dirty="0" smtClean="0"/>
              <a:t>  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cs1010_print_double(3.1415926*radius*radius</a:t>
            </a:r>
            <a:r>
              <a:rPr lang="en-US" sz="3000" dirty="0"/>
              <a:t>); </a:t>
            </a:r>
            <a:endParaRPr lang="en-US" sz="3000" dirty="0" smtClean="0"/>
          </a:p>
          <a:p>
            <a:r>
              <a:rPr lang="en-US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2995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20.1 (a)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27150" y="3107204"/>
            <a:ext cx="6902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6666"/>
                </a:solidFill>
              </a:rPr>
              <a:t>#define MIN(a</a:t>
            </a:r>
            <a:r>
              <a:rPr lang="en-US" sz="4000" dirty="0" smtClean="0">
                <a:solidFill>
                  <a:srgbClr val="666666"/>
                </a:solidFill>
              </a:rPr>
              <a:t>, b</a:t>
            </a:r>
            <a:r>
              <a:rPr lang="en-US" sz="4000" dirty="0">
                <a:solidFill>
                  <a:srgbClr val="666666"/>
                </a:solidFill>
              </a:rPr>
              <a:t>) a &lt; b ? a : b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 err="1"/>
              <a:t>i</a:t>
            </a:r>
            <a:r>
              <a:rPr lang="en-US" sz="4000" dirty="0"/>
              <a:t> = MIN(</a:t>
            </a:r>
            <a:r>
              <a:rPr lang="en-US" sz="4000" dirty="0">
                <a:solidFill>
                  <a:srgbClr val="E74C3C"/>
                </a:solidFill>
              </a:rPr>
              <a:t>10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E74C3C"/>
                </a:solidFill>
              </a:rPr>
              <a:t>20</a:t>
            </a:r>
            <a:r>
              <a:rPr lang="en-US" sz="4000" dirty="0"/>
              <a:t>);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j = MIN(</a:t>
            </a:r>
            <a:r>
              <a:rPr lang="en-US" sz="4000" dirty="0">
                <a:solidFill>
                  <a:srgbClr val="E74C3C"/>
                </a:solidFill>
              </a:rPr>
              <a:t>10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E74C3C"/>
                </a:solidFill>
              </a:rPr>
              <a:t>20</a:t>
            </a:r>
            <a:r>
              <a:rPr lang="en-US" sz="4000" dirty="0"/>
              <a:t>) + </a:t>
            </a:r>
            <a:r>
              <a:rPr lang="en-US" sz="4000" dirty="0">
                <a:solidFill>
                  <a:srgbClr val="E74C3C"/>
                </a:solidFill>
              </a:rPr>
              <a:t>1</a:t>
            </a:r>
            <a:r>
              <a:rPr lang="en-US" sz="4000" dirty="0"/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925" y="2001651"/>
            <a:ext cx="7200900" cy="982133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smtClean="0"/>
              <a:t>What are the values for </a:t>
            </a:r>
            <a:r>
              <a:rPr lang="en-US" sz="4000" dirty="0" err="1" smtClean="0"/>
              <a:t>i</a:t>
            </a:r>
            <a:r>
              <a:rPr lang="en-US" sz="4000" dirty="0" smtClean="0"/>
              <a:t> and j?</a:t>
            </a:r>
          </a:p>
        </p:txBody>
      </p:sp>
    </p:spTree>
    <p:extLst>
      <p:ext uri="{BB962C8B-B14F-4D97-AF65-F5344CB8AC3E}">
        <p14:creationId xmlns:p14="http://schemas.microsoft.com/office/powerpoint/2010/main" val="44456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20.1 (a)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27150" y="3107204"/>
            <a:ext cx="6902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666666"/>
                </a:solidFill>
              </a:rPr>
              <a:t>#define MIN(a</a:t>
            </a:r>
            <a:r>
              <a:rPr lang="en-US" sz="4000" dirty="0" smtClean="0">
                <a:solidFill>
                  <a:srgbClr val="666666"/>
                </a:solidFill>
              </a:rPr>
              <a:t>, b</a:t>
            </a:r>
            <a:r>
              <a:rPr lang="en-US" sz="4000" dirty="0">
                <a:solidFill>
                  <a:srgbClr val="666666"/>
                </a:solidFill>
              </a:rPr>
              <a:t>) a &lt; b ? a : b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 err="1"/>
              <a:t>i</a:t>
            </a:r>
            <a:r>
              <a:rPr lang="en-US" sz="4000" dirty="0"/>
              <a:t> = </a:t>
            </a:r>
            <a:r>
              <a:rPr lang="en-US" sz="4000" dirty="0" smtClean="0"/>
              <a:t>10 &lt; 20 ? 10 : 20; </a:t>
            </a:r>
          </a:p>
          <a:p>
            <a:r>
              <a:rPr lang="en-US" sz="4000" dirty="0" smtClean="0">
                <a:solidFill>
                  <a:srgbClr val="3E61A2"/>
                </a:solidFill>
              </a:rPr>
              <a:t>long</a:t>
            </a:r>
            <a:r>
              <a:rPr lang="en-US" sz="4000" dirty="0" smtClean="0"/>
              <a:t> </a:t>
            </a:r>
            <a:r>
              <a:rPr lang="en-US" sz="4000" dirty="0"/>
              <a:t>j = </a:t>
            </a:r>
            <a:r>
              <a:rPr lang="en-US" sz="4000" dirty="0" smtClean="0"/>
              <a:t>10 &lt; 20 ? 10 : 20 + 1;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925" y="2001651"/>
            <a:ext cx="7200900" cy="982133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smtClean="0"/>
              <a:t>What are the values for </a:t>
            </a:r>
            <a:r>
              <a:rPr lang="en-US" sz="4000" dirty="0" err="1" smtClean="0"/>
              <a:t>i</a:t>
            </a:r>
            <a:r>
              <a:rPr lang="en-US" sz="4000" dirty="0" smtClean="0"/>
              <a:t> and j?</a:t>
            </a:r>
          </a:p>
        </p:txBody>
      </p:sp>
    </p:spTree>
    <p:extLst>
      <p:ext uri="{BB962C8B-B14F-4D97-AF65-F5344CB8AC3E}">
        <p14:creationId xmlns:p14="http://schemas.microsoft.com/office/powerpoint/2010/main" val="12848988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3717</TotalTime>
  <Words>2490</Words>
  <Application>Microsoft Macintosh PowerPoint</Application>
  <PresentationFormat>On-screen Show (4:3)</PresentationFormat>
  <Paragraphs>423</Paragraphs>
  <Slides>54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Cambria Math</vt:lpstr>
      <vt:lpstr>Franklin Gothic Book</vt:lpstr>
      <vt:lpstr>Roboto Mono</vt:lpstr>
      <vt:lpstr>Wingdings</vt:lpstr>
      <vt:lpstr>Crop</vt:lpstr>
      <vt:lpstr>Tutorial 8 Group C10</vt:lpstr>
      <vt:lpstr>Plans for today</vt:lpstr>
      <vt:lpstr>PowerPoint Presentation</vt:lpstr>
      <vt:lpstr>Lecture recap Macro</vt:lpstr>
      <vt:lpstr>Lecture recap Macro</vt:lpstr>
      <vt:lpstr>Lecture recap Macro</vt:lpstr>
      <vt:lpstr>Lecture recap Macro</vt:lpstr>
      <vt:lpstr>Problem 20.1 (a)</vt:lpstr>
      <vt:lpstr>Problem 20.1 (a)</vt:lpstr>
      <vt:lpstr>Problem 20.1 (a)</vt:lpstr>
      <vt:lpstr>Problem 20.1 (a)</vt:lpstr>
      <vt:lpstr>Problem 20.1 (b)</vt:lpstr>
      <vt:lpstr>Problem 20.1 (b)</vt:lpstr>
      <vt:lpstr>Problem 20.1 (b)</vt:lpstr>
      <vt:lpstr>Problem 20.1 (b)</vt:lpstr>
      <vt:lpstr>Problem 20.2</vt:lpstr>
      <vt:lpstr>Problem 20.2</vt:lpstr>
      <vt:lpstr>Problem 20.2</vt:lpstr>
      <vt:lpstr>Problem 20.2</vt:lpstr>
      <vt:lpstr>Problem 20.2</vt:lpstr>
      <vt:lpstr>Lecture recap Assert macro</vt:lpstr>
      <vt:lpstr>Problem 21.1</vt:lpstr>
      <vt:lpstr>Problem 21.1</vt:lpstr>
      <vt:lpstr>Problem 21.2</vt:lpstr>
      <vt:lpstr>Lecture recap Efficiency</vt:lpstr>
      <vt:lpstr>Lecture recap Big O notation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22.1</vt:lpstr>
      <vt:lpstr>Problem 22.2 (a)</vt:lpstr>
      <vt:lpstr>Problem 22.2 (a)</vt:lpstr>
      <vt:lpstr>Problem 22.2 (a)</vt:lpstr>
      <vt:lpstr>Problem 22.2 (a)</vt:lpstr>
      <vt:lpstr>Problem 22.2 (b)</vt:lpstr>
      <vt:lpstr>Problem 22.2 (b)</vt:lpstr>
      <vt:lpstr>Problem 22.2 (b)</vt:lpstr>
      <vt:lpstr>Problem 22.2 (b)</vt:lpstr>
      <vt:lpstr>Problem 22.2 (c)</vt:lpstr>
      <vt:lpstr>Problem 22.2 (c)</vt:lpstr>
      <vt:lpstr>Problem 22.2 (c)</vt:lpstr>
      <vt:lpstr>Problem 22.2 (c)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Group XX</dc:title>
  <dc:creator>Ooi Wei Tsang</dc:creator>
  <cp:lastModifiedBy>Joanne Ong Cui Fang</cp:lastModifiedBy>
  <cp:revision>580</cp:revision>
  <dcterms:created xsi:type="dcterms:W3CDTF">2018-08-20T03:20:59Z</dcterms:created>
  <dcterms:modified xsi:type="dcterms:W3CDTF">2018-10-22T05:49:32Z</dcterms:modified>
</cp:coreProperties>
</file>