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45"/>
  </p:notesMasterIdLst>
  <p:sldIdLst>
    <p:sldId id="541" r:id="rId2"/>
    <p:sldId id="256" r:id="rId3"/>
    <p:sldId id="326" r:id="rId4"/>
    <p:sldId id="451" r:id="rId5"/>
    <p:sldId id="493" r:id="rId6"/>
    <p:sldId id="527" r:id="rId7"/>
    <p:sldId id="528" r:id="rId8"/>
    <p:sldId id="525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494" r:id="rId19"/>
    <p:sldId id="468" r:id="rId20"/>
    <p:sldId id="498" r:id="rId21"/>
    <p:sldId id="538" r:id="rId22"/>
    <p:sldId id="539" r:id="rId23"/>
    <p:sldId id="497" r:id="rId24"/>
    <p:sldId id="471" r:id="rId25"/>
    <p:sldId id="499" r:id="rId26"/>
    <p:sldId id="500" r:id="rId27"/>
    <p:sldId id="501" r:id="rId28"/>
    <p:sldId id="502" r:id="rId29"/>
    <p:sldId id="506" r:id="rId30"/>
    <p:sldId id="507" r:id="rId31"/>
    <p:sldId id="544" r:id="rId32"/>
    <p:sldId id="543" r:id="rId33"/>
    <p:sldId id="545" r:id="rId34"/>
    <p:sldId id="546" r:id="rId35"/>
    <p:sldId id="547" r:id="rId36"/>
    <p:sldId id="549" r:id="rId37"/>
    <p:sldId id="550" r:id="rId38"/>
    <p:sldId id="551" r:id="rId39"/>
    <p:sldId id="552" r:id="rId40"/>
    <p:sldId id="553" r:id="rId41"/>
    <p:sldId id="548" r:id="rId42"/>
    <p:sldId id="540" r:id="rId43"/>
    <p:sldId id="54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3621"/>
  </p:normalViewPr>
  <p:slideViewPr>
    <p:cSldViewPr snapToGrid="0" snapToObjects="1">
      <p:cViewPr varScale="1">
        <p:scale>
          <a:sx n="75" d="100"/>
          <a:sy n="75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6AE0-B62B-A94F-9A1B-F12DBAD1BB6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C70C-4725-714F-A435-F222EA65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dbac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5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check if any queen threatens</a:t>
            </a:r>
            <a:r>
              <a:rPr lang="en-US" baseline="0" dirty="0" smtClean="0"/>
              <a:t> other queens diagonally.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because right the string representation already make it such that there is only one queen per row and one queen per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 queen in diagonal will</a:t>
            </a:r>
            <a:r>
              <a:rPr lang="en-US" baseline="0" dirty="0" smtClean="0"/>
              <a:t> check all the rows after the current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77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(5 mins)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r>
              <a:rPr lang="en-US" baseline="0" dirty="0" smtClean="0"/>
              <a:t> solution to find permutations of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2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(5 mins)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Then,</a:t>
            </a:r>
            <a:r>
              <a:rPr lang="en-US" baseline="0" dirty="0" smtClean="0"/>
              <a:t> if you label each column with a letter, you get a string!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7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TUTORIAL!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2892" y="4694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167" l="9831" r="89888">
                        <a14:foregroundMark x1="26685" y1="25833" x2="30618" y2="26167"/>
                        <a14:foregroundMark x1="21442" y1="23000" x2="23127" y2="23167"/>
                        <a14:foregroundMark x1="33895" y1="10167" x2="34551" y2="13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302" y="3592881"/>
            <a:ext cx="4757955" cy="26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"/>
    </mc:Choice>
    <mc:Fallback xmlns="">
      <p:transition spd="slow" advTm="10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0862"/>
              </p:ext>
            </p:extLst>
          </p:nvPr>
        </p:nvGraphicFramePr>
        <p:xfrm>
          <a:off x="3115142" y="3155311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59" y="4733095"/>
            <a:ext cx="727723" cy="676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1" y="5618937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72" y="3168427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25" y="4032481"/>
            <a:ext cx="727723" cy="6769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1359" y="2584449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6" name="TextBox 15"/>
          <p:cNvSpPr txBox="1"/>
          <p:nvPr/>
        </p:nvSpPr>
        <p:spPr>
          <a:xfrm>
            <a:off x="4044068" y="2571333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777" y="2552595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9486" y="2558217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144" y="1998597"/>
            <a:ext cx="7138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</a:t>
            </a:r>
            <a:r>
              <a:rPr lang="en-US" sz="3000" smtClean="0"/>
              <a:t>the string for this placement?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61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0862"/>
              </p:ext>
            </p:extLst>
          </p:nvPr>
        </p:nvGraphicFramePr>
        <p:xfrm>
          <a:off x="3115142" y="3155311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59" y="4733095"/>
            <a:ext cx="727723" cy="676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1" y="5618937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77" y="4015292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90" y="3191912"/>
            <a:ext cx="727723" cy="6769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1359" y="2584449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6" name="TextBox 15"/>
          <p:cNvSpPr txBox="1"/>
          <p:nvPr/>
        </p:nvSpPr>
        <p:spPr>
          <a:xfrm>
            <a:off x="4044068" y="2571333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777" y="2552595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9486" y="2558217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144" y="1998597"/>
            <a:ext cx="7138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the string for </a:t>
            </a:r>
            <a:r>
              <a:rPr lang="en-US" sz="3000" smtClean="0"/>
              <a:t>this placement?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97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3812" y="2800648"/>
            <a:ext cx="4190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Basic idea: generate all permutations of the string</a:t>
            </a:r>
          </a:p>
          <a:p>
            <a:endParaRPr lang="en-US" sz="2700" dirty="0"/>
          </a:p>
          <a:p>
            <a:r>
              <a:rPr lang="en-US" sz="2700" dirty="0" smtClean="0"/>
              <a:t>e.g. “</a:t>
            </a:r>
            <a:r>
              <a:rPr lang="en-US" sz="2700" dirty="0" err="1" smtClean="0"/>
              <a:t>abcd</a:t>
            </a:r>
            <a:r>
              <a:rPr lang="en-US" sz="2700" dirty="0" smtClean="0"/>
              <a:t>”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072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3811" y="2725698"/>
            <a:ext cx="41903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”</a:t>
            </a:r>
            <a:r>
              <a:rPr lang="en-US" sz="2700" dirty="0" err="1" smtClean="0"/>
              <a:t>abcd</a:t>
            </a:r>
            <a:r>
              <a:rPr lang="en-US" sz="2700" dirty="0" smtClean="0"/>
              <a:t>”</a:t>
            </a:r>
          </a:p>
          <a:p>
            <a:endParaRPr lang="en-US" sz="2700" dirty="0"/>
          </a:p>
          <a:p>
            <a:r>
              <a:rPr lang="en-US" sz="2700" dirty="0" smtClean="0"/>
              <a:t>Check whether the solution is valid </a:t>
            </a:r>
            <a:r>
              <a:rPr lang="mr-IN" sz="2700" dirty="0" smtClean="0"/>
              <a:t>–</a:t>
            </a:r>
            <a:r>
              <a:rPr lang="en-US" sz="2700" dirty="0" smtClean="0"/>
              <a:t> what do you have to check?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1086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5667" y="2725698"/>
            <a:ext cx="4280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”</a:t>
            </a:r>
            <a:r>
              <a:rPr lang="en-US" sz="2700" dirty="0" err="1" smtClean="0"/>
              <a:t>abcd</a:t>
            </a:r>
            <a:r>
              <a:rPr lang="en-US" sz="2700" dirty="0" smtClean="0"/>
              <a:t>”</a:t>
            </a:r>
          </a:p>
          <a:p>
            <a:endParaRPr lang="en-US" sz="2700" dirty="0"/>
          </a:p>
          <a:p>
            <a:r>
              <a:rPr lang="en-US" sz="2700" dirty="0" smtClean="0"/>
              <a:t>Check whether the solution is valid </a:t>
            </a:r>
            <a:r>
              <a:rPr lang="mr-IN" sz="2700" dirty="0" smtClean="0"/>
              <a:t>–</a:t>
            </a:r>
            <a:r>
              <a:rPr lang="en-US" sz="2700" dirty="0" smtClean="0"/>
              <a:t> check if any queen threatens other queens diagonally!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67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5667" y="2725698"/>
            <a:ext cx="4280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Recall how we permute strings (from last week) </a:t>
            </a:r>
            <a:r>
              <a:rPr lang="mr-IN" sz="2700" dirty="0" smtClean="0"/>
              <a:t>–</a:t>
            </a:r>
            <a:r>
              <a:rPr lang="en-US" sz="2700" dirty="0" smtClean="0"/>
              <a:t> swapping mechanism.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6540"/>
              </p:ext>
            </p:extLst>
          </p:nvPr>
        </p:nvGraphicFramePr>
        <p:xfrm>
          <a:off x="4994090" y="4449272"/>
          <a:ext cx="3204021" cy="1098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007"/>
                <a:gridCol w="1068007"/>
                <a:gridCol w="1068007"/>
              </a:tblGrid>
              <a:tr h="496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abc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acb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bca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cba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6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5667" y="2725698"/>
            <a:ext cx="4280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To speed up </a:t>
            </a:r>
            <a:r>
              <a:rPr lang="en-US" sz="2700" dirty="0" err="1" smtClean="0"/>
              <a:t>nqueens</a:t>
            </a:r>
            <a:r>
              <a:rPr lang="en-US" sz="2700" dirty="0" smtClean="0"/>
              <a:t> solution, we can </a:t>
            </a:r>
            <a:r>
              <a:rPr lang="en-US" sz="2700" u="sng" dirty="0" smtClean="0"/>
              <a:t>prune</a:t>
            </a:r>
            <a:r>
              <a:rPr lang="en-US" sz="2700" dirty="0" smtClean="0"/>
              <a:t> impossible solutions</a:t>
            </a:r>
          </a:p>
          <a:p>
            <a:endParaRPr lang="en-US" sz="2700" dirty="0"/>
          </a:p>
          <a:p>
            <a:r>
              <a:rPr lang="en-US" sz="2700" dirty="0" smtClean="0"/>
              <a:t>i.e. check while generating permutations and don’t permute the rest of the string if it’s impossible</a:t>
            </a:r>
          </a:p>
        </p:txBody>
      </p:sp>
    </p:spTree>
    <p:extLst>
      <p:ext uri="{BB962C8B-B14F-4D97-AF65-F5344CB8AC3E}">
        <p14:creationId xmlns:p14="http://schemas.microsoft.com/office/powerpoint/2010/main" val="180978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280064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9" y="4412758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5" y="3630278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5207413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5667" y="2725698"/>
            <a:ext cx="42802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e.g. string now: “</a:t>
            </a:r>
            <a:r>
              <a:rPr lang="en-US" sz="2700" dirty="0" err="1" smtClean="0"/>
              <a:t>abcd</a:t>
            </a:r>
            <a:r>
              <a:rPr lang="en-US" sz="2700" dirty="0" smtClean="0"/>
              <a:t>”</a:t>
            </a:r>
          </a:p>
          <a:p>
            <a:endParaRPr lang="en-US" sz="2700" dirty="0"/>
          </a:p>
          <a:p>
            <a:r>
              <a:rPr lang="en-US" sz="2700" dirty="0" smtClean="0"/>
              <a:t>Since first and second rows already threaten each other, don’t bother generating other permutations that start with “ab” (e.g. “</a:t>
            </a:r>
            <a:r>
              <a:rPr lang="en-US" sz="2700" dirty="0" err="1" smtClean="0"/>
              <a:t>abcd</a:t>
            </a:r>
            <a:r>
              <a:rPr lang="en-US" sz="27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952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028700" y="1822019"/>
            <a:ext cx="74539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E61A2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rgbClr val="C2185B"/>
                </a:solidFill>
              </a:rPr>
              <a:t>nqueens</a:t>
            </a:r>
            <a:r>
              <a:rPr lang="en-US" dirty="0"/>
              <a:t>(</a:t>
            </a:r>
            <a:r>
              <a:rPr lang="en-US" dirty="0">
                <a:solidFill>
                  <a:srgbClr val="3E61A2"/>
                </a:solidFill>
              </a:rPr>
              <a:t>char</a:t>
            </a:r>
            <a:r>
              <a:rPr lang="en-US" dirty="0"/>
              <a:t> queens[], </a:t>
            </a:r>
            <a:r>
              <a:rPr lang="en-US" dirty="0">
                <a:solidFill>
                  <a:srgbClr val="3E61A2"/>
                </a:solidFill>
              </a:rPr>
              <a:t>long</a:t>
            </a:r>
            <a:r>
              <a:rPr lang="en-US" dirty="0"/>
              <a:t> n, </a:t>
            </a:r>
            <a:r>
              <a:rPr lang="en-US" dirty="0">
                <a:solidFill>
                  <a:srgbClr val="3E61A2"/>
                </a:solidFill>
              </a:rPr>
              <a:t>long</a:t>
            </a:r>
            <a:r>
              <a:rPr lang="en-US" dirty="0"/>
              <a:t> row)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3B78E7"/>
                </a:solidFill>
              </a:rPr>
              <a:t>if</a:t>
            </a:r>
            <a:r>
              <a:rPr lang="en-US" dirty="0"/>
              <a:t> (row == n-</a:t>
            </a:r>
            <a:r>
              <a:rPr lang="en-US" dirty="0">
                <a:solidFill>
                  <a:srgbClr val="E74C3C"/>
                </a:solidFill>
              </a:rPr>
              <a:t>1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>
                <a:solidFill>
                  <a:srgbClr val="3B78E7"/>
                </a:solidFill>
              </a:rPr>
              <a:t> </a:t>
            </a:r>
            <a:r>
              <a:rPr lang="en-US" dirty="0" smtClean="0">
                <a:solidFill>
                  <a:srgbClr val="3B78E7"/>
                </a:solidFill>
              </a:rPr>
              <a:t>   if</a:t>
            </a:r>
            <a:r>
              <a:rPr lang="en-US" dirty="0" smtClean="0"/>
              <a:t> </a:t>
            </a:r>
            <a:r>
              <a:rPr lang="en-US" dirty="0"/>
              <a:t>(!</a:t>
            </a:r>
            <a:r>
              <a:rPr lang="en-US" dirty="0" err="1"/>
              <a:t>threaten_each_other_diagonally</a:t>
            </a:r>
            <a:r>
              <a:rPr lang="en-US" dirty="0"/>
              <a:t>(queens, n))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cs1010_println_string(queens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>
                <a:solidFill>
                  <a:srgbClr val="3B78E7"/>
                </a:solidFill>
              </a:rPr>
              <a:t> </a:t>
            </a:r>
            <a:r>
              <a:rPr lang="en-US" dirty="0" smtClean="0">
                <a:solidFill>
                  <a:srgbClr val="3B78E7"/>
                </a:solidFill>
              </a:rPr>
              <a:t>   return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</a:p>
          <a:p>
            <a:r>
              <a:rPr lang="en-US" dirty="0">
                <a:solidFill>
                  <a:srgbClr val="3B78E7"/>
                </a:solidFill>
              </a:rPr>
              <a:t> </a:t>
            </a:r>
            <a:r>
              <a:rPr lang="en-US" dirty="0" smtClean="0">
                <a:solidFill>
                  <a:srgbClr val="3B78E7"/>
                </a:solidFill>
              </a:rPr>
              <a:t> if</a:t>
            </a:r>
            <a:r>
              <a:rPr lang="en-US" dirty="0" smtClean="0"/>
              <a:t> </a:t>
            </a:r>
            <a:r>
              <a:rPr lang="en-US" dirty="0"/>
              <a:t>(!</a:t>
            </a:r>
            <a:r>
              <a:rPr lang="en-US" dirty="0" err="1"/>
              <a:t>threaten_each_other_diagonally</a:t>
            </a:r>
            <a:r>
              <a:rPr lang="en-US" dirty="0"/>
              <a:t>(queens, row))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nqueens</a:t>
            </a:r>
            <a:r>
              <a:rPr lang="en-US" dirty="0" smtClean="0"/>
              <a:t>(queens</a:t>
            </a:r>
            <a:r>
              <a:rPr lang="en-US" dirty="0"/>
              <a:t>, n, row + </a:t>
            </a:r>
            <a:r>
              <a:rPr lang="en-US" dirty="0">
                <a:solidFill>
                  <a:srgbClr val="E74C3C"/>
                </a:solidFill>
              </a:rPr>
              <a:t>1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</a:p>
          <a:p>
            <a:r>
              <a:rPr lang="en-US" dirty="0">
                <a:solidFill>
                  <a:srgbClr val="3B78E7"/>
                </a:solidFill>
              </a:rPr>
              <a:t> </a:t>
            </a:r>
            <a:r>
              <a:rPr lang="en-US" dirty="0" smtClean="0">
                <a:solidFill>
                  <a:srgbClr val="3B78E7"/>
                </a:solidFill>
              </a:rPr>
              <a:t> 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3E61A2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row + </a:t>
            </a:r>
            <a:r>
              <a:rPr lang="en-US" dirty="0">
                <a:solidFill>
                  <a:srgbClr val="E74C3C"/>
                </a:solidFill>
              </a:rPr>
              <a:t>1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swap(queens</a:t>
            </a:r>
            <a:r>
              <a:rPr lang="en-US" dirty="0"/>
              <a:t>, row, </a:t>
            </a:r>
            <a:r>
              <a:rPr lang="en-US" dirty="0" err="1"/>
              <a:t>i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>
                <a:solidFill>
                  <a:srgbClr val="3B78E7"/>
                </a:solidFill>
              </a:rPr>
              <a:t>if</a:t>
            </a:r>
            <a:r>
              <a:rPr lang="en-US" dirty="0"/>
              <a:t> (!</a:t>
            </a:r>
            <a:r>
              <a:rPr lang="en-US" dirty="0" err="1"/>
              <a:t>threaten_each_other_diagonally</a:t>
            </a:r>
            <a:r>
              <a:rPr lang="en-US" dirty="0"/>
              <a:t>(queens, row))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nqueens</a:t>
            </a:r>
            <a:r>
              <a:rPr lang="en-US" dirty="0" smtClean="0"/>
              <a:t>(queens</a:t>
            </a:r>
            <a:r>
              <a:rPr lang="en-US" dirty="0"/>
              <a:t>, n, row + </a:t>
            </a:r>
            <a:r>
              <a:rPr lang="en-US" dirty="0">
                <a:solidFill>
                  <a:srgbClr val="E74C3C"/>
                </a:solidFill>
              </a:rPr>
              <a:t>1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/>
              <a:t> </a:t>
            </a:r>
            <a:r>
              <a:rPr lang="en-US" dirty="0" smtClean="0"/>
              <a:t>   swap(queens</a:t>
            </a:r>
            <a:r>
              <a:rPr lang="en-US" dirty="0"/>
              <a:t>, row, 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27.1</a:t>
            </a:r>
            <a:br>
              <a:rPr lang="en-US" smtClean="0"/>
            </a:br>
            <a:r>
              <a:rPr lang="en-US" sz="3000" smtClean="0"/>
              <a:t>nqueens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772031" y="2366572"/>
            <a:ext cx="83719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rgbClr val="3E61A2"/>
                </a:solidFill>
              </a:rPr>
              <a:t>bool</a:t>
            </a:r>
            <a:r>
              <a:rPr lang="en-US" sz="2300" dirty="0" smtClean="0"/>
              <a:t> </a:t>
            </a:r>
            <a:r>
              <a:rPr lang="en-US" sz="2300" dirty="0" err="1">
                <a:solidFill>
                  <a:srgbClr val="C2185B"/>
                </a:solidFill>
              </a:rPr>
              <a:t>threaten_each_other_diagonally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3E61A2"/>
                </a:solidFill>
              </a:rPr>
              <a:t>char</a:t>
            </a:r>
            <a:r>
              <a:rPr lang="en-US" sz="2300" dirty="0"/>
              <a:t> queens[], 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</a:t>
            </a:r>
            <a:r>
              <a:rPr lang="en-US" sz="2300" dirty="0" err="1"/>
              <a:t>len</a:t>
            </a:r>
            <a:r>
              <a:rPr lang="en-US" sz="2300" dirty="0"/>
              <a:t>) {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for</a:t>
            </a:r>
            <a:r>
              <a:rPr lang="en-US" sz="2300" dirty="0" smtClean="0"/>
              <a:t> 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E74C3C"/>
                </a:solidFill>
              </a:rPr>
              <a:t>0</a:t>
            </a:r>
            <a:r>
              <a:rPr lang="en-US" sz="2300" dirty="0"/>
              <a:t>; </a:t>
            </a:r>
            <a:r>
              <a:rPr lang="en-US" sz="2300" dirty="0" err="1"/>
              <a:t>i</a:t>
            </a:r>
            <a:r>
              <a:rPr lang="en-US" sz="2300" dirty="0"/>
              <a:t> &lt; </a:t>
            </a:r>
            <a:r>
              <a:rPr lang="en-US" sz="2300" dirty="0" err="1"/>
              <a:t>len</a:t>
            </a:r>
            <a:r>
              <a:rPr lang="en-US" sz="2300" dirty="0"/>
              <a:t>; </a:t>
            </a:r>
            <a:r>
              <a:rPr lang="en-US" sz="2300" dirty="0" err="1"/>
              <a:t>i</a:t>
            </a:r>
            <a:r>
              <a:rPr lang="en-US" sz="2300" dirty="0"/>
              <a:t> += </a:t>
            </a:r>
            <a:r>
              <a:rPr lang="en-US" sz="2300" dirty="0">
                <a:solidFill>
                  <a:srgbClr val="E74C3C"/>
                </a:solidFill>
              </a:rPr>
              <a:t>1</a:t>
            </a:r>
            <a:r>
              <a:rPr lang="en-US" sz="2300" dirty="0"/>
              <a:t>) { </a:t>
            </a:r>
            <a:endParaRPr lang="en-US" sz="2300" dirty="0" smtClean="0"/>
          </a:p>
          <a:p>
            <a:r>
              <a:rPr lang="en-US" sz="2300" dirty="0" smtClean="0">
                <a:solidFill>
                  <a:srgbClr val="3B78E7"/>
                </a:solidFill>
              </a:rPr>
              <a:t>    if</a:t>
            </a:r>
            <a:r>
              <a:rPr lang="en-US" sz="2300" dirty="0" smtClean="0"/>
              <a:t> </a:t>
            </a:r>
            <a:r>
              <a:rPr lang="en-US" sz="2300" dirty="0"/>
              <a:t>(</a:t>
            </a:r>
            <a:r>
              <a:rPr lang="en-US" sz="2300" dirty="0" err="1"/>
              <a:t>has_a_queen_in_diagonal</a:t>
            </a:r>
            <a:r>
              <a:rPr lang="en-US" sz="2300" dirty="0"/>
              <a:t>(queens, </a:t>
            </a:r>
            <a:r>
              <a:rPr lang="en-US" sz="2300" dirty="0" err="1"/>
              <a:t>len</a:t>
            </a:r>
            <a:r>
              <a:rPr lang="en-US" sz="2300" dirty="0"/>
              <a:t>, </a:t>
            </a:r>
            <a:r>
              <a:rPr lang="en-US" sz="2300" dirty="0" err="1"/>
              <a:t>i</a:t>
            </a:r>
            <a:r>
              <a:rPr lang="en-US" sz="2300" dirty="0"/>
              <a:t>)) </a:t>
            </a:r>
            <a:r>
              <a:rPr lang="en-US" sz="2300" dirty="0" smtClean="0"/>
              <a:t>{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   </a:t>
            </a:r>
            <a:r>
              <a:rPr lang="en-US" sz="2300" dirty="0">
                <a:solidFill>
                  <a:srgbClr val="3B78E7"/>
                </a:solidFill>
              </a:rPr>
              <a:t>return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C2185B"/>
                </a:solidFill>
              </a:rPr>
              <a:t>true</a:t>
            </a:r>
            <a:r>
              <a:rPr lang="en-US" sz="2300" dirty="0"/>
              <a:t>; </a:t>
            </a:r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  } </a:t>
            </a:r>
          </a:p>
          <a:p>
            <a:r>
              <a:rPr lang="en-US" sz="2300" dirty="0" smtClean="0"/>
              <a:t>  } </a:t>
            </a:r>
          </a:p>
          <a:p>
            <a:r>
              <a:rPr lang="en-US" sz="2300" dirty="0" smtClean="0">
                <a:solidFill>
                  <a:srgbClr val="3B78E7"/>
                </a:solidFill>
              </a:rPr>
              <a:t>  return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rgbClr val="C2185B"/>
                </a:solidFill>
              </a:rPr>
              <a:t>false</a:t>
            </a:r>
            <a:r>
              <a:rPr lang="en-US" sz="2300" dirty="0"/>
              <a:t>; </a:t>
            </a:r>
            <a:endParaRPr lang="en-US" sz="2300" dirty="0" smtClean="0"/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795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</a:t>
            </a:r>
            <a:r>
              <a:rPr lang="en-US" dirty="0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</a:t>
            </a:r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12</a:t>
            </a:r>
            <a:r>
              <a:rPr lang="en-US" sz="2500" baseline="30000" dirty="0" smtClean="0"/>
              <a:t>th</a:t>
            </a:r>
            <a:r>
              <a:rPr lang="en-US" sz="2500" dirty="0" smtClean="0"/>
              <a:t> November 2018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Joanne Ong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2892" y="4677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"/>
    </mc:Choice>
    <mc:Fallback xmlns="">
      <p:transition spd="slow" advTm="107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499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Identify the </a:t>
            </a:r>
            <a:r>
              <a:rPr lang="en-US" sz="3200" dirty="0"/>
              <a:t>repetitive work being done in the calls </a:t>
            </a:r>
            <a:r>
              <a:rPr lang="en-US" sz="3200" dirty="0" err="1" smtClean="0"/>
              <a:t>threaten_each_other_diagonally</a:t>
            </a:r>
            <a:r>
              <a:rPr lang="en-US" sz="32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123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4CF47E-9BD7-3042-A142-D634A57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08" y="2557291"/>
            <a:ext cx="3721400" cy="401936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27.1</a:t>
            </a:r>
            <a:br>
              <a:rPr lang="en-US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1028700" y="1894701"/>
            <a:ext cx="74994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smtClean="0"/>
              <a:t>Current solution: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14" y="5186597"/>
            <a:ext cx="655305" cy="6064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53B0AD1-5D2E-624F-AE4D-ED22E82B0C77}"/>
              </a:ext>
            </a:extLst>
          </p:cNvPr>
          <p:cNvCxnSpPr>
            <a:cxnSpLocks/>
          </p:cNvCxnSpPr>
          <p:nvPr/>
        </p:nvCxnSpPr>
        <p:spPr>
          <a:xfrm>
            <a:off x="3058896" y="3450246"/>
            <a:ext cx="2172670" cy="203959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71" y="5171823"/>
            <a:ext cx="673253" cy="615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76" y="5171823"/>
            <a:ext cx="655305" cy="6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4CF47E-9BD7-3042-A142-D634A57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08" y="2557291"/>
            <a:ext cx="3721400" cy="401936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27.1</a:t>
            </a:r>
            <a:br>
              <a:rPr lang="en-US" smtClean="0"/>
            </a:br>
            <a:r>
              <a:rPr lang="en-US" sz="3000" smtClean="0"/>
              <a:t>nqueens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1028700" y="1894701"/>
            <a:ext cx="74994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smtClean="0"/>
              <a:t>Current solution: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14" y="5186597"/>
            <a:ext cx="655305" cy="606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71" y="5171823"/>
            <a:ext cx="673253" cy="615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76" y="5171823"/>
            <a:ext cx="655305" cy="6064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53B0AD1-5D2E-624F-AE4D-ED22E82B0C77}"/>
              </a:ext>
            </a:extLst>
          </p:cNvPr>
          <p:cNvCxnSpPr>
            <a:cxnSpLocks/>
          </p:cNvCxnSpPr>
          <p:nvPr/>
        </p:nvCxnSpPr>
        <p:spPr>
          <a:xfrm flipH="1">
            <a:off x="2983044" y="4152275"/>
            <a:ext cx="1409074" cy="130414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53B0AD1-5D2E-624F-AE4D-ED22E82B0C77}"/>
              </a:ext>
            </a:extLst>
          </p:cNvPr>
          <p:cNvCxnSpPr>
            <a:cxnSpLocks/>
          </p:cNvCxnSpPr>
          <p:nvPr/>
        </p:nvCxnSpPr>
        <p:spPr>
          <a:xfrm>
            <a:off x="4589848" y="4152275"/>
            <a:ext cx="1412531" cy="133756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72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49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Here, we repeatedly check if the queens on row 0 to row (</a:t>
            </a:r>
            <a:r>
              <a:rPr lang="en-US" sz="3000" dirty="0" err="1" smtClean="0"/>
              <a:t>len</a:t>
            </a:r>
            <a:r>
              <a:rPr lang="en-US" sz="3000" dirty="0" smtClean="0"/>
              <a:t> </a:t>
            </a:r>
            <a:r>
              <a:rPr lang="mr-IN" sz="3000" dirty="0" smtClean="0"/>
              <a:t>–</a:t>
            </a:r>
            <a:r>
              <a:rPr lang="en-US" sz="3000" dirty="0" smtClean="0"/>
              <a:t> 1) threaten each other.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But when we </a:t>
            </a:r>
            <a:r>
              <a:rPr lang="en-US" sz="3000" dirty="0" err="1" smtClean="0"/>
              <a:t>recurse</a:t>
            </a:r>
            <a:r>
              <a:rPr lang="en-US" sz="3000" dirty="0" smtClean="0"/>
              <a:t> with </a:t>
            </a:r>
            <a:r>
              <a:rPr lang="en-US" sz="3000" dirty="0" err="1" smtClean="0"/>
              <a:t>nqueens</a:t>
            </a:r>
            <a:r>
              <a:rPr lang="en-US" sz="3000" dirty="0" smtClean="0"/>
              <a:t>(queens, n, row + 1), we already know that queens on previous rows do not threaten each other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4314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4CF47E-9BD7-3042-A142-D634A57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68" y="2474269"/>
            <a:ext cx="3557458" cy="3842297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="" xmlns:a16="http://schemas.microsoft.com/office/drawing/2014/main" id="{10ECB03D-D38E-2F45-9C79-AB18FD29A1E0}"/>
              </a:ext>
            </a:extLst>
          </p:cNvPr>
          <p:cNvSpPr/>
          <p:nvPr/>
        </p:nvSpPr>
        <p:spPr>
          <a:xfrm>
            <a:off x="5433137" y="2836406"/>
            <a:ext cx="238626" cy="2723090"/>
          </a:xfrm>
          <a:prstGeom prst="rightBrace">
            <a:avLst>
              <a:gd name="adj1" fmla="val 8333"/>
              <a:gd name="adj2" fmla="val 5035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D8BE81-98EA-A24A-A845-F35A2C636F3E}"/>
              </a:ext>
            </a:extLst>
          </p:cNvPr>
          <p:cNvSpPr txBox="1"/>
          <p:nvPr/>
        </p:nvSpPr>
        <p:spPr>
          <a:xfrm>
            <a:off x="6104608" y="3824133"/>
            <a:ext cx="1976821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lready “safe.”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No need to check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again.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53B0AD1-5D2E-624F-AE4D-ED22E82B0C77}"/>
              </a:ext>
            </a:extLst>
          </p:cNvPr>
          <p:cNvCxnSpPr>
            <a:cxnSpLocks/>
          </p:cNvCxnSpPr>
          <p:nvPr/>
        </p:nvCxnSpPr>
        <p:spPr>
          <a:xfrm flipV="1">
            <a:off x="2645759" y="3177915"/>
            <a:ext cx="2132681" cy="219083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C9E79F6-372C-174A-AEA8-8A4834511DBD}"/>
              </a:ext>
            </a:extLst>
          </p:cNvPr>
          <p:cNvCxnSpPr>
            <a:cxnSpLocks/>
          </p:cNvCxnSpPr>
          <p:nvPr/>
        </p:nvCxnSpPr>
        <p:spPr>
          <a:xfrm flipH="1" flipV="1">
            <a:off x="1801455" y="4572000"/>
            <a:ext cx="819386" cy="79975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5745CF-91BC-8649-9B43-EAC0B5346C89}"/>
              </a:ext>
            </a:extLst>
          </p:cNvPr>
          <p:cNvSpPr txBox="1"/>
          <p:nvPr/>
        </p:nvSpPr>
        <p:spPr>
          <a:xfrm>
            <a:off x="6104608" y="5430355"/>
            <a:ext cx="260840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Only check the new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</a:t>
            </a:r>
            <a:r>
              <a:rPr lang="en-US" sz="2000" dirty="0"/>
              <a:t>ow against the queens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above.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3" y="4965017"/>
            <a:ext cx="608496" cy="6270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27.1</a:t>
            </a:r>
            <a:br>
              <a:rPr lang="en-US" smtClean="0"/>
            </a:br>
            <a:r>
              <a:rPr lang="en-US" sz="3000" smtClean="0"/>
              <a:t>nqueens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1028700" y="1840256"/>
            <a:ext cx="74994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Better solution: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3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028700" y="2846257"/>
            <a:ext cx="7499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It is enough to check if the newly added queen threatens any of the queens in the previous rows!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8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27.2</a:t>
            </a:r>
            <a:br>
              <a:rPr lang="en-US" dirty="0" smtClean="0"/>
            </a:b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28700" y="1428750"/>
            <a:ext cx="705161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E61A2"/>
                </a:solidFill>
              </a:rPr>
              <a:t>void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C2185B"/>
                </a:solidFill>
              </a:rPr>
              <a:t>permute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char</a:t>
            </a:r>
            <a:r>
              <a:rPr lang="en-US" sz="2500" dirty="0"/>
              <a:t> a[], 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len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curr</a:t>
            </a:r>
            <a:r>
              <a:rPr lang="en-US" sz="2500" dirty="0"/>
              <a:t>) </a:t>
            </a:r>
            <a:r>
              <a:rPr lang="en-US" sz="2500" dirty="0" smtClean="0"/>
              <a:t>{</a:t>
            </a:r>
          </a:p>
          <a:p>
            <a:r>
              <a:rPr lang="en-US" sz="2500" dirty="0" smtClean="0">
                <a:solidFill>
                  <a:srgbClr val="3B78E7"/>
                </a:solidFill>
              </a:rPr>
              <a:t>  if</a:t>
            </a:r>
            <a:r>
              <a:rPr lang="en-US" sz="2500" dirty="0" smtClean="0"/>
              <a:t> </a:t>
            </a:r>
            <a:r>
              <a:rPr lang="en-US" sz="2500" dirty="0"/>
              <a:t>(</a:t>
            </a:r>
            <a:r>
              <a:rPr lang="en-US" sz="2500" dirty="0" err="1"/>
              <a:t>curr</a:t>
            </a:r>
            <a:r>
              <a:rPr lang="en-US" sz="2500" dirty="0"/>
              <a:t> == len-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) {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cs1010_println_string(a</a:t>
            </a:r>
            <a:r>
              <a:rPr lang="en-US" sz="2500" dirty="0"/>
              <a:t>); </a:t>
            </a:r>
            <a:endParaRPr lang="en-US" sz="2500" dirty="0" smtClean="0"/>
          </a:p>
          <a:p>
            <a:r>
              <a:rPr lang="en-US" sz="2500" dirty="0">
                <a:solidFill>
                  <a:srgbClr val="3B78E7"/>
                </a:solidFill>
              </a:rPr>
              <a:t> </a:t>
            </a:r>
            <a:r>
              <a:rPr lang="en-US" sz="2500" dirty="0" smtClean="0">
                <a:solidFill>
                  <a:srgbClr val="3B78E7"/>
                </a:solidFill>
              </a:rPr>
              <a:t>   return</a:t>
            </a:r>
            <a:r>
              <a:rPr lang="en-US" sz="2500" dirty="0"/>
              <a:t>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} 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permute(a</a:t>
            </a:r>
            <a:r>
              <a:rPr lang="en-US" sz="2500" dirty="0"/>
              <a:t>, </a:t>
            </a:r>
            <a:r>
              <a:rPr lang="en-US" sz="2500" dirty="0" err="1"/>
              <a:t>len</a:t>
            </a:r>
            <a:r>
              <a:rPr lang="en-US" sz="2500" dirty="0"/>
              <a:t>, </a:t>
            </a:r>
            <a:r>
              <a:rPr lang="en-US" sz="2500" dirty="0" err="1"/>
              <a:t>curr</a:t>
            </a:r>
            <a:r>
              <a:rPr lang="en-US" sz="2500" dirty="0"/>
              <a:t> +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 smtClean="0"/>
              <a:t>);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dirty="0">
                <a:solidFill>
                  <a:srgbClr val="3B78E7"/>
                </a:solidFill>
              </a:rPr>
              <a:t>for</a:t>
            </a:r>
            <a:r>
              <a:rPr lang="en-US" sz="2500" dirty="0"/>
              <a:t> 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/>
              <a:t>curr</a:t>
            </a:r>
            <a:r>
              <a:rPr lang="en-US" sz="2500" dirty="0"/>
              <a:t> +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</a:t>
            </a:r>
            <a:r>
              <a:rPr lang="en-US" sz="2500" dirty="0" err="1"/>
              <a:t>i</a:t>
            </a:r>
            <a:r>
              <a:rPr lang="en-US" sz="2500" dirty="0"/>
              <a:t> &lt; </a:t>
            </a:r>
            <a:r>
              <a:rPr lang="en-US" sz="2500" dirty="0" err="1"/>
              <a:t>len</a:t>
            </a:r>
            <a:r>
              <a:rPr lang="en-US" sz="2500" dirty="0"/>
              <a:t>; </a:t>
            </a:r>
            <a:r>
              <a:rPr lang="en-US" sz="2500" dirty="0" err="1"/>
              <a:t>i</a:t>
            </a:r>
            <a:r>
              <a:rPr lang="en-US" sz="2500" dirty="0"/>
              <a:t> +=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) </a:t>
            </a:r>
            <a:r>
              <a:rPr lang="en-US" sz="2500" dirty="0" smtClean="0"/>
              <a:t>{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dirty="0">
                <a:solidFill>
                  <a:srgbClr val="3B78E7"/>
                </a:solidFill>
              </a:rPr>
              <a:t>if</a:t>
            </a:r>
            <a:r>
              <a:rPr lang="en-US" sz="2500" dirty="0"/>
              <a:t> </a:t>
            </a:r>
            <a:r>
              <a:rPr lang="en-US" sz="2500" dirty="0" smtClean="0"/>
              <a:t>(!</a:t>
            </a:r>
            <a:r>
              <a:rPr lang="en-US" sz="2500" dirty="0" err="1" smtClean="0">
                <a:solidFill>
                  <a:srgbClr val="0070C0"/>
                </a:solidFill>
              </a:rPr>
              <a:t>appear_before</a:t>
            </a:r>
            <a:r>
              <a:rPr lang="en-US" sz="2500" dirty="0" smtClean="0"/>
              <a:t>(a, </a:t>
            </a:r>
            <a:r>
              <a:rPr lang="en-US" sz="2500" dirty="0" err="1" smtClean="0"/>
              <a:t>curr</a:t>
            </a:r>
            <a:r>
              <a:rPr lang="en-US" sz="2500" dirty="0" smtClean="0"/>
              <a:t>, </a:t>
            </a:r>
            <a:r>
              <a:rPr lang="en-US" sz="2500" dirty="0" err="1" smtClean="0"/>
              <a:t>i</a:t>
            </a:r>
            <a:r>
              <a:rPr lang="en-US" sz="2500" dirty="0" smtClean="0"/>
              <a:t>) </a:t>
            </a:r>
            <a:r>
              <a:rPr lang="en-US" sz="2500" dirty="0"/>
              <a:t>{ </a:t>
            </a:r>
            <a:r>
              <a:rPr lang="en-US" sz="2500" dirty="0">
                <a:solidFill>
                  <a:srgbClr val="999999"/>
                </a:solidFill>
              </a:rPr>
              <a:t>// Line A</a:t>
            </a:r>
            <a:r>
              <a:rPr lang="en-US" sz="2500" dirty="0"/>
              <a:t>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  swap(a</a:t>
            </a:r>
            <a:r>
              <a:rPr lang="en-US" sz="2500" dirty="0"/>
              <a:t>, </a:t>
            </a:r>
            <a:r>
              <a:rPr lang="en-US" sz="2500" dirty="0" err="1"/>
              <a:t>curr</a:t>
            </a:r>
            <a:r>
              <a:rPr lang="en-US" sz="2500" dirty="0"/>
              <a:t>, </a:t>
            </a:r>
            <a:r>
              <a:rPr lang="en-US" sz="2500" dirty="0" err="1"/>
              <a:t>i</a:t>
            </a:r>
            <a:r>
              <a:rPr lang="en-US" sz="2500" dirty="0"/>
              <a:t>);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  permute(a</a:t>
            </a:r>
            <a:r>
              <a:rPr lang="en-US" sz="2500" dirty="0"/>
              <a:t>, </a:t>
            </a:r>
            <a:r>
              <a:rPr lang="en-US" sz="2500" dirty="0" err="1"/>
              <a:t>len</a:t>
            </a:r>
            <a:r>
              <a:rPr lang="en-US" sz="2500" dirty="0"/>
              <a:t>, </a:t>
            </a:r>
            <a:r>
              <a:rPr lang="en-US" sz="2500" dirty="0" err="1"/>
              <a:t>curr</a:t>
            </a:r>
            <a:r>
              <a:rPr lang="en-US" sz="2500" dirty="0"/>
              <a:t> +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 smtClean="0"/>
              <a:t>);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</a:t>
            </a:r>
            <a:r>
              <a:rPr lang="en-US" sz="2500" dirty="0"/>
              <a:t>swap(a, </a:t>
            </a:r>
            <a:r>
              <a:rPr lang="en-US" sz="2500" dirty="0" err="1"/>
              <a:t>i</a:t>
            </a:r>
            <a:r>
              <a:rPr lang="en-US" sz="2500" dirty="0"/>
              <a:t>, </a:t>
            </a:r>
            <a:r>
              <a:rPr lang="en-US" sz="2500" dirty="0" err="1"/>
              <a:t>curr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  }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}</a:t>
            </a:r>
          </a:p>
          <a:p>
            <a:r>
              <a:rPr lang="en-US" sz="2500" dirty="0" smtClean="0"/>
              <a:t>}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886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499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Restrict permutations to where the same character does not appear next to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978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4994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Idea: check if every ”first” character of a permutation is the same with the previous character.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If it is the same, just prune the process.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4706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544926"/>
            <a:ext cx="8115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73A49"/>
                </a:solidFill>
              </a:rPr>
              <a:t>bool</a:t>
            </a:r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dirty="0">
                <a:solidFill>
                  <a:srgbClr val="6F42C1"/>
                </a:solidFill>
              </a:rPr>
              <a:t>consecutive</a:t>
            </a:r>
            <a:r>
              <a:rPr lang="en-US" sz="2800" dirty="0">
                <a:solidFill>
                  <a:srgbClr val="24292E"/>
                </a:solidFill>
              </a:rPr>
              <a:t>(</a:t>
            </a:r>
            <a:r>
              <a:rPr lang="en-US" sz="2800" dirty="0" err="1">
                <a:solidFill>
                  <a:srgbClr val="D73A49"/>
                </a:solidFill>
              </a:rPr>
              <a:t>const</a:t>
            </a:r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dirty="0">
                <a:solidFill>
                  <a:srgbClr val="D73A49"/>
                </a:solidFill>
              </a:rPr>
              <a:t>char</a:t>
            </a:r>
            <a:r>
              <a:rPr lang="en-US" sz="2800" dirty="0">
                <a:solidFill>
                  <a:srgbClr val="24292E"/>
                </a:solidFill>
              </a:rPr>
              <a:t> a[], </a:t>
            </a:r>
            <a:r>
              <a:rPr lang="en-US" sz="2800" dirty="0">
                <a:solidFill>
                  <a:srgbClr val="D73A49"/>
                </a:solidFill>
              </a:rPr>
              <a:t>long</a:t>
            </a:r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dirty="0" err="1">
                <a:solidFill>
                  <a:srgbClr val="24292E"/>
                </a:solidFill>
              </a:rPr>
              <a:t>curr</a:t>
            </a:r>
            <a:r>
              <a:rPr lang="en-US" sz="2800" dirty="0">
                <a:solidFill>
                  <a:srgbClr val="24292E"/>
                </a:solidFill>
              </a:rPr>
              <a:t>, </a:t>
            </a:r>
            <a:r>
              <a:rPr lang="en-US" sz="2800" dirty="0">
                <a:solidFill>
                  <a:srgbClr val="D73A49"/>
                </a:solidFill>
              </a:rPr>
              <a:t>long</a:t>
            </a:r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dirty="0" err="1">
                <a:solidFill>
                  <a:srgbClr val="24292E"/>
                </a:solidFill>
              </a:rPr>
              <a:t>i</a:t>
            </a:r>
            <a:r>
              <a:rPr lang="en-US" sz="2800" dirty="0">
                <a:solidFill>
                  <a:srgbClr val="24292E"/>
                </a:solidFill>
              </a:rPr>
              <a:t>) { </a:t>
            </a:r>
            <a:endParaRPr lang="en-US" sz="2800" dirty="0" smtClean="0">
              <a:solidFill>
                <a:srgbClr val="24292E"/>
              </a:solidFill>
            </a:endParaRPr>
          </a:p>
          <a:p>
            <a:r>
              <a:rPr lang="en-US" sz="2800" dirty="0">
                <a:solidFill>
                  <a:srgbClr val="24292E"/>
                </a:solidFill>
              </a:rPr>
              <a:t> </a:t>
            </a:r>
            <a:r>
              <a:rPr lang="en-US" sz="2800" dirty="0" smtClean="0">
                <a:solidFill>
                  <a:srgbClr val="24292E"/>
                </a:solidFill>
              </a:rPr>
              <a:t> </a:t>
            </a:r>
            <a:r>
              <a:rPr lang="en-US" sz="2800" dirty="0" smtClean="0">
                <a:solidFill>
                  <a:srgbClr val="D73A49"/>
                </a:solidFill>
              </a:rPr>
              <a:t>return</a:t>
            </a:r>
            <a:r>
              <a:rPr lang="en-US" sz="2800" dirty="0" smtClean="0">
                <a:solidFill>
                  <a:srgbClr val="24292E"/>
                </a:solidFill>
              </a:rPr>
              <a:t> </a:t>
            </a:r>
            <a:r>
              <a:rPr lang="en-US" sz="2800" dirty="0">
                <a:solidFill>
                  <a:srgbClr val="24292E"/>
                </a:solidFill>
              </a:rPr>
              <a:t>a[</a:t>
            </a:r>
            <a:r>
              <a:rPr lang="en-US" sz="2800" dirty="0" err="1">
                <a:solidFill>
                  <a:srgbClr val="24292E"/>
                </a:solidFill>
              </a:rPr>
              <a:t>i</a:t>
            </a:r>
            <a:r>
              <a:rPr lang="en-US" sz="2800" dirty="0">
                <a:solidFill>
                  <a:srgbClr val="24292E"/>
                </a:solidFill>
              </a:rPr>
              <a:t>] == a[curr-</a:t>
            </a:r>
            <a:r>
              <a:rPr lang="en-US" sz="2800" dirty="0">
                <a:solidFill>
                  <a:srgbClr val="005CC5"/>
                </a:solidFill>
              </a:rPr>
              <a:t>1</a:t>
            </a:r>
            <a:r>
              <a:rPr lang="en-US" sz="2800" dirty="0">
                <a:solidFill>
                  <a:srgbClr val="24292E"/>
                </a:solidFill>
              </a:rPr>
              <a:t>]; </a:t>
            </a:r>
            <a:endParaRPr lang="en-US" sz="2800" dirty="0" smtClean="0">
              <a:solidFill>
                <a:srgbClr val="24292E"/>
              </a:solidFill>
            </a:endParaRPr>
          </a:p>
          <a:p>
            <a:r>
              <a:rPr lang="en-US" sz="2800" dirty="0" smtClean="0">
                <a:solidFill>
                  <a:srgbClr val="24292E"/>
                </a:solidFill>
              </a:rPr>
              <a:t>} </a:t>
            </a:r>
          </a:p>
          <a:p>
            <a:endParaRPr lang="en-US" sz="2800" dirty="0">
              <a:solidFill>
                <a:srgbClr val="24292E"/>
              </a:solidFill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59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75453"/>
            <a:ext cx="6510436" cy="4599992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27.1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</a:t>
            </a:r>
            <a:r>
              <a:rPr lang="en-US" dirty="0" smtClean="0"/>
              <a:t>27.2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Random recursion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Kahoot</a:t>
            </a:r>
            <a:r>
              <a:rPr lang="en-US" dirty="0"/>
              <a:t> </a:t>
            </a:r>
            <a:r>
              <a:rPr lang="en-US" dirty="0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428750"/>
            <a:ext cx="81153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D73A49"/>
                </a:solidFill>
              </a:rPr>
              <a:t>void</a:t>
            </a:r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>
                <a:solidFill>
                  <a:srgbClr val="6F42C1"/>
                </a:solidFill>
              </a:rPr>
              <a:t>permute</a:t>
            </a:r>
            <a:r>
              <a:rPr lang="en-US" sz="1900" dirty="0">
                <a:solidFill>
                  <a:srgbClr val="24292E"/>
                </a:solidFill>
              </a:rPr>
              <a:t>(</a:t>
            </a:r>
            <a:r>
              <a:rPr lang="en-US" sz="1900" dirty="0">
                <a:solidFill>
                  <a:srgbClr val="D73A49"/>
                </a:solidFill>
              </a:rPr>
              <a:t>char</a:t>
            </a:r>
            <a:r>
              <a:rPr lang="en-US" sz="1900" dirty="0">
                <a:solidFill>
                  <a:srgbClr val="24292E"/>
                </a:solidFill>
              </a:rPr>
              <a:t> a[], </a:t>
            </a:r>
            <a:r>
              <a:rPr lang="en-US" sz="1900" dirty="0">
                <a:solidFill>
                  <a:srgbClr val="D73A49"/>
                </a:solidFill>
              </a:rPr>
              <a:t>long</a:t>
            </a:r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 err="1">
                <a:solidFill>
                  <a:srgbClr val="24292E"/>
                </a:solidFill>
              </a:rPr>
              <a:t>len</a:t>
            </a:r>
            <a:r>
              <a:rPr lang="en-US" sz="1900" dirty="0">
                <a:solidFill>
                  <a:srgbClr val="24292E"/>
                </a:solidFill>
              </a:rPr>
              <a:t>, </a:t>
            </a:r>
            <a:r>
              <a:rPr lang="en-US" sz="1900" dirty="0">
                <a:solidFill>
                  <a:srgbClr val="D73A49"/>
                </a:solidFill>
              </a:rPr>
              <a:t>long</a:t>
            </a:r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) {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</a:t>
            </a:r>
            <a:r>
              <a:rPr lang="en-US" sz="1900" dirty="0">
                <a:solidFill>
                  <a:srgbClr val="D73A49"/>
                </a:solidFill>
              </a:rPr>
              <a:t>if</a:t>
            </a:r>
            <a:r>
              <a:rPr lang="en-US" sz="1900" dirty="0">
                <a:solidFill>
                  <a:srgbClr val="24292E"/>
                </a:solidFill>
              </a:rPr>
              <a:t> (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 == len-</a:t>
            </a:r>
            <a:r>
              <a:rPr lang="en-US" sz="1900" dirty="0">
                <a:solidFill>
                  <a:srgbClr val="005CC5"/>
                </a:solidFill>
              </a:rPr>
              <a:t>1</a:t>
            </a:r>
            <a:r>
              <a:rPr lang="en-US" sz="1900" dirty="0">
                <a:solidFill>
                  <a:srgbClr val="24292E"/>
                </a:solidFill>
              </a:rPr>
              <a:t>) {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   </a:t>
            </a:r>
            <a:r>
              <a:rPr lang="en-US" sz="1900" dirty="0">
                <a:solidFill>
                  <a:srgbClr val="D73A49"/>
                </a:solidFill>
              </a:rPr>
              <a:t>if</a:t>
            </a:r>
            <a:r>
              <a:rPr lang="en-US" sz="1900" dirty="0">
                <a:solidFill>
                  <a:srgbClr val="24292E"/>
                </a:solidFill>
              </a:rPr>
              <a:t> (!</a:t>
            </a:r>
            <a:r>
              <a:rPr lang="en-US" sz="1900" dirty="0">
                <a:solidFill>
                  <a:srgbClr val="005CC5"/>
                </a:solidFill>
              </a:rPr>
              <a:t>consecutive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)) { 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     </a:t>
            </a:r>
            <a:r>
              <a:rPr lang="en-US" sz="1900" dirty="0">
                <a:solidFill>
                  <a:srgbClr val="005CC5"/>
                </a:solidFill>
              </a:rPr>
              <a:t>cs1010_println_string</a:t>
            </a:r>
            <a:r>
              <a:rPr lang="en-US" sz="1900" dirty="0">
                <a:solidFill>
                  <a:srgbClr val="24292E"/>
                </a:solidFill>
              </a:rPr>
              <a:t>(a);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    }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    </a:t>
            </a:r>
            <a:r>
              <a:rPr lang="en-US" sz="1900" dirty="0">
                <a:solidFill>
                  <a:srgbClr val="D73A49"/>
                </a:solidFill>
              </a:rPr>
              <a:t>return</a:t>
            </a:r>
            <a:r>
              <a:rPr lang="en-US" sz="1900" dirty="0">
                <a:solidFill>
                  <a:srgbClr val="24292E"/>
                </a:solidFill>
              </a:rPr>
              <a:t>;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 smtClean="0">
                <a:solidFill>
                  <a:srgbClr val="24292E"/>
                </a:solidFill>
              </a:rPr>
              <a:t> </a:t>
            </a:r>
            <a:r>
              <a:rPr lang="en-US" sz="1900" dirty="0">
                <a:solidFill>
                  <a:srgbClr val="24292E"/>
                </a:solidFill>
              </a:rPr>
              <a:t>}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 </a:t>
            </a:r>
            <a:r>
              <a:rPr lang="en-US" sz="1900" dirty="0" smtClean="0">
                <a:solidFill>
                  <a:srgbClr val="D73A49"/>
                </a:solidFill>
              </a:rPr>
              <a:t>if</a:t>
            </a:r>
            <a:r>
              <a:rPr lang="en-US" sz="1900" dirty="0" smtClean="0">
                <a:solidFill>
                  <a:srgbClr val="24292E"/>
                </a:solidFill>
              </a:rPr>
              <a:t> </a:t>
            </a:r>
            <a:r>
              <a:rPr lang="en-US" sz="1900" dirty="0">
                <a:solidFill>
                  <a:srgbClr val="24292E"/>
                </a:solidFill>
              </a:rPr>
              <a:t>(!</a:t>
            </a:r>
            <a:r>
              <a:rPr lang="en-US" sz="1900" dirty="0">
                <a:solidFill>
                  <a:srgbClr val="005CC5"/>
                </a:solidFill>
              </a:rPr>
              <a:t>consecutive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)) { 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</a:t>
            </a:r>
            <a:r>
              <a:rPr lang="en-US" sz="1900" dirty="0">
                <a:solidFill>
                  <a:srgbClr val="005CC5"/>
                </a:solidFill>
              </a:rPr>
              <a:t>permute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len</a:t>
            </a:r>
            <a:r>
              <a:rPr lang="en-US" sz="1900" dirty="0">
                <a:solidFill>
                  <a:srgbClr val="24292E"/>
                </a:solidFill>
              </a:rPr>
              <a:t>, curr+</a:t>
            </a:r>
            <a:r>
              <a:rPr lang="en-US" sz="1900" dirty="0">
                <a:solidFill>
                  <a:srgbClr val="005CC5"/>
                </a:solidFill>
              </a:rPr>
              <a:t>1</a:t>
            </a:r>
            <a:r>
              <a:rPr lang="en-US" sz="1900" dirty="0" smtClean="0">
                <a:solidFill>
                  <a:srgbClr val="24292E"/>
                </a:solidFill>
              </a:rPr>
              <a:t>);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</a:t>
            </a:r>
            <a:r>
              <a:rPr lang="en-US" sz="1900" dirty="0">
                <a:solidFill>
                  <a:srgbClr val="24292E"/>
                </a:solidFill>
              </a:rPr>
              <a:t>} 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 </a:t>
            </a:r>
            <a:r>
              <a:rPr lang="en-US" sz="1900" dirty="0">
                <a:solidFill>
                  <a:srgbClr val="D73A49"/>
                </a:solidFill>
              </a:rPr>
              <a:t>for</a:t>
            </a:r>
            <a:r>
              <a:rPr lang="en-US" sz="1900" dirty="0">
                <a:solidFill>
                  <a:srgbClr val="24292E"/>
                </a:solidFill>
              </a:rPr>
              <a:t> (</a:t>
            </a:r>
            <a:r>
              <a:rPr lang="en-US" sz="1900" dirty="0" err="1">
                <a:solidFill>
                  <a:srgbClr val="D73A49"/>
                </a:solidFill>
              </a:rPr>
              <a:t>int</a:t>
            </a:r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 err="1">
                <a:solidFill>
                  <a:srgbClr val="24292E"/>
                </a:solidFill>
              </a:rPr>
              <a:t>i</a:t>
            </a:r>
            <a:r>
              <a:rPr lang="en-US" sz="1900" dirty="0">
                <a:solidFill>
                  <a:srgbClr val="24292E"/>
                </a:solidFill>
              </a:rPr>
              <a:t> = curr+</a:t>
            </a:r>
            <a:r>
              <a:rPr lang="en-US" sz="1900" dirty="0">
                <a:solidFill>
                  <a:srgbClr val="005CC5"/>
                </a:solidFill>
              </a:rPr>
              <a:t>1</a:t>
            </a:r>
            <a:r>
              <a:rPr lang="en-US" sz="1900" dirty="0">
                <a:solidFill>
                  <a:srgbClr val="24292E"/>
                </a:solidFill>
              </a:rPr>
              <a:t>; </a:t>
            </a:r>
            <a:r>
              <a:rPr lang="en-US" sz="1900" dirty="0" err="1">
                <a:solidFill>
                  <a:srgbClr val="24292E"/>
                </a:solidFill>
              </a:rPr>
              <a:t>i</a:t>
            </a:r>
            <a:r>
              <a:rPr lang="en-US" sz="1900" dirty="0">
                <a:solidFill>
                  <a:srgbClr val="24292E"/>
                </a:solidFill>
              </a:rPr>
              <a:t> &lt; </a:t>
            </a:r>
            <a:r>
              <a:rPr lang="en-US" sz="1900" dirty="0" err="1">
                <a:solidFill>
                  <a:srgbClr val="24292E"/>
                </a:solidFill>
              </a:rPr>
              <a:t>len</a:t>
            </a:r>
            <a:r>
              <a:rPr lang="en-US" sz="1900" dirty="0">
                <a:solidFill>
                  <a:srgbClr val="24292E"/>
                </a:solidFill>
              </a:rPr>
              <a:t>; </a:t>
            </a:r>
            <a:r>
              <a:rPr lang="en-US" sz="1900" dirty="0" err="1">
                <a:solidFill>
                  <a:srgbClr val="24292E"/>
                </a:solidFill>
              </a:rPr>
              <a:t>i</a:t>
            </a:r>
            <a:r>
              <a:rPr lang="en-US" sz="1900" dirty="0">
                <a:solidFill>
                  <a:srgbClr val="24292E"/>
                </a:solidFill>
              </a:rPr>
              <a:t>++) { </a:t>
            </a:r>
            <a:endParaRPr lang="en-US" sz="1900" dirty="0" smtClean="0">
              <a:solidFill>
                <a:srgbClr val="24292E"/>
              </a:solidFill>
            </a:endParaRPr>
          </a:p>
          <a:p>
            <a:r>
              <a:rPr lang="en-US" sz="1900" dirty="0" smtClean="0">
                <a:solidFill>
                  <a:srgbClr val="24292E"/>
                </a:solidFill>
              </a:rPr>
              <a:t>       </a:t>
            </a:r>
            <a:r>
              <a:rPr lang="en-US" sz="1900" dirty="0" smtClean="0">
                <a:solidFill>
                  <a:srgbClr val="D73A49"/>
                </a:solidFill>
              </a:rPr>
              <a:t>if</a:t>
            </a:r>
            <a:r>
              <a:rPr lang="en-US" sz="1900" dirty="0" smtClean="0">
                <a:solidFill>
                  <a:srgbClr val="24292E"/>
                </a:solidFill>
              </a:rPr>
              <a:t> (!</a:t>
            </a:r>
            <a:r>
              <a:rPr lang="en-US" sz="1900" dirty="0" err="1" smtClean="0">
                <a:solidFill>
                  <a:srgbClr val="005CC5"/>
                </a:solidFill>
              </a:rPr>
              <a:t>appear_before</a:t>
            </a:r>
            <a:r>
              <a:rPr lang="en-US" sz="1900" dirty="0" smtClean="0">
                <a:solidFill>
                  <a:srgbClr val="24292E"/>
                </a:solidFill>
              </a:rPr>
              <a:t>(a, </a:t>
            </a:r>
            <a:r>
              <a:rPr lang="en-US" sz="1900" dirty="0" err="1" smtClean="0">
                <a:solidFill>
                  <a:srgbClr val="24292E"/>
                </a:solidFill>
              </a:rPr>
              <a:t>curr</a:t>
            </a:r>
            <a:r>
              <a:rPr lang="en-US" sz="1900" dirty="0" smtClean="0">
                <a:solidFill>
                  <a:srgbClr val="24292E"/>
                </a:solidFill>
              </a:rPr>
              <a:t>, </a:t>
            </a:r>
            <a:r>
              <a:rPr lang="en-US" sz="1900" dirty="0" err="1" smtClean="0">
                <a:solidFill>
                  <a:srgbClr val="24292E"/>
                </a:solidFill>
              </a:rPr>
              <a:t>i</a:t>
            </a:r>
            <a:r>
              <a:rPr lang="en-US" sz="1900" dirty="0" smtClean="0">
                <a:solidFill>
                  <a:srgbClr val="24292E"/>
                </a:solidFill>
              </a:rPr>
              <a:t>) &amp;&amp; !</a:t>
            </a:r>
            <a:r>
              <a:rPr lang="en-US" sz="1900" dirty="0" smtClean="0">
                <a:solidFill>
                  <a:srgbClr val="005CC5"/>
                </a:solidFill>
              </a:rPr>
              <a:t>consecutive</a:t>
            </a:r>
            <a:r>
              <a:rPr lang="en-US" sz="1900" dirty="0" smtClean="0">
                <a:solidFill>
                  <a:srgbClr val="24292E"/>
                </a:solidFill>
              </a:rPr>
              <a:t>(a, </a:t>
            </a:r>
            <a:r>
              <a:rPr lang="en-US" sz="1900" dirty="0" err="1" smtClean="0">
                <a:solidFill>
                  <a:srgbClr val="24292E"/>
                </a:solidFill>
              </a:rPr>
              <a:t>curr</a:t>
            </a:r>
            <a:r>
              <a:rPr lang="en-US" sz="1900" dirty="0" smtClean="0">
                <a:solidFill>
                  <a:srgbClr val="24292E"/>
                </a:solidFill>
              </a:rPr>
              <a:t>, </a:t>
            </a:r>
            <a:r>
              <a:rPr lang="en-US" sz="1900" dirty="0" err="1" smtClean="0">
                <a:solidFill>
                  <a:srgbClr val="24292E"/>
                </a:solidFill>
              </a:rPr>
              <a:t>i</a:t>
            </a:r>
            <a:r>
              <a:rPr lang="en-US" sz="1900" dirty="0" smtClean="0">
                <a:solidFill>
                  <a:srgbClr val="24292E"/>
                </a:solidFill>
              </a:rPr>
              <a:t>)) {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     </a:t>
            </a:r>
            <a:r>
              <a:rPr lang="en-US" sz="1900" dirty="0">
                <a:solidFill>
                  <a:srgbClr val="005CC5"/>
                </a:solidFill>
              </a:rPr>
              <a:t>swap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, </a:t>
            </a:r>
            <a:r>
              <a:rPr lang="en-US" sz="1900" dirty="0" err="1">
                <a:solidFill>
                  <a:srgbClr val="24292E"/>
                </a:solidFill>
              </a:rPr>
              <a:t>i</a:t>
            </a:r>
            <a:r>
              <a:rPr lang="en-US" sz="1900" dirty="0">
                <a:solidFill>
                  <a:srgbClr val="24292E"/>
                </a:solidFill>
              </a:rPr>
              <a:t>); </a:t>
            </a:r>
          </a:p>
          <a:p>
            <a:r>
              <a:rPr lang="en-US" sz="1900" dirty="0">
                <a:solidFill>
                  <a:srgbClr val="24292E"/>
                </a:solidFill>
              </a:rPr>
              <a:t> </a:t>
            </a:r>
            <a:r>
              <a:rPr lang="en-US" sz="1900" dirty="0" smtClean="0">
                <a:solidFill>
                  <a:srgbClr val="24292E"/>
                </a:solidFill>
              </a:rPr>
              <a:t>        </a:t>
            </a:r>
            <a:r>
              <a:rPr lang="en-US" sz="1900" dirty="0">
                <a:solidFill>
                  <a:srgbClr val="005CC5"/>
                </a:solidFill>
              </a:rPr>
              <a:t>permute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len</a:t>
            </a:r>
            <a:r>
              <a:rPr lang="en-US" sz="1900" dirty="0">
                <a:solidFill>
                  <a:srgbClr val="24292E"/>
                </a:solidFill>
              </a:rPr>
              <a:t>, curr+</a:t>
            </a:r>
            <a:r>
              <a:rPr lang="en-US" sz="1900" dirty="0">
                <a:solidFill>
                  <a:srgbClr val="005CC5"/>
                </a:solidFill>
              </a:rPr>
              <a:t>1</a:t>
            </a:r>
            <a:r>
              <a:rPr lang="en-US" sz="1900" dirty="0">
                <a:solidFill>
                  <a:srgbClr val="24292E"/>
                </a:solidFill>
              </a:rPr>
              <a:t>);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     </a:t>
            </a:r>
            <a:r>
              <a:rPr lang="en-US" sz="1900" dirty="0">
                <a:solidFill>
                  <a:srgbClr val="005CC5"/>
                </a:solidFill>
              </a:rPr>
              <a:t>swap</a:t>
            </a:r>
            <a:r>
              <a:rPr lang="en-US" sz="1900" dirty="0">
                <a:solidFill>
                  <a:srgbClr val="24292E"/>
                </a:solidFill>
              </a:rPr>
              <a:t>(a, </a:t>
            </a:r>
            <a:r>
              <a:rPr lang="en-US" sz="1900" dirty="0" err="1">
                <a:solidFill>
                  <a:srgbClr val="24292E"/>
                </a:solidFill>
              </a:rPr>
              <a:t>curr</a:t>
            </a:r>
            <a:r>
              <a:rPr lang="en-US" sz="1900" dirty="0">
                <a:solidFill>
                  <a:srgbClr val="24292E"/>
                </a:solidFill>
              </a:rPr>
              <a:t>, </a:t>
            </a:r>
            <a:r>
              <a:rPr lang="en-US" sz="1900" dirty="0" err="1">
                <a:solidFill>
                  <a:srgbClr val="24292E"/>
                </a:solidFill>
              </a:rPr>
              <a:t>i</a:t>
            </a:r>
            <a:r>
              <a:rPr lang="en-US" sz="1900" dirty="0">
                <a:solidFill>
                  <a:srgbClr val="24292E"/>
                </a:solidFill>
              </a:rPr>
              <a:t>);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  }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    }</a:t>
            </a:r>
          </a:p>
          <a:p>
            <a:r>
              <a:rPr lang="en-US" sz="1900" dirty="0" smtClean="0">
                <a:solidFill>
                  <a:srgbClr val="24292E"/>
                </a:solidFill>
              </a:rPr>
              <a:t>}</a:t>
            </a:r>
            <a:endParaRPr lang="en-US" sz="1900" dirty="0">
              <a:solidFill>
                <a:srgbClr val="24292E"/>
              </a:solidFill>
            </a:endParaRPr>
          </a:p>
          <a:p>
            <a:endParaRPr lang="en-US" sz="1900" dirty="0">
              <a:solidFill>
                <a:srgbClr val="24292E"/>
              </a:solidFill>
            </a:endParaRPr>
          </a:p>
          <a:p>
            <a:r>
              <a:rPr lang="en-US" sz="1900" dirty="0"/>
              <a:t/>
            </a: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97406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171700"/>
            <a:ext cx="74994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Find the number of ways we can form N cents from a given list of coins.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First integer: N, the total cents to form</a:t>
            </a:r>
          </a:p>
          <a:p>
            <a:pPr algn="just"/>
            <a:r>
              <a:rPr lang="en-US" sz="3000" dirty="0" smtClean="0"/>
              <a:t>Second integer: M, the number of coin denominations</a:t>
            </a:r>
          </a:p>
          <a:p>
            <a:pPr algn="just"/>
            <a:r>
              <a:rPr lang="en-US" sz="3000" dirty="0" smtClean="0"/>
              <a:t>Next M integers: M different coin denominations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038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171700"/>
            <a:ext cx="74994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For example:</a:t>
            </a:r>
          </a:p>
          <a:p>
            <a:pPr algn="just"/>
            <a:r>
              <a:rPr lang="en-US" sz="3000" dirty="0" smtClean="0"/>
              <a:t>Input:</a:t>
            </a:r>
            <a:endParaRPr lang="en-US" sz="3000" dirty="0"/>
          </a:p>
          <a:p>
            <a:pPr algn="just"/>
            <a:r>
              <a:rPr lang="en-US" sz="3000" dirty="0"/>
              <a:t>3</a:t>
            </a:r>
            <a:endParaRPr lang="en-US" sz="3000" dirty="0" smtClean="0"/>
          </a:p>
          <a:p>
            <a:pPr algn="just"/>
            <a:r>
              <a:rPr lang="en-US" sz="3000" dirty="0" smtClean="0"/>
              <a:t>4</a:t>
            </a:r>
          </a:p>
          <a:p>
            <a:pPr algn="just"/>
            <a:r>
              <a:rPr lang="en-US" sz="3000" dirty="0" smtClean="0"/>
              <a:t>1 2 5 10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Output:</a:t>
            </a:r>
          </a:p>
          <a:p>
            <a:pPr algn="just"/>
            <a:r>
              <a:rPr lang="en-US" sz="3000" dirty="0" smtClean="0"/>
              <a:t>2 (1, 1, 1 or 1, 2)</a:t>
            </a:r>
            <a:endParaRPr lang="en-US" sz="3000" dirty="0" smtClean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9079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171700"/>
            <a:ext cx="74994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For example:</a:t>
            </a:r>
          </a:p>
          <a:p>
            <a:pPr algn="just"/>
            <a:r>
              <a:rPr lang="en-US" sz="3000" dirty="0" smtClean="0"/>
              <a:t>Input:</a:t>
            </a:r>
            <a:endParaRPr lang="en-US" sz="3000" dirty="0"/>
          </a:p>
          <a:p>
            <a:pPr algn="just"/>
            <a:r>
              <a:rPr lang="en-US" sz="3000" dirty="0"/>
              <a:t>3</a:t>
            </a:r>
            <a:endParaRPr lang="en-US" sz="3000" dirty="0" smtClean="0"/>
          </a:p>
          <a:p>
            <a:pPr algn="just"/>
            <a:r>
              <a:rPr lang="en-US" sz="3000" dirty="0" smtClean="0"/>
              <a:t>4</a:t>
            </a:r>
          </a:p>
          <a:p>
            <a:pPr algn="just"/>
            <a:r>
              <a:rPr lang="en-US" sz="3000" dirty="0" smtClean="0"/>
              <a:t>1 2 5 10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Output:</a:t>
            </a:r>
          </a:p>
          <a:p>
            <a:pPr algn="just"/>
            <a:r>
              <a:rPr lang="en-US" sz="3000" dirty="0" smtClean="0"/>
              <a:t>2 (1, 1, 1 or 1, 2)</a:t>
            </a:r>
            <a:endParaRPr lang="en-US" sz="3000" dirty="0" smtClean="0"/>
          </a:p>
          <a:p>
            <a:pPr algn="just"/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171700"/>
            <a:ext cx="74994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What is the strategy?</a:t>
            </a:r>
          </a:p>
          <a:p>
            <a:pPr algn="just"/>
            <a:endParaRPr lang="en-US" sz="3000" dirty="0"/>
          </a:p>
          <a:p>
            <a:pPr algn="just"/>
            <a:endParaRPr lang="en-US" sz="3000" dirty="0" smtClean="0"/>
          </a:p>
          <a:p>
            <a:pPr algn="just"/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3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171700"/>
            <a:ext cx="74994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If N is 0, how many ways are there to return?</a:t>
            </a:r>
          </a:p>
          <a:p>
            <a:pPr algn="just"/>
            <a:endParaRPr lang="en-US" sz="3000" dirty="0"/>
          </a:p>
          <a:p>
            <a:pPr algn="just"/>
            <a:endParaRPr lang="en-US" sz="3000" dirty="0" smtClean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001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171700"/>
            <a:ext cx="74994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If N is 0, how many ways are there to return?</a:t>
            </a:r>
          </a:p>
          <a:p>
            <a:pPr algn="just"/>
            <a:r>
              <a:rPr lang="en-US" sz="3000" dirty="0" smtClean="0"/>
              <a:t>1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If N is &lt; 0, how many ways are there to return?</a:t>
            </a:r>
          </a:p>
          <a:p>
            <a:pPr algn="just"/>
            <a:endParaRPr lang="en-US" sz="3000" dirty="0"/>
          </a:p>
          <a:p>
            <a:pPr algn="just"/>
            <a:endParaRPr lang="en-US" sz="3000" dirty="0" smtClean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560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171700"/>
            <a:ext cx="74994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If N is 0, how many ways are there to return?</a:t>
            </a:r>
          </a:p>
          <a:p>
            <a:pPr algn="just"/>
            <a:r>
              <a:rPr lang="en-US" sz="3000" dirty="0" smtClean="0"/>
              <a:t>1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If N is &lt; 0, how many ways are there to return?</a:t>
            </a:r>
          </a:p>
          <a:p>
            <a:pPr algn="just"/>
            <a:r>
              <a:rPr lang="en-US" sz="3000" dirty="0"/>
              <a:t>0</a:t>
            </a:r>
            <a:endParaRPr lang="en-US" sz="3000" dirty="0" smtClean="0"/>
          </a:p>
          <a:p>
            <a:pPr algn="just"/>
            <a:endParaRPr lang="en-US" sz="3000" dirty="0"/>
          </a:p>
          <a:p>
            <a:pPr algn="just"/>
            <a:endParaRPr lang="en-US" sz="3000" dirty="0" smtClean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9351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1961838"/>
            <a:ext cx="74994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If N is 0, how many ways are there to return?</a:t>
            </a:r>
          </a:p>
          <a:p>
            <a:pPr algn="just"/>
            <a:r>
              <a:rPr lang="en-US" sz="3000" dirty="0" smtClean="0"/>
              <a:t>1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If N is &lt; 0, how many ways are there to return?</a:t>
            </a:r>
          </a:p>
          <a:p>
            <a:pPr algn="just"/>
            <a:r>
              <a:rPr lang="en-US" sz="3000" dirty="0"/>
              <a:t>0</a:t>
            </a:r>
            <a:endParaRPr lang="en-US" sz="3000" dirty="0" smtClean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If </a:t>
            </a:r>
            <a:r>
              <a:rPr lang="en-US" sz="3000" dirty="0" smtClean="0"/>
              <a:t>M </a:t>
            </a:r>
            <a:r>
              <a:rPr lang="en-US" sz="3000" dirty="0"/>
              <a:t>is &lt; 0, how many ways are there to return?</a:t>
            </a:r>
          </a:p>
          <a:p>
            <a:pPr algn="just"/>
            <a:r>
              <a:rPr lang="en-US" sz="3000" dirty="0" smtClean="0"/>
              <a:t>0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887099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279143"/>
            <a:ext cx="74994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Otherwise, what should you do?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4333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499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Given an n by n chessboard, find a possible placement of n queens so that the queens do not threaten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468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279143"/>
            <a:ext cx="74994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/>
              <a:t>Otherwise, what should you do?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Either you choose that coin, or you don’t choose that coin.</a:t>
            </a:r>
            <a:endParaRPr lang="en-US" sz="3000" dirty="0"/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60162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recursion</a:t>
            </a:r>
            <a:br>
              <a:rPr lang="en-US" dirty="0" smtClean="0"/>
            </a:br>
            <a:r>
              <a:rPr lang="en-US" sz="3000" dirty="0" smtClean="0"/>
              <a:t>Coin change problem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248931" y="2833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057817"/>
            <a:ext cx="5930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8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Kahoot</a:t>
            </a:r>
            <a:r>
              <a:rPr lang="en-US" dirty="0" smtClean="0"/>
              <a:t>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1900766"/>
            <a:ext cx="4387617" cy="2468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991" y="4951569"/>
            <a:ext cx="56663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/>
              <a:t>https://</a:t>
            </a:r>
            <a:r>
              <a:rPr lang="en-US" sz="2500" dirty="0" err="1"/>
              <a:t>play.kahoot.it</a:t>
            </a:r>
            <a:r>
              <a:rPr lang="en-US" sz="2500" dirty="0"/>
              <a:t>/#/k/8867d688-a87d-4d40-95e9-1c8a8a733e85</a:t>
            </a:r>
          </a:p>
        </p:txBody>
      </p:sp>
    </p:spTree>
    <p:extLst>
      <p:ext uri="{BB962C8B-B14F-4D97-AF65-F5344CB8AC3E}">
        <p14:creationId xmlns:p14="http://schemas.microsoft.com/office/powerpoint/2010/main" val="154296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TUTORIAL!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2892" y="4694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0000" l="4000" r="40500">
                        <a14:foregroundMark x1="18750" y1="34667" x2="23750" y2="36667"/>
                        <a14:foregroundMark x1="24000" y1="21667" x2="26750" y2="25000"/>
                        <a14:foregroundMark x1="19250" y1="18000" x2="20500" y2="21333"/>
                        <a14:foregroundMark x1="20750" y1="29667" x2="24500" y2="30667"/>
                        <a14:foregroundMark x1="19500" y1="31333" x2="24000" y2="33667"/>
                        <a14:foregroundMark x1="30500" y1="27333" x2="34000" y2="33667"/>
                        <a14:foregroundMark x1="26000" y1="38000" x2="25250" y2="39333"/>
                        <a14:foregroundMark x1="27000" y1="46667" x2="31750" y2="50333"/>
                      </a14:backgroundRemoval>
                    </a14:imgEffect>
                  </a14:imgLayer>
                </a14:imgProps>
              </a:ext>
            </a:extLst>
          </a:blip>
          <a:srcRect r="58558"/>
          <a:stretch/>
        </p:blipFill>
        <p:spPr>
          <a:xfrm>
            <a:off x="1222531" y="3048000"/>
            <a:ext cx="210528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"/>
    </mc:Choice>
    <mc:Fallback xmlns="">
      <p:transition spd="slow" advTm="10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0862"/>
              </p:ext>
            </p:extLst>
          </p:nvPr>
        </p:nvGraphicFramePr>
        <p:xfrm>
          <a:off x="3115142" y="3155311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59" y="4011173"/>
            <a:ext cx="727723" cy="676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93" y="3200281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39" y="5573967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9" y="4778065"/>
            <a:ext cx="727723" cy="6769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1359" y="2584449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6" name="TextBox 15"/>
          <p:cNvSpPr txBox="1"/>
          <p:nvPr/>
        </p:nvSpPr>
        <p:spPr>
          <a:xfrm>
            <a:off x="4044068" y="2571333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777" y="2552595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9486" y="2558217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144" y="1998597"/>
            <a:ext cx="4514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Is this a </a:t>
            </a:r>
            <a:r>
              <a:rPr lang="en-US" sz="3000" smtClean="0"/>
              <a:t>valid placement?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71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0862"/>
              </p:ext>
            </p:extLst>
          </p:nvPr>
        </p:nvGraphicFramePr>
        <p:xfrm>
          <a:off x="3115142" y="3155311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59" y="4733095"/>
            <a:ext cx="727723" cy="676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1" y="5618937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72" y="3168427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25" y="4032481"/>
            <a:ext cx="727723" cy="6769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1359" y="2584449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6" name="TextBox 15"/>
          <p:cNvSpPr txBox="1"/>
          <p:nvPr/>
        </p:nvSpPr>
        <p:spPr>
          <a:xfrm>
            <a:off x="4044068" y="2571333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777" y="2552595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9486" y="2558217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144" y="1998597"/>
            <a:ext cx="4514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Is this a </a:t>
            </a:r>
            <a:r>
              <a:rPr lang="en-US" sz="3000" smtClean="0"/>
              <a:t>valid placement?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80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0862"/>
              </p:ext>
            </p:extLst>
          </p:nvPr>
        </p:nvGraphicFramePr>
        <p:xfrm>
          <a:off x="3115142" y="3155311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59" y="4733095"/>
            <a:ext cx="727723" cy="676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1" y="5618937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77" y="4015292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90" y="3191912"/>
            <a:ext cx="727723" cy="6769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1359" y="2584449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6" name="TextBox 15"/>
          <p:cNvSpPr txBox="1"/>
          <p:nvPr/>
        </p:nvSpPr>
        <p:spPr>
          <a:xfrm>
            <a:off x="4044068" y="2571333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777" y="2552595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9486" y="2558217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144" y="1998597"/>
            <a:ext cx="4514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Is this a </a:t>
            </a:r>
            <a:r>
              <a:rPr lang="en-US" sz="3000" smtClean="0"/>
              <a:t>valid placement?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37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4852854" y="2725698"/>
            <a:ext cx="3807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There must be exactly one queen in each row and each column.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363027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51" y="2819386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97" y="5193072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7" y="4397170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960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smtClean="0"/>
              <a:t>Problem 27.1</a:t>
            </a:r>
            <a:br>
              <a:rPr lang="en-US" dirty="0" smtClean="0"/>
            </a:br>
            <a:r>
              <a:rPr lang="en-US" sz="3000" dirty="0" err="1" smtClean="0"/>
              <a:t>nqueens</a:t>
            </a:r>
            <a:endParaRPr lang="en-US" sz="3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368"/>
              </p:ext>
            </p:extLst>
          </p:nvPr>
        </p:nvGraphicFramePr>
        <p:xfrm>
          <a:off x="1028700" y="2774416"/>
          <a:ext cx="3375600" cy="315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900"/>
                <a:gridCol w="843900"/>
                <a:gridCol w="843900"/>
                <a:gridCol w="843900"/>
              </a:tblGrid>
              <a:tr h="78889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  <a:tr h="788892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2135" marR="102135" marT="51068" marB="5106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3630278"/>
            <a:ext cx="727723" cy="67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51" y="2819386"/>
            <a:ext cx="727723" cy="676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97" y="5193072"/>
            <a:ext cx="727723" cy="676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7" y="4397170"/>
            <a:ext cx="727723" cy="676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917" y="2203554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a</a:t>
            </a:r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1957626" y="2190438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0335" y="2171700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044" y="2177322"/>
            <a:ext cx="69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8821" y="2819386"/>
            <a:ext cx="4190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See the problem as a string permutation problem.</a:t>
            </a:r>
          </a:p>
          <a:p>
            <a:endParaRPr lang="en-US" sz="2700" dirty="0"/>
          </a:p>
          <a:p>
            <a:r>
              <a:rPr lang="en-US" sz="2700" dirty="0" smtClean="0"/>
              <a:t>Here, the string is “</a:t>
            </a:r>
            <a:r>
              <a:rPr lang="en-US" sz="2700" dirty="0" err="1" smtClean="0"/>
              <a:t>cadb</a:t>
            </a:r>
            <a:r>
              <a:rPr lang="en-US" sz="2700" dirty="0" smtClean="0"/>
              <a:t>”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662618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5489</TotalTime>
  <Words>1273</Words>
  <Application>Microsoft Macintosh PowerPoint</Application>
  <PresentationFormat>On-screen Show (4:3)</PresentationFormat>
  <Paragraphs>300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Calibri</vt:lpstr>
      <vt:lpstr>Franklin Gothic Book</vt:lpstr>
      <vt:lpstr>Crop</vt:lpstr>
      <vt:lpstr>LAST TUTORIAL! </vt:lpstr>
      <vt:lpstr>Tutorial 11 Group C10</vt:lpstr>
      <vt:lpstr>Plans for today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Problem 27.1 nqueens</vt:lpstr>
      <vt:lpstr>PowerPoint Presentation</vt:lpstr>
      <vt:lpstr>Problem 27.1 nqueens</vt:lpstr>
      <vt:lpstr>PowerPoint Presentation</vt:lpstr>
      <vt:lpstr>PowerPoint Presentation</vt:lpstr>
      <vt:lpstr>Problem 27.1 nqueens</vt:lpstr>
      <vt:lpstr>PowerPoint Presentation</vt:lpstr>
      <vt:lpstr>Problem 27.1 nqueens</vt:lpstr>
      <vt:lpstr>Problem 27.2 </vt:lpstr>
      <vt:lpstr>Problem 27.2</vt:lpstr>
      <vt:lpstr>Problem 27.2</vt:lpstr>
      <vt:lpstr>Problem 27.2</vt:lpstr>
      <vt:lpstr>Problem 27.2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Random recursion Coin change problem</vt:lpstr>
      <vt:lpstr>Kahoot review</vt:lpstr>
      <vt:lpstr>LAST TUTORIAL!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Joanne Ong Cui Fang</cp:lastModifiedBy>
  <cp:revision>850</cp:revision>
  <dcterms:created xsi:type="dcterms:W3CDTF">2018-08-20T03:20:59Z</dcterms:created>
  <dcterms:modified xsi:type="dcterms:W3CDTF">2018-11-12T01:57:24Z</dcterms:modified>
</cp:coreProperties>
</file>