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Montserrat Medium"/>
      <p:regular r:id="rId35"/>
      <p:bold r:id="rId36"/>
      <p:italic r:id="rId37"/>
      <p:boldItalic r:id="rId38"/>
    </p:embeddedFont>
    <p:embeddedFont>
      <p:font typeface="Pacifico"/>
      <p:regular r:id="rId39"/>
    </p:embeddedFont>
    <p:embeddedFont>
      <p:font typeface="Montserrat ExtraBold"/>
      <p:bold r:id="rId40"/>
      <p:boldItalic r:id="rId41"/>
    </p:embeddedFont>
    <p:embeddedFont>
      <p:font typeface="Source Sans Pr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.fntdata"/><Relationship Id="rId20" Type="http://schemas.openxmlformats.org/officeDocument/2006/relationships/slide" Target="slides/slide15.xml"/><Relationship Id="rId42" Type="http://schemas.openxmlformats.org/officeDocument/2006/relationships/font" Target="fonts/SourceSansPro-regular.fntdata"/><Relationship Id="rId41" Type="http://schemas.openxmlformats.org/officeDocument/2006/relationships/font" Target="fonts/MontserratExtraBold-boldItalic.fntdata"/><Relationship Id="rId22" Type="http://schemas.openxmlformats.org/officeDocument/2006/relationships/slide" Target="slides/slide17.xml"/><Relationship Id="rId44" Type="http://schemas.openxmlformats.org/officeDocument/2006/relationships/font" Target="fonts/SourceSansPro-italic.fntdata"/><Relationship Id="rId21" Type="http://schemas.openxmlformats.org/officeDocument/2006/relationships/slide" Target="slides/slide16.xml"/><Relationship Id="rId43" Type="http://schemas.openxmlformats.org/officeDocument/2006/relationships/font" Target="fonts/SourceSansPr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.fntdata"/><Relationship Id="rId17" Type="http://schemas.openxmlformats.org/officeDocument/2006/relationships/slide" Target="slides/slide12.xml"/><Relationship Id="rId39" Type="http://schemas.openxmlformats.org/officeDocument/2006/relationships/font" Target="fonts/Pacifico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fca0734a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dfca0734a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fca0734a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fca0734a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fca0734a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fca0734a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ca0734a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ca0734a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fca0734a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dfca0734a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fca0734a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fca0734a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fca0734a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dfca0734a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fcc062a4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dfcc062a4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fca0734a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dfca0734a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dfcc062a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dfcc062a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fca0734a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fca0734a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fd54aa7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fd54aa7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fd54aa7d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dfd54aa7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fca0734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fca0734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fca0734a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fca0734a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fca0734a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fca0734a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fca0734a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fca0734a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fca0734a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fca0734a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fca0734a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fca0734a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fca0734a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fca0734a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jpg"/><Relationship Id="rId4" Type="http://schemas.openxmlformats.org/officeDocument/2006/relationships/image" Target="../media/image28.png"/><Relationship Id="rId5" Type="http://schemas.openxmlformats.org/officeDocument/2006/relationships/image" Target="../media/image37.png"/><Relationship Id="rId6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4.jpg"/><Relationship Id="rId4" Type="http://schemas.openxmlformats.org/officeDocument/2006/relationships/image" Target="../media/image42.png"/><Relationship Id="rId5" Type="http://schemas.openxmlformats.org/officeDocument/2006/relationships/image" Target="../media/image30.png"/><Relationship Id="rId6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image" Target="../media/image43.png"/><Relationship Id="rId6" Type="http://schemas.openxmlformats.org/officeDocument/2006/relationships/image" Target="../media/image41.png"/><Relationship Id="rId7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24BEB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Manual QueroJobs</a:t>
            </a:r>
            <a:endParaRPr b="0">
              <a:solidFill>
                <a:srgbClr val="24BEB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43281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827"/>
              <a:t>UNIVERSIDADE FEDERAL DE SERGIPE</a:t>
            </a:r>
            <a:endParaRPr sz="1827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199" y="1875559"/>
            <a:ext cx="3285325" cy="449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1363" y="2438388"/>
            <a:ext cx="195262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150" y="4301450"/>
            <a:ext cx="1680800" cy="6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85875" y="2042700"/>
            <a:ext cx="43758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527">
                <a:solidFill>
                  <a:srgbClr val="B4A7D6"/>
                </a:solidFill>
              </a:rPr>
              <a:t>DEPARTAMENTO DE SISTEMAS DE INFORMAÇÃO</a:t>
            </a:r>
            <a:endParaRPr sz="1527">
              <a:solidFill>
                <a:srgbClr val="B4A7D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>
            <a:off x="0" y="0"/>
            <a:ext cx="9144000" cy="751800"/>
          </a:xfrm>
          <a:prstGeom prst="rect">
            <a:avLst/>
          </a:prstGeom>
          <a:solidFill>
            <a:srgbClr val="24BE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369275" y="171450"/>
            <a:ext cx="6567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Source Sans Pro"/>
                <a:ea typeface="Source Sans Pro"/>
                <a:cs typeface="Source Sans Pro"/>
                <a:sym typeface="Source Sans Pro"/>
              </a:rPr>
              <a:t>USUÁRIO PESSOA FÍSICA - EM BUSCA DE EMPREGO</a:t>
            </a:r>
            <a:endParaRPr b="1"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75" y="917400"/>
            <a:ext cx="3990599" cy="40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5314950" y="960475"/>
            <a:ext cx="269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Montserrat"/>
                <a:ea typeface="Montserrat"/>
                <a:cs typeface="Montserrat"/>
                <a:sym typeface="Montserrat"/>
              </a:rPr>
              <a:t>CADASTRO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5314950" y="1754075"/>
            <a:ext cx="300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Na aba de cadastro basta preencher todos os campos, sendo eles obrigatórios, para que o novo usuário tenha uma conta no sistema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/>
          <p:nvPr/>
        </p:nvSpPr>
        <p:spPr>
          <a:xfrm>
            <a:off x="0" y="0"/>
            <a:ext cx="9144000" cy="751800"/>
          </a:xfrm>
          <a:prstGeom prst="rect">
            <a:avLst/>
          </a:prstGeom>
          <a:solidFill>
            <a:srgbClr val="24BE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69275" y="171450"/>
            <a:ext cx="6567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Source Sans Pro"/>
                <a:ea typeface="Source Sans Pro"/>
                <a:cs typeface="Source Sans Pro"/>
                <a:sym typeface="Source Sans Pro"/>
              </a:rPr>
              <a:t>USUÁRIO PESSOA FÍSICA - EM BUSCA DE EMPREGO</a:t>
            </a:r>
            <a:endParaRPr b="1"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75" y="904200"/>
            <a:ext cx="3585596" cy="40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5460025" y="1013225"/>
            <a:ext cx="269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Montserrat"/>
                <a:ea typeface="Montserrat"/>
                <a:cs typeface="Montserrat"/>
                <a:sym typeface="Montserrat"/>
              </a:rPr>
              <a:t>CURRÍCULO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5460025" y="1806825"/>
            <a:ext cx="3007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A aba</a:t>
            </a: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 currículo é necessária para completar o perfil de um usuário candidato, para que ele possa se tornar </a:t>
            </a: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apto</a:t>
            </a: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 a se candidatar a uma das vagas disponíveis no sistema.  basta preencher todos os campos, sendo eles obrigatórios, para que o novo usuário tenha uma conta no sistema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/>
          <p:nvPr/>
        </p:nvSpPr>
        <p:spPr>
          <a:xfrm>
            <a:off x="0" y="0"/>
            <a:ext cx="9144000" cy="751800"/>
          </a:xfrm>
          <a:prstGeom prst="rect">
            <a:avLst/>
          </a:prstGeom>
          <a:solidFill>
            <a:srgbClr val="24BE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69275" y="171450"/>
            <a:ext cx="6567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Source Sans Pro"/>
                <a:ea typeface="Source Sans Pro"/>
                <a:cs typeface="Source Sans Pro"/>
                <a:sym typeface="Source Sans Pro"/>
              </a:rPr>
              <a:t>USUÁRIO PESSOA FÍSICA - EM BUSCA DE EMPREGO</a:t>
            </a:r>
            <a:endParaRPr b="1"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51453" l="0" r="0" t="0"/>
          <a:stretch/>
        </p:blipFill>
        <p:spPr>
          <a:xfrm>
            <a:off x="60075" y="1089898"/>
            <a:ext cx="2918475" cy="28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46932"/>
          <a:stretch/>
        </p:blipFill>
        <p:spPr>
          <a:xfrm>
            <a:off x="6165450" y="956500"/>
            <a:ext cx="2918475" cy="31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3068400" y="1220650"/>
            <a:ext cx="173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Montserrat"/>
                <a:ea typeface="Montserrat"/>
                <a:cs typeface="Montserrat"/>
                <a:sym typeface="Montserrat"/>
              </a:rPr>
              <a:t>PERFIL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3068400" y="2014250"/>
            <a:ext cx="300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Aqui é possível observar e atualizar as informações cadastradas do candidato no nosso sistema.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4">
            <a:alphaModFix/>
          </a:blip>
          <a:srcRect b="24524" l="4957" r="3240" t="20636"/>
          <a:stretch/>
        </p:blipFill>
        <p:spPr>
          <a:xfrm>
            <a:off x="485875" y="4267225"/>
            <a:ext cx="2492675" cy="3545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7" name="Google Shape;187;p24"/>
          <p:cNvCxnSpPr>
            <a:endCxn id="186" idx="0"/>
          </p:cNvCxnSpPr>
          <p:nvPr/>
        </p:nvCxnSpPr>
        <p:spPr>
          <a:xfrm flipH="1">
            <a:off x="1732213" y="2387125"/>
            <a:ext cx="1011000" cy="18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8" name="Google Shape;18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5359" y="3208050"/>
            <a:ext cx="1933142" cy="64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4"/>
          <p:cNvCxnSpPr/>
          <p:nvPr/>
        </p:nvCxnSpPr>
        <p:spPr>
          <a:xfrm flipH="1" rot="10800000">
            <a:off x="5908425" y="1239800"/>
            <a:ext cx="2400300" cy="19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0" name="Google Shape;19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3000" y="4398000"/>
            <a:ext cx="1431000" cy="47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4"/>
          <p:cNvCxnSpPr/>
          <p:nvPr/>
        </p:nvCxnSpPr>
        <p:spPr>
          <a:xfrm flipH="1">
            <a:off x="7148175" y="3692775"/>
            <a:ext cx="303300" cy="6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0" y="0"/>
            <a:ext cx="9144000" cy="751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369275" y="171450"/>
            <a:ext cx="845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USUÁRIO PESSOA JURÍDICA - CONTRATANTE</a:t>
            </a:r>
            <a:endParaRPr b="1"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50" y="904200"/>
            <a:ext cx="3110225" cy="43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4465025" y="3662900"/>
            <a:ext cx="300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Ao pressionar esse botão você receberá dados que o usuário disponibilizou e permitiu para a empresa entrar em contato com ele.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0" name="Google Shape;200;p25"/>
          <p:cNvCxnSpPr/>
          <p:nvPr/>
        </p:nvCxnSpPr>
        <p:spPr>
          <a:xfrm>
            <a:off x="3303425" y="3481425"/>
            <a:ext cx="1117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5"/>
          <p:cNvSpPr txBox="1"/>
          <p:nvPr/>
        </p:nvSpPr>
        <p:spPr>
          <a:xfrm>
            <a:off x="4465025" y="1472275"/>
            <a:ext cx="300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Essa página é destinada à navegação com usuário autenticado ou não, dando a possibilidade de visualizar os candidatos disponíveis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025" y="3030250"/>
            <a:ext cx="2617176" cy="6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/>
          <p:nvPr/>
        </p:nvSpPr>
        <p:spPr>
          <a:xfrm>
            <a:off x="0" y="0"/>
            <a:ext cx="9144000" cy="751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369275" y="171450"/>
            <a:ext cx="845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USUÁRIO PESSOA JURÍDICA - CONTRATANTE</a:t>
            </a:r>
            <a:endParaRPr b="1"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50" y="1102713"/>
            <a:ext cx="5835175" cy="3669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6"/>
          <p:cNvCxnSpPr/>
          <p:nvPr/>
        </p:nvCxnSpPr>
        <p:spPr>
          <a:xfrm flipH="1" rot="10800000">
            <a:off x="4972075" y="1987775"/>
            <a:ext cx="1859700" cy="5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6"/>
          <p:cNvCxnSpPr/>
          <p:nvPr/>
        </p:nvCxnSpPr>
        <p:spPr>
          <a:xfrm>
            <a:off x="5051200" y="2884750"/>
            <a:ext cx="1530000" cy="10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6"/>
          <p:cNvSpPr txBox="1"/>
          <p:nvPr/>
        </p:nvSpPr>
        <p:spPr>
          <a:xfrm>
            <a:off x="6739300" y="1577075"/>
            <a:ext cx="20178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Campo para digitar o email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6488725" y="2574975"/>
            <a:ext cx="20178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Campo para digitar a senha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6488725" y="930575"/>
            <a:ext cx="162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Montserrat"/>
                <a:ea typeface="Montserrat"/>
                <a:cs typeface="Montserrat"/>
                <a:sym typeface="Montserrat"/>
              </a:rPr>
              <a:t>LOGIN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/>
          <p:nvPr/>
        </p:nvSpPr>
        <p:spPr>
          <a:xfrm>
            <a:off x="0" y="0"/>
            <a:ext cx="9144000" cy="751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369275" y="171450"/>
            <a:ext cx="845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USUÁRIO PESSOA JURÍDICA - CONTRATANTE</a:t>
            </a:r>
            <a:endParaRPr b="1"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50" y="851450"/>
            <a:ext cx="3896775" cy="41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5314950" y="960475"/>
            <a:ext cx="269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Montserrat"/>
                <a:ea typeface="Montserrat"/>
                <a:cs typeface="Montserrat"/>
                <a:sym typeface="Montserrat"/>
              </a:rPr>
              <a:t>CADASTRO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5314950" y="1754075"/>
            <a:ext cx="300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Na aba de cadastro basta preencher todos os campos, sendo eles obrigatórios, para que o novo usuário tenha uma conta no sistema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>
            <a:off x="0" y="0"/>
            <a:ext cx="9144000" cy="751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369275" y="171450"/>
            <a:ext cx="845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USUÁRIO PESSOA JURÍDICA - CONTRATANTE</a:t>
            </a:r>
            <a:endParaRPr b="1"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25" y="891000"/>
            <a:ext cx="2255969" cy="40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/>
        </p:nvSpPr>
        <p:spPr>
          <a:xfrm>
            <a:off x="3332175" y="1022825"/>
            <a:ext cx="19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Montserrat"/>
                <a:ea typeface="Montserrat"/>
                <a:cs typeface="Montserrat"/>
                <a:sym typeface="Montserrat"/>
              </a:rPr>
              <a:t>PERFIL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3332175" y="1816425"/>
            <a:ext cx="300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Aqui é possível observar e atualizar as informações cadastradas da empresa no nosso sistema.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33" name="Google Shape;233;p28"/>
          <p:cNvCxnSpPr/>
          <p:nvPr/>
        </p:nvCxnSpPr>
        <p:spPr>
          <a:xfrm>
            <a:off x="2795950" y="3165225"/>
            <a:ext cx="1094700" cy="76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8"/>
          <p:cNvCxnSpPr/>
          <p:nvPr/>
        </p:nvCxnSpPr>
        <p:spPr>
          <a:xfrm flipH="1" rot="10800000">
            <a:off x="1938700" y="4655500"/>
            <a:ext cx="2413500" cy="3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5" name="Google Shape;2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200" y="4347300"/>
            <a:ext cx="1962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5">
            <a:alphaModFix/>
          </a:blip>
          <a:srcRect b="24828" l="3762" r="7506" t="10530"/>
          <a:stretch/>
        </p:blipFill>
        <p:spPr>
          <a:xfrm>
            <a:off x="3862762" y="3630863"/>
            <a:ext cx="2941025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/>
          <p:nvPr/>
        </p:nvSpPr>
        <p:spPr>
          <a:xfrm>
            <a:off x="4875375" y="1130675"/>
            <a:ext cx="216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/>
          <p:nvPr/>
        </p:nvSpPr>
        <p:spPr>
          <a:xfrm>
            <a:off x="0" y="0"/>
            <a:ext cx="9144000" cy="751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369275" y="171450"/>
            <a:ext cx="845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USUÁRIO PESSOA JURÍDICA - CONTRATANTE</a:t>
            </a:r>
            <a:endParaRPr b="1"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4200"/>
            <a:ext cx="3601581" cy="40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/>
        </p:nvSpPr>
        <p:spPr>
          <a:xfrm>
            <a:off x="5694375" y="870425"/>
            <a:ext cx="312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Montserrat"/>
                <a:ea typeface="Montserrat"/>
                <a:cs typeface="Montserrat"/>
                <a:sym typeface="Montserrat"/>
              </a:rPr>
              <a:t>CADASTRAR VAGA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6047875" y="1834900"/>
            <a:ext cx="2867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Uma das principais funcionalidades do sistema é a abertura e disponibilização de vagas.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Essa interface é operada por empresas cadastradas e é através dela que as empresas podem disponibilizar as vagas no sistema.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47" name="Google Shape;247;p29"/>
          <p:cNvCxnSpPr/>
          <p:nvPr/>
        </p:nvCxnSpPr>
        <p:spPr>
          <a:xfrm flipH="1" rot="10800000">
            <a:off x="1431941" y="3807789"/>
            <a:ext cx="2717100" cy="60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9"/>
          <p:cNvCxnSpPr/>
          <p:nvPr/>
        </p:nvCxnSpPr>
        <p:spPr>
          <a:xfrm>
            <a:off x="3260741" y="4451110"/>
            <a:ext cx="267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9"/>
          <p:cNvSpPr txBox="1"/>
          <p:nvPr/>
        </p:nvSpPr>
        <p:spPr>
          <a:xfrm>
            <a:off x="4206325" y="3238675"/>
            <a:ext cx="1450800" cy="104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Publicar a vaga nos sistema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5932000" y="3975100"/>
            <a:ext cx="23559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Salvar configuração da vaga para futuramente ser publicada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51" name="Google Shape;251;p29"/>
          <p:cNvCxnSpPr/>
          <p:nvPr/>
        </p:nvCxnSpPr>
        <p:spPr>
          <a:xfrm flipH="1" rot="10800000">
            <a:off x="1968400" y="2769625"/>
            <a:ext cx="2370600" cy="140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9"/>
          <p:cNvSpPr txBox="1"/>
          <p:nvPr/>
        </p:nvSpPr>
        <p:spPr>
          <a:xfrm>
            <a:off x="4338400" y="2241975"/>
            <a:ext cx="15936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Adicionar uma nova </a:t>
            </a: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competência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3" name="Google Shape;253;p29"/>
          <p:cNvPicPr preferRelativeResize="0"/>
          <p:nvPr/>
        </p:nvPicPr>
        <p:blipFill rotWithShape="1">
          <a:blip r:embed="rId4">
            <a:alphaModFix/>
          </a:blip>
          <a:srcRect b="5658" l="2138" r="5268" t="5658"/>
          <a:stretch/>
        </p:blipFill>
        <p:spPr>
          <a:xfrm>
            <a:off x="4250687" y="3277413"/>
            <a:ext cx="1362075" cy="38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7075" y="4517021"/>
            <a:ext cx="1450800" cy="543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6">
            <a:alphaModFix/>
          </a:blip>
          <a:srcRect b="11472" l="12149" r="9419" t="10433"/>
          <a:stretch/>
        </p:blipFill>
        <p:spPr>
          <a:xfrm>
            <a:off x="5612775" y="1950375"/>
            <a:ext cx="523200" cy="54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/>
          <p:nvPr/>
        </p:nvSpPr>
        <p:spPr>
          <a:xfrm>
            <a:off x="0" y="0"/>
            <a:ext cx="9144000" cy="751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369275" y="171450"/>
            <a:ext cx="845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USUÁRIO PESSOA JURÍDICA - CONTRATANTE</a:t>
            </a:r>
            <a:endParaRPr b="1"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2" name="Google Shape;2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4200"/>
            <a:ext cx="2922123" cy="4086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30"/>
          <p:cNvCxnSpPr>
            <a:endCxn id="264" idx="1"/>
          </p:cNvCxnSpPr>
          <p:nvPr/>
        </p:nvCxnSpPr>
        <p:spPr>
          <a:xfrm>
            <a:off x="2518925" y="3583050"/>
            <a:ext cx="13584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0"/>
          <p:cNvSpPr txBox="1"/>
          <p:nvPr/>
        </p:nvSpPr>
        <p:spPr>
          <a:xfrm>
            <a:off x="3877325" y="4252050"/>
            <a:ext cx="14376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Status atual da vaga criada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3885000" y="2571700"/>
            <a:ext cx="20259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Funcionalidade para verificar os candidatos interessados na vaga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66" name="Google Shape;266;p30"/>
          <p:cNvCxnSpPr/>
          <p:nvPr/>
        </p:nvCxnSpPr>
        <p:spPr>
          <a:xfrm flipH="1" rot="10800000">
            <a:off x="2600245" y="2893209"/>
            <a:ext cx="1203900" cy="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30"/>
          <p:cNvSpPr txBox="1"/>
          <p:nvPr/>
        </p:nvSpPr>
        <p:spPr>
          <a:xfrm>
            <a:off x="6198550" y="2048550"/>
            <a:ext cx="2518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É possível visualizar e interagir com as vagas anunciadas pela organização. Dentre as funcionalidades estão: criar nova vaga, encerrar anúncio de vaga e  consultar candidatos interessados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5671050" y="846075"/>
            <a:ext cx="3046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VAGAS 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ANUNCIADAS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9" name="Google Shape;269;p30"/>
          <p:cNvCxnSpPr>
            <a:endCxn id="270" idx="1"/>
          </p:cNvCxnSpPr>
          <p:nvPr/>
        </p:nvCxnSpPr>
        <p:spPr>
          <a:xfrm flipH="1" rot="10800000">
            <a:off x="2637713" y="1676438"/>
            <a:ext cx="1239600" cy="23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0"/>
          <p:cNvSpPr txBox="1"/>
          <p:nvPr/>
        </p:nvSpPr>
        <p:spPr>
          <a:xfrm>
            <a:off x="3877313" y="1368638"/>
            <a:ext cx="14376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Criar novo perfil de vaga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1" name="Google Shape;271;p30"/>
          <p:cNvPicPr preferRelativeResize="0"/>
          <p:nvPr/>
        </p:nvPicPr>
        <p:blipFill rotWithShape="1">
          <a:blip r:embed="rId4">
            <a:alphaModFix/>
          </a:blip>
          <a:srcRect b="0" l="15682" r="0" t="13404"/>
          <a:stretch/>
        </p:blipFill>
        <p:spPr>
          <a:xfrm>
            <a:off x="3760850" y="3637775"/>
            <a:ext cx="1670550" cy="5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7750" y="2124075"/>
            <a:ext cx="16573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0900" y="821725"/>
            <a:ext cx="2051073" cy="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/>
          <p:nvPr/>
        </p:nvSpPr>
        <p:spPr>
          <a:xfrm>
            <a:off x="0" y="0"/>
            <a:ext cx="9144000" cy="751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"/>
          <p:cNvSpPr txBox="1"/>
          <p:nvPr/>
        </p:nvSpPr>
        <p:spPr>
          <a:xfrm>
            <a:off x="369275" y="171450"/>
            <a:ext cx="845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USUÁRIO PESSOA JURÍDICA - CONTRATANTE</a:t>
            </a:r>
            <a:endParaRPr b="1"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0" name="Google Shape;2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4200"/>
            <a:ext cx="2306864" cy="40869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31"/>
          <p:cNvCxnSpPr>
            <a:endCxn id="282" idx="1"/>
          </p:cNvCxnSpPr>
          <p:nvPr/>
        </p:nvCxnSpPr>
        <p:spPr>
          <a:xfrm flipH="1" rot="10800000">
            <a:off x="2057674" y="1686512"/>
            <a:ext cx="1171800" cy="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31"/>
          <p:cNvSpPr txBox="1"/>
          <p:nvPr/>
        </p:nvSpPr>
        <p:spPr>
          <a:xfrm>
            <a:off x="3138225" y="1954325"/>
            <a:ext cx="26202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É possível enviar mensagem diretamente para o candidato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2" name="Google Shape;2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9474" y="1418700"/>
            <a:ext cx="1961100" cy="53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1"/>
          <p:cNvSpPr txBox="1"/>
          <p:nvPr/>
        </p:nvSpPr>
        <p:spPr>
          <a:xfrm>
            <a:off x="5960750" y="1342500"/>
            <a:ext cx="3007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Através dessa funcionalidade é possível interagir com os candidatos interessados em determinada vaga anunciada. O principal objetivo dessa funcionalidade </a:t>
            </a: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é a escolha do candidato desejado por parte da empresa contratante.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2756450" y="762000"/>
            <a:ext cx="631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CONSULTAR CURRÍCULO DETALHADO</a:t>
            </a:r>
            <a:endParaRPr b="1"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6" name="Google Shape;286;p31"/>
          <p:cNvCxnSpPr/>
          <p:nvPr/>
        </p:nvCxnSpPr>
        <p:spPr>
          <a:xfrm>
            <a:off x="1999225" y="2769500"/>
            <a:ext cx="1245000" cy="5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1"/>
          <p:cNvSpPr txBox="1"/>
          <p:nvPr/>
        </p:nvSpPr>
        <p:spPr>
          <a:xfrm>
            <a:off x="3244224" y="3115750"/>
            <a:ext cx="33729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Ao selecionar esse botão, você confirma a seleção do candidato.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88" name="Google Shape;288;p31"/>
          <p:cNvCxnSpPr/>
          <p:nvPr/>
        </p:nvCxnSpPr>
        <p:spPr>
          <a:xfrm>
            <a:off x="1688625" y="2789175"/>
            <a:ext cx="1449600" cy="130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31"/>
          <p:cNvSpPr txBox="1"/>
          <p:nvPr/>
        </p:nvSpPr>
        <p:spPr>
          <a:xfrm>
            <a:off x="3138232" y="4375500"/>
            <a:ext cx="44661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Ao selecionar esse botão, você recusa o currículo do candidato.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9474" y="2629550"/>
            <a:ext cx="1820132" cy="4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8225" y="3971409"/>
            <a:ext cx="1758975" cy="404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79125" y="0"/>
            <a:ext cx="9223200" cy="5217000"/>
          </a:xfrm>
          <a:prstGeom prst="rect">
            <a:avLst/>
          </a:prstGeom>
          <a:solidFill>
            <a:srgbClr val="24BE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266100" y="1213350"/>
            <a:ext cx="14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3650" y="743350"/>
            <a:ext cx="26421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Equipe Responsável</a:t>
            </a:r>
            <a:endParaRPr b="1" sz="25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71150" y="2021450"/>
            <a:ext cx="3668700" cy="2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Desenvolvedores: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Éricles dos Santos Cunha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Joanne Stephany Gois da Silva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Kendy Ferreira de Oliveira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Maria Milena de Oliveira Souza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Thiago Santos Santana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Orientador: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Marcos Barbosa Dósea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375" y="258325"/>
            <a:ext cx="4353625" cy="43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/>
          <p:nvPr/>
        </p:nvSpPr>
        <p:spPr>
          <a:xfrm>
            <a:off x="0" y="0"/>
            <a:ext cx="9144000" cy="751800"/>
          </a:xfrm>
          <a:prstGeom prst="rect">
            <a:avLst/>
          </a:prstGeom>
          <a:solidFill>
            <a:srgbClr val="04475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 txBox="1"/>
          <p:nvPr/>
        </p:nvSpPr>
        <p:spPr>
          <a:xfrm>
            <a:off x="369275" y="171450"/>
            <a:ext cx="845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USUÁRIO ADMINISTRADOR - GERENCIA O SISTEMA</a:t>
            </a:r>
            <a:endParaRPr b="1"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6739300" y="1577075"/>
            <a:ext cx="20178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Campo para digitar o email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6488725" y="2574975"/>
            <a:ext cx="20178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Campo para digitar a senha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6488725" y="930575"/>
            <a:ext cx="162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Montserrat"/>
                <a:ea typeface="Montserrat"/>
                <a:cs typeface="Montserrat"/>
                <a:sym typeface="Montserrat"/>
              </a:rPr>
              <a:t>LOGIN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1" name="Google Shape;3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25" y="1152750"/>
            <a:ext cx="5709074" cy="346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32"/>
          <p:cNvCxnSpPr>
            <a:endCxn id="298" idx="1"/>
          </p:cNvCxnSpPr>
          <p:nvPr/>
        </p:nvCxnSpPr>
        <p:spPr>
          <a:xfrm flipH="1" rot="10800000">
            <a:off x="3843400" y="1884875"/>
            <a:ext cx="2895900" cy="127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2"/>
          <p:cNvCxnSpPr>
            <a:endCxn id="299" idx="1"/>
          </p:cNvCxnSpPr>
          <p:nvPr/>
        </p:nvCxnSpPr>
        <p:spPr>
          <a:xfrm flipH="1" rot="10800000">
            <a:off x="3843325" y="2882775"/>
            <a:ext cx="2645400" cy="84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/>
          <p:nvPr/>
        </p:nvSpPr>
        <p:spPr>
          <a:xfrm>
            <a:off x="0" y="0"/>
            <a:ext cx="9144000" cy="751800"/>
          </a:xfrm>
          <a:prstGeom prst="rect">
            <a:avLst/>
          </a:prstGeom>
          <a:solidFill>
            <a:srgbClr val="04475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"/>
          <p:cNvSpPr txBox="1"/>
          <p:nvPr/>
        </p:nvSpPr>
        <p:spPr>
          <a:xfrm>
            <a:off x="369275" y="171450"/>
            <a:ext cx="845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USUÁRIO ADMINISTRADOR - GERENCIA O SISTEMA</a:t>
            </a:r>
            <a:endParaRPr b="1"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0" name="Google Shape;3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350" y="1008825"/>
            <a:ext cx="3135699" cy="35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3"/>
          <p:cNvSpPr txBox="1"/>
          <p:nvPr/>
        </p:nvSpPr>
        <p:spPr>
          <a:xfrm>
            <a:off x="4924950" y="794275"/>
            <a:ext cx="397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Montserrat"/>
                <a:ea typeface="Montserrat"/>
                <a:cs typeface="Montserrat"/>
                <a:sym typeface="Montserrat"/>
              </a:rPr>
              <a:t>CONFIGURAÇÕES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6549275" y="1606975"/>
            <a:ext cx="22737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Digitar a área de atuação que deseja cadastrar.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13" name="Google Shape;313;p33"/>
          <p:cNvCxnSpPr>
            <a:endCxn id="312" idx="1"/>
          </p:cNvCxnSpPr>
          <p:nvPr/>
        </p:nvCxnSpPr>
        <p:spPr>
          <a:xfrm flipH="1" rot="10800000">
            <a:off x="3081575" y="1914775"/>
            <a:ext cx="34677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4" name="Google Shape;3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681" y="3625202"/>
            <a:ext cx="1373948" cy="3054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33"/>
          <p:cNvCxnSpPr>
            <a:endCxn id="314" idx="1"/>
          </p:cNvCxnSpPr>
          <p:nvPr/>
        </p:nvCxnSpPr>
        <p:spPr>
          <a:xfrm>
            <a:off x="1779281" y="2223020"/>
            <a:ext cx="2084400" cy="15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6" name="Google Shape;31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5169" y="2919715"/>
            <a:ext cx="1262937" cy="263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3"/>
          <p:cNvPicPr preferRelativeResize="0"/>
          <p:nvPr/>
        </p:nvPicPr>
        <p:blipFill rotWithShape="1">
          <a:blip r:embed="rId6">
            <a:alphaModFix/>
          </a:blip>
          <a:srcRect b="0" l="2959" r="0" t="0"/>
          <a:stretch/>
        </p:blipFill>
        <p:spPr>
          <a:xfrm>
            <a:off x="3895180" y="2137125"/>
            <a:ext cx="1373948" cy="2923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33"/>
          <p:cNvCxnSpPr>
            <a:endCxn id="317" idx="1"/>
          </p:cNvCxnSpPr>
          <p:nvPr/>
        </p:nvCxnSpPr>
        <p:spPr>
          <a:xfrm>
            <a:off x="2706280" y="2189977"/>
            <a:ext cx="1188900" cy="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33"/>
          <p:cNvSpPr txBox="1"/>
          <p:nvPr/>
        </p:nvSpPr>
        <p:spPr>
          <a:xfrm>
            <a:off x="3895175" y="2440750"/>
            <a:ext cx="39216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Remove da memória a área de atuação inserida</a:t>
            </a: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3895174" y="3182975"/>
            <a:ext cx="39216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Altera </a:t>
            </a: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da memória a área de atuação inserida.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21" name="Google Shape;321;p33"/>
          <p:cNvCxnSpPr>
            <a:endCxn id="316" idx="1"/>
          </p:cNvCxnSpPr>
          <p:nvPr/>
        </p:nvCxnSpPr>
        <p:spPr>
          <a:xfrm>
            <a:off x="2132669" y="2205958"/>
            <a:ext cx="1762500" cy="8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3"/>
          <p:cNvSpPr txBox="1"/>
          <p:nvPr/>
        </p:nvSpPr>
        <p:spPr>
          <a:xfrm>
            <a:off x="3926674" y="3925200"/>
            <a:ext cx="38238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Insere uma</a:t>
            </a: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 área de atuação.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3" name="Google Shape;32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1675" y="4633247"/>
            <a:ext cx="1188900" cy="292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33"/>
          <p:cNvCxnSpPr>
            <a:endCxn id="323" idx="1"/>
          </p:cNvCxnSpPr>
          <p:nvPr/>
        </p:nvCxnSpPr>
        <p:spPr>
          <a:xfrm>
            <a:off x="2474675" y="4198773"/>
            <a:ext cx="152700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3"/>
          <p:cNvSpPr txBox="1"/>
          <p:nvPr/>
        </p:nvSpPr>
        <p:spPr>
          <a:xfrm>
            <a:off x="5190574" y="4667425"/>
            <a:ext cx="38238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Salva no banco todas as operações de inserir</a:t>
            </a: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506800" y="475500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Apresentação</a:t>
            </a:r>
            <a:endParaRPr b="1" sz="28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861950" y="1613350"/>
            <a:ext cx="3083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Sobre o QUERO JOBS</a:t>
            </a:r>
            <a:endParaRPr b="1" sz="18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69400" y="16133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861950" y="1951200"/>
            <a:ext cx="2652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Sistema 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de conexão empregador-empregado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143925" y="1539138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Público-alvo</a:t>
            </a:r>
            <a:endParaRPr b="1" sz="18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554525" y="16133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143925" y="1923150"/>
            <a:ext cx="2652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Inclui pessoas acima de 16 anos em busca de empregos e empresas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180950" y="3188200"/>
            <a:ext cx="237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Como utilizar o sistema</a:t>
            </a:r>
            <a:endParaRPr b="1" sz="18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591550" y="32006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180950" y="3760900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Tutorial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2007000" y="844050"/>
            <a:ext cx="55632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Sobre o QUERO JOBS</a:t>
            </a:r>
            <a:endParaRPr b="1" sz="3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14450" y="66380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817675" y="1806825"/>
            <a:ext cx="7398600" cy="27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QueroJobs se trata de uma </a:t>
            </a: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plataforma de</a:t>
            </a: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conexão entre pessoas em busca de emprego e empresas contratantes</a:t>
            </a: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Embora as redes sociais de seleção de candidatos possuam incontáveis características positivas, ainda é possível observar problemas que precisam ser resolvidos.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 ponto de vista tanto do recrutador, quanto do candidato, a carência da validação de informações pode ser resolvida através do envio de um arquivo que possa comprovar a habilidade ou experiência especificada pelo usuário. No QueroJobs essa </a:t>
            </a: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necessidade</a:t>
            </a: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deixa de existir, pois nós disponibilizamos uma equipe para fazer a </a:t>
            </a: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análise</a:t>
            </a: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previamente e validar os dados.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1756288" y="620299"/>
            <a:ext cx="3096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Público-alvo</a:t>
            </a:r>
            <a:endParaRPr b="1" sz="3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75975" y="4923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38875" y="1595800"/>
            <a:ext cx="36420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O cliente alvo deste sistema é composto por dois grupos principais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b="1" lang="pt-BR">
                <a:highlight>
                  <a:srgbClr val="24BEBF"/>
                </a:highlight>
                <a:latin typeface="Montserrat"/>
                <a:ea typeface="Montserrat"/>
                <a:cs typeface="Montserrat"/>
                <a:sym typeface="Montserrat"/>
              </a:rPr>
              <a:t>Um grupo de indivíduos que procuram por uma ocupação no mercado de trabalho</a:t>
            </a:r>
            <a:endParaRPr b="1">
              <a:highlight>
                <a:srgbClr val="24BEB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24BEB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-"/>
            </a:pPr>
            <a:r>
              <a:rPr b="1" lang="pt-BR">
                <a:solidFill>
                  <a:schemeClr val="lt1"/>
                </a:solidFill>
                <a:highlight>
                  <a:schemeClr val="accent3"/>
                </a:highlight>
                <a:latin typeface="Montserrat"/>
                <a:ea typeface="Montserrat"/>
                <a:cs typeface="Montserrat"/>
                <a:sym typeface="Montserrat"/>
              </a:rPr>
              <a:t>Empresas interessadas em admitir mão de obra sem espera e sem dificuldades. </a:t>
            </a:r>
            <a:endParaRPr b="1">
              <a:solidFill>
                <a:schemeClr val="lt1"/>
              </a:solidFill>
              <a:highlight>
                <a:schemeClr val="accent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Em outras palavras, o mercado alvo está fortemente associado a soluções de recrutamento e seleção personificado e humanizado.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763" y="205175"/>
            <a:ext cx="32766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325" y="2505800"/>
            <a:ext cx="248602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4418125" y="2637700"/>
            <a:ext cx="4642200" cy="2426700"/>
          </a:xfrm>
          <a:prstGeom prst="rect">
            <a:avLst/>
          </a:prstGeom>
          <a:solidFill>
            <a:srgbClr val="24B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870450" y="1147400"/>
            <a:ext cx="69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279700" y="983750"/>
            <a:ext cx="5752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Como utilizar o sistema</a:t>
            </a:r>
            <a:endParaRPr b="1" sz="34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786300" y="8766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492700" y="1622175"/>
            <a:ext cx="4642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Tutorial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275" y="1590675"/>
            <a:ext cx="4953000" cy="3552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9"/>
          <p:cNvCxnSpPr/>
          <p:nvPr/>
        </p:nvCxnSpPr>
        <p:spPr>
          <a:xfrm>
            <a:off x="6567850" y="1754075"/>
            <a:ext cx="1437600" cy="113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/>
          <p:nvPr/>
        </p:nvCxnSpPr>
        <p:spPr>
          <a:xfrm flipH="1" rot="10800000">
            <a:off x="5591900" y="1213425"/>
            <a:ext cx="1965000" cy="58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>
            <a:endCxn id="120" idx="2"/>
          </p:cNvCxnSpPr>
          <p:nvPr/>
        </p:nvCxnSpPr>
        <p:spPr>
          <a:xfrm rot="10800000">
            <a:off x="909725" y="2802975"/>
            <a:ext cx="3271200" cy="586500"/>
          </a:xfrm>
          <a:prstGeom prst="straightConnector1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>
            <a:endCxn id="122" idx="2"/>
          </p:cNvCxnSpPr>
          <p:nvPr/>
        </p:nvCxnSpPr>
        <p:spPr>
          <a:xfrm flipH="1" rot="10800000">
            <a:off x="2637675" y="1511550"/>
            <a:ext cx="2499000" cy="322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9"/>
          <p:cNvCxnSpPr/>
          <p:nvPr/>
        </p:nvCxnSpPr>
        <p:spPr>
          <a:xfrm rot="10800000">
            <a:off x="1609000" y="1463925"/>
            <a:ext cx="1371600" cy="329700"/>
          </a:xfrm>
          <a:prstGeom prst="straightConnector1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9"/>
          <p:cNvCxnSpPr>
            <a:endCxn id="122" idx="1"/>
          </p:cNvCxnSpPr>
          <p:nvPr/>
        </p:nvCxnSpPr>
        <p:spPr>
          <a:xfrm flipH="1" rot="10800000">
            <a:off x="3692775" y="880500"/>
            <a:ext cx="461400" cy="76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9"/>
          <p:cNvSpPr txBox="1"/>
          <p:nvPr/>
        </p:nvSpPr>
        <p:spPr>
          <a:xfrm>
            <a:off x="190925" y="1109775"/>
            <a:ext cx="1437600" cy="169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Abre a página destinada a candidatos, onde mostra as vagas de emprego disponíveis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3297125" y="184650"/>
            <a:ext cx="11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154175" y="249450"/>
            <a:ext cx="1965000" cy="12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Abre a página destinada a empresas, onde mostra as pessoas cadastradas e abertas à contratação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7556900" y="880500"/>
            <a:ext cx="9891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Abre a aba de Login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8005450" y="2756400"/>
            <a:ext cx="923100" cy="104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Abre a aba para novo cadastro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250575" y="249450"/>
            <a:ext cx="238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Montserrat"/>
                <a:ea typeface="Montserrat"/>
                <a:cs typeface="Montserrat"/>
                <a:sym typeface="Montserrat"/>
              </a:rPr>
              <a:t>INDEX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0" y="0"/>
            <a:ext cx="9144000" cy="751800"/>
          </a:xfrm>
          <a:prstGeom prst="rect">
            <a:avLst/>
          </a:prstGeom>
          <a:solidFill>
            <a:srgbClr val="24BE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369275" y="171450"/>
            <a:ext cx="6567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Source Sans Pro"/>
                <a:ea typeface="Source Sans Pro"/>
                <a:cs typeface="Source Sans Pro"/>
                <a:sym typeface="Source Sans Pro"/>
              </a:rPr>
              <a:t>USUÁRIO PESSOA FÍSICA - EM BUSCA DE EMPREGO</a:t>
            </a:r>
            <a:endParaRPr b="1"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50" y="751800"/>
            <a:ext cx="3155925" cy="42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4035675" y="1028675"/>
            <a:ext cx="300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Essa página é destinada à navegação com usuário autenticado ou não, dando a possibilidade de visualizar as vagas disponíveis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113" y="2135800"/>
            <a:ext cx="5153025" cy="129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0"/>
          <p:cNvCxnSpPr/>
          <p:nvPr/>
        </p:nvCxnSpPr>
        <p:spPr>
          <a:xfrm flipH="1" rot="10800000">
            <a:off x="3178425" y="2255350"/>
            <a:ext cx="738600" cy="5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0"/>
          <p:cNvCxnSpPr/>
          <p:nvPr/>
        </p:nvCxnSpPr>
        <p:spPr>
          <a:xfrm flipH="1" rot="10800000">
            <a:off x="3152050" y="3297100"/>
            <a:ext cx="7782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5825" y="3565525"/>
            <a:ext cx="2194250" cy="58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0"/>
          <p:cNvCxnSpPr>
            <a:endCxn id="140" idx="3"/>
          </p:cNvCxnSpPr>
          <p:nvPr/>
        </p:nvCxnSpPr>
        <p:spPr>
          <a:xfrm flipH="1">
            <a:off x="6520075" y="3132625"/>
            <a:ext cx="1184400" cy="72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 txBox="1"/>
          <p:nvPr/>
        </p:nvSpPr>
        <p:spPr>
          <a:xfrm>
            <a:off x="3930250" y="4149325"/>
            <a:ext cx="500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Ao clicar em “aplicar para vaga” o usuário deve estar autenticado, caso não esteja, e encaminhado para a tela de login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0" y="0"/>
            <a:ext cx="9144000" cy="751800"/>
          </a:xfrm>
          <a:prstGeom prst="rect">
            <a:avLst/>
          </a:prstGeom>
          <a:solidFill>
            <a:srgbClr val="24BE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369275" y="171450"/>
            <a:ext cx="6567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Source Sans Pro"/>
                <a:ea typeface="Source Sans Pro"/>
                <a:cs typeface="Source Sans Pro"/>
                <a:sym typeface="Source Sans Pro"/>
              </a:rPr>
              <a:t>USUÁRIO PESSOA FÍSICA - EM BUSCA DE EMPREGO</a:t>
            </a:r>
            <a:endParaRPr b="1"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75" y="1104750"/>
            <a:ext cx="5528849" cy="34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1"/>
          <p:cNvCxnSpPr/>
          <p:nvPr/>
        </p:nvCxnSpPr>
        <p:spPr>
          <a:xfrm flipH="1" rot="10800000">
            <a:off x="4866550" y="2017675"/>
            <a:ext cx="1859700" cy="5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1"/>
          <p:cNvCxnSpPr/>
          <p:nvPr/>
        </p:nvCxnSpPr>
        <p:spPr>
          <a:xfrm>
            <a:off x="4945675" y="2914650"/>
            <a:ext cx="1530000" cy="10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1"/>
          <p:cNvSpPr txBox="1"/>
          <p:nvPr/>
        </p:nvSpPr>
        <p:spPr>
          <a:xfrm>
            <a:off x="6633775" y="1606975"/>
            <a:ext cx="20178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Campo para digitar o email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6383200" y="2604875"/>
            <a:ext cx="20178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Campo para digitar a senha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383200" y="960475"/>
            <a:ext cx="162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Montserrat"/>
                <a:ea typeface="Montserrat"/>
                <a:cs typeface="Montserrat"/>
                <a:sym typeface="Montserrat"/>
              </a:rPr>
              <a:t>LOGIN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5" name="Google Shape;155;p21"/>
          <p:cNvCxnSpPr/>
          <p:nvPr/>
        </p:nvCxnSpPr>
        <p:spPr>
          <a:xfrm flipH="1" rot="10800000">
            <a:off x="3547700" y="3982850"/>
            <a:ext cx="2848500" cy="40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1"/>
          <p:cNvSpPr txBox="1"/>
          <p:nvPr/>
        </p:nvSpPr>
        <p:spPr>
          <a:xfrm>
            <a:off x="6383200" y="3602775"/>
            <a:ext cx="2453100" cy="12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Sans Pro"/>
                <a:ea typeface="Source Sans Pro"/>
                <a:cs typeface="Source Sans Pro"/>
                <a:sym typeface="Source Sans Pro"/>
              </a:rPr>
              <a:t>Em caso de o usuário atual não ter uma conta, clicando aqui, é redirecionado para tela de cadastro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3200" y="3602775"/>
            <a:ext cx="1411275" cy="3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