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JAlOuPRuxbl33H0cDfs6ZcvaZ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81B910-8EE0-4958-8498-E998207FB1C6}">
  <a:tblStyle styleId="{C881B910-8EE0-4958-8498-E998207FB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0" y="8780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521144" y="911116"/>
            <a:ext cx="687754" cy="5710965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800164" y="643467"/>
            <a:ext cx="409371" cy="5521414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title"/>
          </p:nvPr>
        </p:nvSpPr>
        <p:spPr>
          <a:xfrm>
            <a:off x="1322754" y="1522820"/>
            <a:ext cx="2748041" cy="3601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NYC 2019 Crime Trends Analysis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5042848" y="717175"/>
            <a:ext cx="6489509" cy="5105152"/>
            <a:chOff x="0" y="73708"/>
            <a:chExt cx="6489509" cy="5105152"/>
          </a:xfrm>
        </p:grpSpPr>
        <p:sp>
          <p:nvSpPr>
            <p:cNvPr id="90" name="Google Shape;90;p1"/>
            <p:cNvSpPr/>
            <p:nvPr/>
          </p:nvSpPr>
          <p:spPr>
            <a:xfrm>
              <a:off x="0" y="501740"/>
              <a:ext cx="6489509" cy="730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24477" y="73708"/>
              <a:ext cx="5949300" cy="85620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366277" y="115483"/>
              <a:ext cx="58218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700" spcFirstLastPara="1" rIns="17170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Leo Cohen-Gussack –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Cleansing / Transformation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1817180"/>
              <a:ext cx="6489509" cy="730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24477" y="1389133"/>
              <a:ext cx="5312400" cy="856200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366277" y="1430933"/>
              <a:ext cx="50931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700" spcFirstLastPara="1" rIns="17170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Pongyin Hui –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Cleansing / Transformation  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0" y="3132620"/>
              <a:ext cx="6489509" cy="730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24477" y="2704583"/>
              <a:ext cx="4511400" cy="856200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66275" y="2746358"/>
              <a:ext cx="42765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700" spcFirstLastPara="1" rIns="17170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Cynthia Rojas –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Mapping / Plotting 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4448060"/>
              <a:ext cx="6489509" cy="730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24477" y="4020008"/>
              <a:ext cx="4125000" cy="85620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366277" y="4061808"/>
              <a:ext cx="39603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700" spcFirstLastPara="1" rIns="17170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Joann Lin –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Calculations / Analysis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525" y="35125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Proposal / Hypothesis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316775" y="2543175"/>
            <a:ext cx="97089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Analyze crime data in the five boroughs of NYC (Queens, Brooklyn, Manhattan, Bronx, Staten Island)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sets used:</a:t>
            </a:r>
            <a:endParaRPr sz="20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NYPD Complaint Data</a:t>
            </a:r>
            <a:endParaRPr sz="20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Wi-Fi Hotspot Locations</a:t>
            </a:r>
            <a:endParaRPr sz="20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NYC Mobile Telecomm  (includes streetlights data)</a:t>
            </a:r>
            <a:endParaRPr sz="2000"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2278888" y="3698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{C881B910-8EE0-4958-8498-E998207FB1C6}</a:tableStyleId>
              </a:tblPr>
              <a:tblGrid>
                <a:gridCol w="8262550"/>
              </a:tblGrid>
              <a:tr h="1071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28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expect there to be a positive correlation between crime and foot traffic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(the further from a streetlight / wifi hotspot location the more likely for a crime to occur)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1" name="Google Shape;121;p3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Cleansing	&amp; Transformation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794775" y="2727800"/>
            <a:ext cx="78648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Data Cleansing: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Dropped empty cells for latitude &amp; longitude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Changed format of data (e.g. d</a:t>
            </a:r>
            <a:r>
              <a:rPr lang="en-US" sz="2000"/>
              <a:t>ateparse)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/>
              <a:t>Data Transformation:</a:t>
            </a:r>
            <a:endParaRPr b="1" sz="2400"/>
          </a:p>
          <a:p>
            <a:pPr indent="-3556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Specified if the crime occurred during the day or night</a:t>
            </a:r>
            <a:endParaRPr sz="2000"/>
          </a:p>
          <a:p>
            <a:pPr indent="-3556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6:00am - 6:00pm - day time</a:t>
            </a:r>
            <a:endParaRPr sz="2000"/>
          </a:p>
          <a:p>
            <a:pPr indent="-3556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6:01pm - 5:59am - night time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/>
              <a:t>Filtering:</a:t>
            </a:r>
            <a:endParaRPr b="1" sz="2400"/>
          </a:p>
          <a:p>
            <a:pPr indent="-3556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By borough</a:t>
            </a:r>
            <a:endParaRPr sz="2000"/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2019</a:t>
            </a:r>
            <a:endParaRPr sz="2000"/>
          </a:p>
        </p:txBody>
      </p:sp>
      <p:sp>
        <p:nvSpPr>
          <p:cNvPr id="128" name="Google Shape;128;p3"/>
          <p:cNvSpPr/>
          <p:nvPr/>
        </p:nvSpPr>
        <p:spPr>
          <a:xfrm>
            <a:off x="292314" y="-16711"/>
            <a:ext cx="10460131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-1578852" y="-145272"/>
            <a:ext cx="15801167" cy="90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949700" y="1589143"/>
            <a:ext cx="184731" cy="90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7" name="Google Shape;137;p4"/>
            <p:cNvSpPr/>
            <p:nvPr/>
          </p:nvSpPr>
          <p:spPr>
            <a:xfrm>
              <a:off x="11223203" y="635716"/>
              <a:ext cx="328612" cy="1742360"/>
            </a:xfrm>
            <a:custGeom>
              <a:rect b="b" l="l" r="r" t="t"/>
              <a:pathLst>
                <a:path extrusionOk="0" h="1114" w="207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09710" y="1022350"/>
              <a:ext cx="709612" cy="2095501"/>
            </a:xfrm>
            <a:custGeom>
              <a:rect b="b" l="l" r="r" t="t"/>
              <a:pathLst>
                <a:path extrusionOk="0" h="1363" w="447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09710" y="837744"/>
              <a:ext cx="403225" cy="1705431"/>
            </a:xfrm>
            <a:custGeom>
              <a:rect b="b" l="l" r="r" t="t"/>
              <a:pathLst>
                <a:path extrusionOk="0" h="1109" w="254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44660" y="640894"/>
              <a:ext cx="168275" cy="1713195"/>
            </a:xfrm>
            <a:custGeom>
              <a:rect b="b" l="l" r="r" t="t"/>
              <a:pathLst>
                <a:path extrusionOk="0" h="1114" w="106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/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Mapping / Plotting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1424905" y="2494450"/>
            <a:ext cx="3478400" cy="356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lang="en-US" sz="2000">
                <a:solidFill>
                  <a:srgbClr val="00B050"/>
                </a:solidFill>
              </a:rPr>
              <a:t>Streetlight</a:t>
            </a:r>
            <a:r>
              <a:rPr lang="en-US" sz="2000"/>
              <a:t> , </a:t>
            </a:r>
            <a:r>
              <a:rPr lang="en-US" sz="2000">
                <a:solidFill>
                  <a:srgbClr val="0070C0"/>
                </a:solidFill>
              </a:rPr>
              <a:t>wifi</a:t>
            </a:r>
            <a:r>
              <a:rPr lang="en-US" sz="2000"/>
              <a:t>, </a:t>
            </a:r>
            <a:r>
              <a:rPr lang="en-US" sz="2000">
                <a:solidFill>
                  <a:srgbClr val="FF0000"/>
                </a:solidFill>
              </a:rPr>
              <a:t>crime occurrences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Tools used – 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Alpha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Darkmatter</a:t>
            </a:r>
            <a:endParaRPr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190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Library used –</a:t>
            </a:r>
            <a:endParaRPr/>
          </a:p>
          <a:p>
            <a:pPr indent="-2190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Import geoplotlib as gp</a:t>
            </a:r>
            <a:endParaRPr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pic>
        <p:nvPicPr>
          <p:cNvPr descr="Map&#10;&#10;Description automatically generated" id="144" name="Google Shape;144;p4"/>
          <p:cNvPicPr preferRelativeResize="0"/>
          <p:nvPr/>
        </p:nvPicPr>
        <p:blipFill rotWithShape="1">
          <a:blip r:embed="rId3">
            <a:alphaModFix/>
          </a:blip>
          <a:srcRect b="2" l="19815" r="1" t="0"/>
          <a:stretch/>
        </p:blipFill>
        <p:spPr>
          <a:xfrm>
            <a:off x="5385405" y="2486034"/>
            <a:ext cx="2743200" cy="3412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&#10;&#10;Description automatically generated" id="145" name="Google Shape;145;p4"/>
          <p:cNvPicPr preferRelativeResize="0"/>
          <p:nvPr/>
        </p:nvPicPr>
        <p:blipFill rotWithShape="1">
          <a:blip r:embed="rId4">
            <a:alphaModFix/>
          </a:blip>
          <a:srcRect b="-4" l="18910" r="-4" t="0"/>
          <a:stretch/>
        </p:blipFill>
        <p:spPr>
          <a:xfrm>
            <a:off x="8128605" y="2486034"/>
            <a:ext cx="2767293" cy="3412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4"/>
          <p:cNvCxnSpPr/>
          <p:nvPr/>
        </p:nvCxnSpPr>
        <p:spPr>
          <a:xfrm>
            <a:off x="8128605" y="2486034"/>
            <a:ext cx="0" cy="3410712"/>
          </a:xfrm>
          <a:prstGeom prst="straightConnector1">
            <a:avLst/>
          </a:prstGeom>
          <a:noFill/>
          <a:ln cap="flat" cmpd="sng" w="12700">
            <a:solidFill>
              <a:srgbClr val="FE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3550" y="2780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44050" y="178525"/>
            <a:ext cx="10908000" cy="5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>
            <p:ph type="title"/>
          </p:nvPr>
        </p:nvSpPr>
        <p:spPr>
          <a:xfrm>
            <a:off x="958500" y="190800"/>
            <a:ext cx="5140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3333"/>
              <a:buFont typeface="Calibri"/>
              <a:buNone/>
            </a:pPr>
            <a:r>
              <a:rPr lang="en-US" sz="3000">
                <a:solidFill>
                  <a:srgbClr val="FFFFFF"/>
                </a:solidFill>
              </a:rPr>
              <a:t>Calculations / Analysis</a:t>
            </a:r>
            <a:endParaRPr sz="3000"/>
          </a:p>
        </p:txBody>
      </p:sp>
      <p:pic>
        <p:nvPicPr>
          <p:cNvPr id="154" name="Google Shape;15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50" y="929324"/>
            <a:ext cx="3806700" cy="285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375" y="929325"/>
            <a:ext cx="3806699" cy="285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900" y="4102950"/>
            <a:ext cx="3407700" cy="25864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053" y="4102950"/>
            <a:ext cx="3806700" cy="25864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56375" y="4102950"/>
            <a:ext cx="3806699" cy="25864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5"/>
          <p:cNvSpPr/>
          <p:nvPr/>
        </p:nvSpPr>
        <p:spPr>
          <a:xfrm>
            <a:off x="4962799" y="1832475"/>
            <a:ext cx="636900" cy="155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831591" y="2010967"/>
            <a:ext cx="669300" cy="137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941475" y="4923625"/>
            <a:ext cx="669300" cy="137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895875" y="4448500"/>
            <a:ext cx="636900" cy="184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8921850" y="5027900"/>
            <a:ext cx="584400" cy="127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8476125" y="926463"/>
            <a:ext cx="3407700" cy="2862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HIGHLIGHTS OF OUR FINDINGS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correlation between streetlights and crime 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positive correlation between wifi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Manhattan has negative correlation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boroughs have strong positive correlation in first 106 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5"/>
          <p:cNvCxnSpPr/>
          <p:nvPr/>
        </p:nvCxnSpPr>
        <p:spPr>
          <a:xfrm>
            <a:off x="857250" y="2809875"/>
            <a:ext cx="618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5"/>
          <p:cNvCxnSpPr/>
          <p:nvPr/>
        </p:nvCxnSpPr>
        <p:spPr>
          <a:xfrm flipH="1" rot="10800000">
            <a:off x="1462316" y="2485117"/>
            <a:ext cx="4200" cy="35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5"/>
          <p:cNvSpPr/>
          <p:nvPr/>
        </p:nvSpPr>
        <p:spPr>
          <a:xfrm>
            <a:off x="3468525" y="1431300"/>
            <a:ext cx="298500" cy="281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5"/>
          <p:cNvCxnSpPr/>
          <p:nvPr/>
        </p:nvCxnSpPr>
        <p:spPr>
          <a:xfrm flipH="1" rot="10800000">
            <a:off x="873416" y="1358317"/>
            <a:ext cx="2990100" cy="14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5"/>
          <p:cNvCxnSpPr/>
          <p:nvPr/>
        </p:nvCxnSpPr>
        <p:spPr>
          <a:xfrm flipH="1" rot="10800000">
            <a:off x="1627325" y="1751900"/>
            <a:ext cx="1721100" cy="81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5"/>
          <p:cNvCxnSpPr/>
          <p:nvPr/>
        </p:nvCxnSpPr>
        <p:spPr>
          <a:xfrm flipH="1" rot="10800000">
            <a:off x="5789850" y="1765100"/>
            <a:ext cx="1770600" cy="79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5"/>
          <p:cNvCxnSpPr/>
          <p:nvPr/>
        </p:nvCxnSpPr>
        <p:spPr>
          <a:xfrm flipH="1" rot="10800000">
            <a:off x="5777225" y="4817325"/>
            <a:ext cx="1795200" cy="71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5"/>
          <p:cNvCxnSpPr/>
          <p:nvPr/>
        </p:nvCxnSpPr>
        <p:spPr>
          <a:xfrm flipH="1" rot="10800000">
            <a:off x="9255225" y="4912675"/>
            <a:ext cx="1829400" cy="56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 flipH="1" rot="10800000">
            <a:off x="1475225" y="2880200"/>
            <a:ext cx="2025300" cy="17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5"/>
          <p:cNvCxnSpPr/>
          <p:nvPr/>
        </p:nvCxnSpPr>
        <p:spPr>
          <a:xfrm flipH="1" rot="10800000">
            <a:off x="5789850" y="3125925"/>
            <a:ext cx="2025300" cy="13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5"/>
          <p:cNvCxnSpPr/>
          <p:nvPr/>
        </p:nvCxnSpPr>
        <p:spPr>
          <a:xfrm flipH="1" rot="10800000">
            <a:off x="5714550" y="6097650"/>
            <a:ext cx="2025300" cy="13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5"/>
          <p:cNvCxnSpPr/>
          <p:nvPr/>
        </p:nvCxnSpPr>
        <p:spPr>
          <a:xfrm flipH="1" rot="10800000">
            <a:off x="9299025" y="5317225"/>
            <a:ext cx="1761900" cy="57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5"/>
          <p:cNvCxnSpPr/>
          <p:nvPr/>
        </p:nvCxnSpPr>
        <p:spPr>
          <a:xfrm>
            <a:off x="1355825" y="4877850"/>
            <a:ext cx="2016000" cy="41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5"/>
          <p:cNvCxnSpPr/>
          <p:nvPr/>
        </p:nvCxnSpPr>
        <p:spPr>
          <a:xfrm>
            <a:off x="1327775" y="5706400"/>
            <a:ext cx="2035500" cy="23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5"/>
          <p:cNvCxnSpPr/>
          <p:nvPr/>
        </p:nvCxnSpPr>
        <p:spPr>
          <a:xfrm flipH="1" rot="10800000">
            <a:off x="2476250" y="1712400"/>
            <a:ext cx="462900" cy="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5"/>
          <p:cNvCxnSpPr/>
          <p:nvPr/>
        </p:nvCxnSpPr>
        <p:spPr>
          <a:xfrm flipH="1">
            <a:off x="2779000" y="2561325"/>
            <a:ext cx="447600" cy="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 flipH="1">
            <a:off x="306370" y="563927"/>
            <a:ext cx="3170431" cy="5978614"/>
            <a:chOff x="8241676" y="803186"/>
            <a:chExt cx="3435664" cy="5978614"/>
          </a:xfrm>
        </p:grpSpPr>
        <p:sp>
          <p:nvSpPr>
            <p:cNvPr id="186" name="Google Shape;186;p6"/>
            <p:cNvSpPr/>
            <p:nvPr/>
          </p:nvSpPr>
          <p:spPr>
            <a:xfrm>
              <a:off x="10989586" y="1070835"/>
              <a:ext cx="687754" cy="5710965"/>
            </a:xfrm>
            <a:custGeom>
              <a:rect b="b" l="l" r="r" t="t"/>
              <a:pathLst>
                <a:path extrusionOk="0" h="2447" w="414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988949" y="803186"/>
              <a:ext cx="409371" cy="5521414"/>
            </a:xfrm>
            <a:custGeom>
              <a:rect b="b" l="l" r="r" t="t"/>
              <a:pathLst>
                <a:path extrusionOk="0" h="2358" w="209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241676" y="804093"/>
              <a:ext cx="3151800" cy="52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6"/>
          <p:cNvSpPr txBox="1"/>
          <p:nvPr>
            <p:ph type="title"/>
          </p:nvPr>
        </p:nvSpPr>
        <p:spPr>
          <a:xfrm>
            <a:off x="641275" y="885650"/>
            <a:ext cx="28353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4331875" y="563925"/>
            <a:ext cx="7367400" cy="4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Summary of Findings:</a:t>
            </a:r>
            <a:endParaRPr b="1"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More crimes occur at night vs. during the day</a:t>
            </a:r>
            <a:endParaRPr sz="18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Brooklyn and The Bronx have very similar crime rates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Manhattan has the highest rate of crime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Mostly very clear positive correlation between streetlights and crime rate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Mostly positive correlation between wifi and crime rate, although a lot weaker correlation than streetlights </a:t>
            </a:r>
            <a:endParaRPr sz="1800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Manhattan is the only borough where there is a negative correlation between streetlights / wifi and crime rate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Within a perimeter of approx 0.2 miles (~106 ft), there is a very strong correlation between streetlight / wifi and crime rate (for all boroughs)</a:t>
            </a:r>
            <a:endParaRPr/>
          </a:p>
        </p:txBody>
      </p:sp>
      <p:graphicFrame>
        <p:nvGraphicFramePr>
          <p:cNvPr id="191" name="Google Shape;191;p6"/>
          <p:cNvGraphicFramePr/>
          <p:nvPr/>
        </p:nvGraphicFramePr>
        <p:xfrm>
          <a:off x="3962738" y="4809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{C881B910-8EE0-4958-8498-E998207FB1C6}</a:tableStyleId>
              </a:tblPr>
              <a:tblGrid>
                <a:gridCol w="8061375"/>
              </a:tblGrid>
              <a:tr h="10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28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expect there to be a positive correlation between crime and foot traffic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(the further from a streetlight / wifi hotspot location the more likely for a crime to occur)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pSp>
        <p:nvGrpSpPr>
          <p:cNvPr id="192" name="Google Shape;192;p6"/>
          <p:cNvGrpSpPr/>
          <p:nvPr/>
        </p:nvGrpSpPr>
        <p:grpSpPr>
          <a:xfrm>
            <a:off x="3552900" y="5231925"/>
            <a:ext cx="470975" cy="372000"/>
            <a:chOff x="4237675" y="6246350"/>
            <a:chExt cx="470975" cy="372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4237675" y="6477950"/>
              <a:ext cx="166800" cy="140400"/>
            </a:xfrm>
            <a:prstGeom prst="straightConnector1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 flipH="1" rot="10800000">
              <a:off x="4369350" y="6246350"/>
              <a:ext cx="339300" cy="372000"/>
            </a:xfrm>
            <a:prstGeom prst="straightConnector1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2021-05-10T18:42:21Z</dcterms:created>
  <dc:creator>leo Gussack</dc:creator>
</cp:coreProperties>
</file>