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6" r:id="rId11"/>
    <p:sldId id="272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C4065-F2AF-3348-B67A-47E4163407FE}" v="25" dt="2022-02-02T18:53:13.413"/>
    <p1510:client id="{9496F933-DBE3-5881-5D9C-3570F22CCA2B}" v="5" dt="2022-02-04T07:52:35.145"/>
    <p1510:client id="{9A44423C-FD5D-551E-1C5A-EA5830C211A7}" v="1" dt="2022-02-03T15:09:47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29/1/24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ctosaltrabajo.com/2023/06/23/introduccion-a-signals-en-angular-16/" TargetMode="External"/><Relationship Id="rId2" Type="http://schemas.openxmlformats.org/officeDocument/2006/relationships/hyperlink" Target="https://blog.angular-university.io/angular-sign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ictosaltrabajo.com/2023/06/23/introduccion-a-signals-en-angular-16/" TargetMode="External"/><Relationship Id="rId2" Type="http://schemas.openxmlformats.org/officeDocument/2006/relationships/hyperlink" Target="https://blog.angular-university.io/angular-sign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solidFill>
                  <a:srgbClr val="FFFFFF"/>
                </a:solidFill>
                <a:cs typeface="Calibri Light"/>
              </a:rPr>
              <a:t>ENRUTAMIENTO Y OBSERVABLES EN ANGULAR</a:t>
            </a:r>
            <a:endParaRPr lang="es-ES" sz="4800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>
                <a:cs typeface="Calibri"/>
              </a:rPr>
              <a:t>Módulo: M6</a:t>
            </a:r>
            <a:endParaRPr lang="en-US" dirty="0"/>
          </a:p>
          <a:p>
            <a:pPr algn="l"/>
            <a:r>
              <a:rPr lang="es-ES" dirty="0">
                <a:cs typeface="Calibri"/>
              </a:rPr>
              <a:t>Profesor: Javier Salvador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A09973-3CC4-41D5-A7EF-2BE0DA80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37" y="154769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logo">
            <a:extLst>
              <a:ext uri="{FF2B5EF4-FFF2-40B4-BE49-F238E27FC236}">
                <a16:creationId xmlns:a16="http://schemas.microsoft.com/office/drawing/2014/main" id="{AAF83C6B-DCAC-4A7F-A392-08BDD7DFF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93" y="44093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CB869D-EDC3-976D-7A00-929DC90A6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B1C127-9FDA-DBBB-CA1E-A586A583B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EE8AF-5D0D-A0D1-61F0-8A4A54AAE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CB379-FDCC-ED7A-10C7-215754B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F7A39-C6B2-60B6-C61F-0A30EBE9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9A4D23-1E7E-9862-5209-6982E582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475F2-E703-EC39-8F4F-CC781952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hermanos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dirty="0">
                <a:solidFill>
                  <a:srgbClr val="FFFFFF"/>
                </a:solidFill>
                <a:cs typeface="Calibri Light"/>
              </a:rPr>
              <a:t>Observables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2A70-D831-B856-4EED-A9744F36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7422"/>
            <a:ext cx="10210801" cy="2209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1900" dirty="0">
                <a:cs typeface="Calibri"/>
              </a:rPr>
              <a:t>Un observable es un objeto al que podemos observar su comportamiento a lo largo del tiempo.</a:t>
            </a:r>
          </a:p>
          <a:p>
            <a:r>
              <a:rPr lang="es-ES_tradnl" sz="1900" dirty="0">
                <a:cs typeface="Calibri"/>
              </a:rPr>
              <a:t>Puede cambiar un número infinito de veces su valor.</a:t>
            </a:r>
          </a:p>
          <a:p>
            <a:r>
              <a:rPr lang="es-ES_tradnl" sz="1900" dirty="0">
                <a:cs typeface="Calibri"/>
              </a:rPr>
              <a:t>Para comprobar sus cambios, es necesario subscribirse a él a través de subscribe.</a:t>
            </a:r>
          </a:p>
          <a:p>
            <a:r>
              <a:rPr lang="es-ES_tradnl" sz="1900" dirty="0">
                <a:cs typeface="Calibri"/>
              </a:rPr>
              <a:t>Guardaremos los datos que gestionará el servicio en un objeto de tipo </a:t>
            </a:r>
            <a:r>
              <a:rPr lang="es-ES_tradnl" sz="1900" dirty="0" err="1">
                <a:cs typeface="Calibri"/>
              </a:rPr>
              <a:t>BehaviorSubject</a:t>
            </a:r>
            <a:r>
              <a:rPr lang="es-ES_tradnl" sz="1900" dirty="0">
                <a:cs typeface="Calibri"/>
              </a:rPr>
              <a:t>.</a:t>
            </a:r>
          </a:p>
          <a:p>
            <a:r>
              <a:rPr lang="es-ES_tradnl" sz="1900" b="1" dirty="0">
                <a:cs typeface="Calibri"/>
              </a:rPr>
              <a:t>Observable</a:t>
            </a:r>
            <a:r>
              <a:rPr lang="es-ES_tradnl" sz="1900" dirty="0">
                <a:cs typeface="Calibri"/>
              </a:rPr>
              <a:t> y </a:t>
            </a:r>
            <a:r>
              <a:rPr lang="es-ES_tradnl" sz="1900" b="1" dirty="0" err="1">
                <a:cs typeface="Calibri"/>
              </a:rPr>
              <a:t>BehaviorSubject</a:t>
            </a:r>
            <a:r>
              <a:rPr lang="es-ES_tradnl" sz="1900" dirty="0">
                <a:cs typeface="Calibri"/>
              </a:rPr>
              <a:t> están ubicados en </a:t>
            </a:r>
            <a:r>
              <a:rPr lang="es-ES_tradnl" sz="1900" dirty="0" err="1">
                <a:cs typeface="Calibri"/>
              </a:rPr>
              <a:t>rxjs</a:t>
            </a:r>
            <a:r>
              <a:rPr lang="es-ES_tradnl" sz="1900" dirty="0">
                <a:cs typeface="Calibri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3A2BF-297C-0E6E-C27D-F5B0AEA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BCDD72-1A5A-21CB-5CFA-CD1853BCF8D9}"/>
              </a:ext>
            </a:extLst>
          </p:cNvPr>
          <p:cNvSpPr txBox="1"/>
          <p:nvPr/>
        </p:nvSpPr>
        <p:spPr>
          <a:xfrm>
            <a:off x="1676400" y="3995678"/>
            <a:ext cx="720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Injectable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({</a:t>
            </a:r>
          </a:p>
          <a:p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providedIn</a:t>
            </a:r>
            <a:r>
              <a:rPr lang="es-ES" sz="10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0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s-ES" sz="10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s-ES" sz="10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r>
              <a:rPr lang="es-ES" sz="10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b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 }</a:t>
            </a:r>
          </a:p>
          <a:p>
            <a:pPr lvl="1"/>
            <a:b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BehaviorSubject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[]&gt; 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BehaviorSubject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[]&gt;([]);</a:t>
            </a:r>
          </a:p>
          <a:p>
            <a:pPr lvl="1"/>
            <a:b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[])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Observable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[]&gt; {</a:t>
            </a:r>
          </a:p>
          <a:p>
            <a:pPr lvl="1"/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0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s-ES" sz="10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0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Observable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[]&gt; {</a:t>
            </a:r>
          </a:p>
          <a:p>
            <a:pPr lvl="1"/>
            <a:r>
              <a:rPr lang="es-ES" sz="10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0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10648-CEA3-FE1E-8526-C8EF7E0FA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BD8610-0075-12D3-1AE1-8FEEAE613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FB115-E517-4D0F-CE32-77286FE1C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71040-62D3-20C6-79FE-49235158D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7F03F-3CFA-CE5C-B1E6-FD2D46E3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B8AB0-0055-0473-8037-1DB84AA9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FBC0B-0D39-A2F9-4AAF-066E7E25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hermanos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dirty="0">
                <a:solidFill>
                  <a:srgbClr val="FFFFFF"/>
                </a:solidFill>
                <a:cs typeface="Calibri Light"/>
              </a:rPr>
              <a:t>Observables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614A-1D3D-7013-FFF5-8FF4BA3B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82116"/>
            <a:ext cx="10210801" cy="17851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1900" dirty="0">
                <a:cs typeface="Calibri"/>
              </a:rPr>
              <a:t>Hay que importar el servicio desde la carpeta </a:t>
            </a:r>
            <a:r>
              <a:rPr lang="es-ES_tradnl" sz="1900" b="1" dirty="0" err="1">
                <a:cs typeface="Calibri"/>
              </a:rPr>
              <a:t>Services</a:t>
            </a:r>
            <a:endParaRPr lang="es-ES_tradnl" sz="1900" b="1" dirty="0">
              <a:cs typeface="Calibri"/>
            </a:endParaRPr>
          </a:p>
          <a:p>
            <a:r>
              <a:rPr lang="es-ES_tradnl" sz="1900" dirty="0">
                <a:cs typeface="Calibri"/>
              </a:rPr>
              <a:t>El componente que llama al servicio tiene que instanciar el servicio en el constructor</a:t>
            </a:r>
          </a:p>
          <a:p>
            <a:r>
              <a:rPr lang="es-ES_tradnl" sz="1900" dirty="0">
                <a:cs typeface="Calibri"/>
              </a:rPr>
              <a:t>Usamos el servicio </a:t>
            </a:r>
            <a:r>
              <a:rPr lang="es-ES_tradnl" sz="1900" b="1" dirty="0" err="1">
                <a:cs typeface="Calibri"/>
              </a:rPr>
              <a:t>sendProducts</a:t>
            </a:r>
            <a:r>
              <a:rPr lang="es-ES_tradnl" sz="1900" dirty="0">
                <a:cs typeface="Calibri"/>
              </a:rPr>
              <a:t>, pasándole el objeto que queremos. En nuestro caso, le pasamos un array de objetos basados en una interface llamada </a:t>
            </a:r>
            <a:r>
              <a:rPr lang="es-ES_tradnl" sz="1900" b="1" dirty="0" err="1">
                <a:cs typeface="Calibri"/>
              </a:rPr>
              <a:t>products</a:t>
            </a:r>
            <a:r>
              <a:rPr lang="es-ES_tradnl" sz="1900" dirty="0">
                <a:cs typeface="Calibri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3D06A8-891D-7C88-D203-DF213601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456B25-656F-3D24-2AD0-EAD8EAD9903C}"/>
              </a:ext>
            </a:extLst>
          </p:cNvPr>
          <p:cNvSpPr txBox="1"/>
          <p:nvPr/>
        </p:nvSpPr>
        <p:spPr>
          <a:xfrm>
            <a:off x="1676399" y="4127212"/>
            <a:ext cx="74458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dirty="0" err="1">
                <a:solidFill>
                  <a:srgbClr val="4EC9B0"/>
                </a:solidFill>
                <a:latin typeface="Menlo" panose="020B0609030804020204" pitchFamily="49" charset="0"/>
              </a:rPr>
              <a:t>SendProducts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s-E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 }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s-E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[{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'Manzana'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'Manzana reineta'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},</a:t>
            </a:r>
          </a:p>
          <a:p>
            <a:pPr lvl="4"/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'Pera'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'Pera de agua'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}, </a:t>
            </a:r>
          </a:p>
          <a:p>
            <a:pPr lvl="4"/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Platano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Platano</a:t>
            </a:r>
            <a:r>
              <a:rPr lang="es-E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de Canarias'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s-E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}];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sendProducts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s-ES" sz="1000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sendProducts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39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50360-D08A-A165-4EC6-7D88B49F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472AF3-D185-88EB-1A81-A379E53A8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886D31-49CD-F9F9-13DB-BA2556B47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87263-C743-0A4C-1B45-E7AEB0AC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AA029-7914-89F8-0B6F-812E4E9E5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7D515A-C5DB-E1F8-D92D-5557749AB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3D45D-05C2-7B2B-007F-E8FED17A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hermanos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dirty="0">
                <a:solidFill>
                  <a:srgbClr val="FFFFFF"/>
                </a:solidFill>
                <a:cs typeface="Calibri Light"/>
              </a:rPr>
              <a:t>Observables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0296-C764-4069-776C-23098640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7422"/>
            <a:ext cx="10210801" cy="2209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z="1900" dirty="0">
                <a:cs typeface="Calibri"/>
              </a:rPr>
              <a:t>El componente que quiere recibir los datos tiene que:</a:t>
            </a:r>
          </a:p>
          <a:p>
            <a:pPr lvl="1"/>
            <a:r>
              <a:rPr lang="es-ES_tradnl" sz="1500" dirty="0">
                <a:cs typeface="Calibri"/>
              </a:rPr>
              <a:t>Importar el servicio</a:t>
            </a:r>
          </a:p>
          <a:p>
            <a:pPr lvl="1"/>
            <a:r>
              <a:rPr lang="es-ES_tradnl" sz="1600" dirty="0">
                <a:cs typeface="Calibri"/>
              </a:rPr>
              <a:t>Instanciar el servicio en el constructor</a:t>
            </a:r>
          </a:p>
          <a:p>
            <a:pPr lvl="1"/>
            <a:r>
              <a:rPr lang="es-ES_tradnl" sz="1600" dirty="0">
                <a:cs typeface="Calibri"/>
              </a:rPr>
              <a:t>Dentro del método </a:t>
            </a:r>
            <a:r>
              <a:rPr lang="es-ES_tradnl" sz="1600" b="1" dirty="0" err="1">
                <a:cs typeface="Calibri"/>
              </a:rPr>
              <a:t>ngOnInit</a:t>
            </a:r>
            <a:r>
              <a:rPr lang="es-ES_tradnl" sz="1600" dirty="0">
                <a:cs typeface="Calibri"/>
              </a:rPr>
              <a:t>, que carga lo que hay dentro una vez se inicia el componente, se hace la llamada al servicio </a:t>
            </a:r>
            <a:r>
              <a:rPr lang="es-ES_tradnl" sz="1600" dirty="0" err="1">
                <a:cs typeface="Calibri"/>
              </a:rPr>
              <a:t>get</a:t>
            </a:r>
            <a:endParaRPr lang="es-ES_tradnl" sz="1600" dirty="0">
              <a:cs typeface="Calibri"/>
            </a:endParaRPr>
          </a:p>
          <a:p>
            <a:pPr lvl="1"/>
            <a:r>
              <a:rPr lang="es-ES_tradnl" sz="1600" dirty="0">
                <a:cs typeface="Calibri"/>
              </a:rPr>
              <a:t>Para asegurar que vamos a obtener los datos cada vez que el </a:t>
            </a:r>
            <a:r>
              <a:rPr lang="es-ES_tradnl" sz="1600" dirty="0" err="1">
                <a:cs typeface="Calibri"/>
              </a:rPr>
              <a:t>send</a:t>
            </a:r>
            <a:r>
              <a:rPr lang="es-ES_tradnl" sz="1600" dirty="0">
                <a:cs typeface="Calibri"/>
              </a:rPr>
              <a:t> los envíe, nos subscribiremos mediante subscribe al servicio. Al hacerlo, recuperaremos lo recibido, en nuestro caso un array de productos, y los guardaremos en un array del mismo tipo, pero en local.</a:t>
            </a:r>
            <a:endParaRPr lang="es-ES_tradnl" sz="1500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25A989-4CB1-AEBC-D9C8-EFDB0A41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D6BBBFE-30E0-4D8E-035B-350D091E3D70}"/>
              </a:ext>
            </a:extLst>
          </p:cNvPr>
          <p:cNvSpPr txBox="1"/>
          <p:nvPr/>
        </p:nvSpPr>
        <p:spPr>
          <a:xfrm>
            <a:off x="2068285" y="4101192"/>
            <a:ext cx="9591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latin typeface="Menlo" panose="020B0609030804020204" pitchFamily="49" charset="0"/>
              </a:rPr>
              <a:t>GetProducts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[];</a:t>
            </a:r>
          </a:p>
          <a:p>
            <a:b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{};</a:t>
            </a:r>
          </a:p>
          <a:p>
            <a:b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0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ngOnInit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0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0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s-ES" sz="1000" b="1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subscribe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0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[]) </a:t>
            </a:r>
            <a:r>
              <a:rPr lang="es-ES" sz="10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endParaRPr lang="es-ES" sz="10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s-ES" sz="1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0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0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;});</a:t>
            </a:r>
          </a:p>
          <a:p>
            <a:pPr lvl="1"/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s-ES" sz="10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0867C3-1D9A-2E6D-3D25-BA28E8136CA4}"/>
              </a:ext>
            </a:extLst>
          </p:cNvPr>
          <p:cNvSpPr txBox="1">
            <a:spLocks/>
          </p:cNvSpPr>
          <p:nvPr/>
        </p:nvSpPr>
        <p:spPr>
          <a:xfrm>
            <a:off x="1371599" y="5732408"/>
            <a:ext cx="10210801" cy="697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" dirty="0">
                <a:cs typeface="Calibri"/>
              </a:rPr>
              <a:t>Podemos mostrar los datos, por ejemplo, en el HTML, usando </a:t>
            </a:r>
            <a:r>
              <a:rPr lang="es-ES_tradnl" sz="1500" b="1" dirty="0">
                <a:cs typeface="Calibri"/>
              </a:rPr>
              <a:t>@</a:t>
            </a:r>
            <a:r>
              <a:rPr lang="es-ES_tradnl" sz="1500" b="1" dirty="0" err="1">
                <a:cs typeface="Calibri"/>
              </a:rPr>
              <a:t>for</a:t>
            </a:r>
            <a:r>
              <a:rPr lang="es-ES_tradnl" sz="1500" b="1" dirty="0">
                <a:cs typeface="Calibri"/>
              </a:rPr>
              <a:t> </a:t>
            </a:r>
            <a:r>
              <a:rPr lang="es-ES_tradnl" sz="1500" dirty="0">
                <a:cs typeface="Calibri"/>
              </a:rPr>
              <a:t>para recorrerlos y mostrarlos</a:t>
            </a:r>
          </a:p>
        </p:txBody>
      </p:sp>
    </p:spTree>
    <p:extLst>
      <p:ext uri="{BB962C8B-B14F-4D97-AF65-F5344CB8AC3E}">
        <p14:creationId xmlns:p14="http://schemas.microsoft.com/office/powerpoint/2010/main" val="164749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9B04B-D94E-6E4C-5089-DD939293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E98F3-8550-3E49-D43B-63D0DF167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F56DE4-8635-6DFE-7C59-67516067E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A52B63-DAA0-E0ED-6923-B87FCCFA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5F01-5A5C-0FA1-866E-9405F35D3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F07F3A-AE47-930F-18AB-0494E4041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FAA45-D778-4CFA-5412-6A219CE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hermanos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dirty="0" err="1">
                <a:solidFill>
                  <a:srgbClr val="FFFFFF"/>
                </a:solidFill>
                <a:cs typeface="Calibri Light"/>
              </a:rPr>
              <a:t>Signals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2E5F-C978-DD3B-886D-AC32406A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7422"/>
            <a:ext cx="10210801" cy="22098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s-ES_tradnl" sz="1500" dirty="0" err="1">
                <a:cs typeface="Calibri"/>
              </a:rPr>
              <a:t>Signal</a:t>
            </a:r>
            <a:r>
              <a:rPr lang="es-ES_tradnl" sz="1500" dirty="0">
                <a:cs typeface="Calibri"/>
              </a:rPr>
              <a:t> es una novedad de Angular 16. </a:t>
            </a:r>
          </a:p>
          <a:p>
            <a:r>
              <a:rPr lang="es-ES" sz="1500" dirty="0">
                <a:cs typeface="Calibri"/>
              </a:rPr>
              <a:t>Permiten la creación de relaciones reactivas entre datos. Cuando un valor cambia, los valores que dependen de él también son notificados y se actualizan automáticamente.</a:t>
            </a:r>
          </a:p>
          <a:p>
            <a:r>
              <a:rPr lang="es-ES" sz="1500" dirty="0">
                <a:cs typeface="Calibri"/>
              </a:rPr>
              <a:t>Para más información:</a:t>
            </a:r>
          </a:p>
          <a:p>
            <a:pPr lvl="1"/>
            <a:r>
              <a:rPr lang="es-ES_tradnl" sz="1100" dirty="0">
                <a:cs typeface="Calibri"/>
                <a:hlinkClick r:id="rId2"/>
              </a:rPr>
              <a:t>https://blog.angular-university.io/angular-signals/</a:t>
            </a:r>
            <a:endParaRPr lang="es-ES" sz="1100" dirty="0">
              <a:cs typeface="Calibri"/>
            </a:endParaRPr>
          </a:p>
          <a:p>
            <a:pPr lvl="1"/>
            <a:r>
              <a:rPr lang="es-ES_tradnl" sz="1100" dirty="0">
                <a:cs typeface="Calibri"/>
                <a:hlinkClick r:id="rId3"/>
              </a:rPr>
              <a:t>https://www.adictosaltrabajo.com/2023/06/23/introduccion-a-signals-en-angular-16/</a:t>
            </a:r>
            <a:endParaRPr lang="es-ES" sz="1100" dirty="0">
              <a:cs typeface="Calibri"/>
            </a:endParaRPr>
          </a:p>
          <a:p>
            <a:r>
              <a:rPr lang="es-ES_tradnl" sz="1500" dirty="0">
                <a:cs typeface="Calibri"/>
              </a:rPr>
              <a:t>Su implementación la podemos realizar en el mismo servicio, siendo su codificación muy sencilla: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11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datosCompartidos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1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1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signal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ES" sz="11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[]&gt;([]);</a:t>
            </a:r>
            <a:endParaRPr lang="es-ES" sz="1500" b="1" dirty="0">
              <a:cs typeface="Calibri"/>
            </a:endParaRPr>
          </a:p>
          <a:p>
            <a:r>
              <a:rPr lang="es-ES" sz="1500" dirty="0">
                <a:cs typeface="Calibri"/>
              </a:rPr>
              <a:t>En este ejemplo, creamos un </a:t>
            </a:r>
            <a:r>
              <a:rPr lang="es-ES" sz="1500" dirty="0" err="1">
                <a:cs typeface="Calibri"/>
              </a:rPr>
              <a:t>signal</a:t>
            </a:r>
            <a:r>
              <a:rPr lang="es-ES" sz="1500" dirty="0">
                <a:cs typeface="Calibri"/>
              </a:rPr>
              <a:t> de tipo array de productos.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D4A032-07CD-927A-652A-473D8932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1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2503A-8DCB-AD3E-71E1-A628FD1E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5402F8-1F72-27E0-C0CC-4FF7FB2B5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DCC71-2B4E-8784-62EB-1ADF1C2BA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A5795-6894-90C8-A5E7-A3B9BAD9F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630E3E-99BA-7D77-44B5-BCE7726EA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5CE55D-2A9D-F1D2-DD92-08B3185D7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021DA-5C32-A517-5AE7-5FE662B5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hermanos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dirty="0" err="1">
                <a:solidFill>
                  <a:srgbClr val="FFFFFF"/>
                </a:solidFill>
                <a:cs typeface="Calibri Light"/>
              </a:rPr>
              <a:t>Signals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417F-DDB4-2344-19CC-4EF625E1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029565"/>
            <a:ext cx="10210801" cy="13994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500" dirty="0">
                <a:cs typeface="Calibri"/>
              </a:rPr>
              <a:t>El componente </a:t>
            </a:r>
            <a:r>
              <a:rPr lang="es-ES" sz="1500" dirty="0" err="1">
                <a:cs typeface="Calibri"/>
              </a:rPr>
              <a:t>SendProductsComponent</a:t>
            </a:r>
            <a:r>
              <a:rPr lang="es-ES" sz="1500" dirty="0">
                <a:cs typeface="Calibri"/>
              </a:rPr>
              <a:t> esta vez solo necesita:</a:t>
            </a:r>
          </a:p>
          <a:p>
            <a:pPr lvl="1"/>
            <a:r>
              <a:rPr lang="es-ES" sz="1100" dirty="0">
                <a:cs typeface="Calibri"/>
              </a:rPr>
              <a:t>Importar el servicio</a:t>
            </a:r>
          </a:p>
          <a:p>
            <a:pPr lvl="1"/>
            <a:r>
              <a:rPr lang="es-ES" sz="1100" dirty="0">
                <a:cs typeface="Calibri"/>
              </a:rPr>
              <a:t>Instanciarlo en el constructor</a:t>
            </a:r>
          </a:p>
          <a:p>
            <a:pPr lvl="1"/>
            <a:r>
              <a:rPr lang="es-ES" sz="1100" dirty="0">
                <a:cs typeface="Calibri"/>
              </a:rPr>
              <a:t>Llamar al </a:t>
            </a:r>
            <a:r>
              <a:rPr lang="es-ES" sz="1100" dirty="0" err="1">
                <a:cs typeface="Calibri"/>
              </a:rPr>
              <a:t>signal</a:t>
            </a:r>
            <a:r>
              <a:rPr lang="es-ES" sz="1100" dirty="0">
                <a:cs typeface="Calibri"/>
              </a:rPr>
              <a:t> y, mediante su propiedad Set, insertar el nuevo array de productos.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8E3825-8012-4F53-F7BC-B484CB4C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7A7260-F2C8-60E7-B2EF-C9031572A88E}"/>
              </a:ext>
            </a:extLst>
          </p:cNvPr>
          <p:cNvSpPr txBox="1"/>
          <p:nvPr/>
        </p:nvSpPr>
        <p:spPr>
          <a:xfrm>
            <a:off x="1371598" y="3687543"/>
            <a:ext cx="102978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SendProducts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s-E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 }</a:t>
            </a:r>
          </a:p>
          <a:p>
            <a:b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[{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'Manzana'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'Manzana reineta'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},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       {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'Pera'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'Pera de agua'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}, 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{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Platano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description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Platano</a:t>
            </a:r>
            <a:r>
              <a:rPr lang="es-ES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de Canarias'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price</a:t>
            </a:r>
            <a:r>
              <a:rPr lang="es-ES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}];</a:t>
            </a:r>
          </a:p>
          <a:p>
            <a:r>
              <a:rPr lang="es-E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sendProductsSignal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s-E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datosCompartidos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50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30683-C08A-58F2-F2E0-79E9E5EB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BB8C0-6EA2-A24A-BD82-F50EA3F39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03ABB-4431-1EEC-D438-2ED7B966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03832F-410B-5394-42FF-FBF76ADD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3ED3F-E9DF-D121-7FC7-14F9AEB41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C08DD-A31F-CE76-CCC1-72EC9EDFE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71D12-3A9E-6309-AC4C-4D147D23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hermanos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dirty="0" err="1">
                <a:solidFill>
                  <a:srgbClr val="FFFFFF"/>
                </a:solidFill>
                <a:cs typeface="Calibri Light"/>
              </a:rPr>
              <a:t>Signals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1D8C-EC93-6BBD-7752-B84858C0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7422"/>
            <a:ext cx="10210801" cy="22098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s-ES_tradnl" sz="1500" dirty="0" err="1">
                <a:cs typeface="Calibri"/>
              </a:rPr>
              <a:t>Signal</a:t>
            </a:r>
            <a:r>
              <a:rPr lang="es-ES_tradnl" sz="1500" dirty="0">
                <a:cs typeface="Calibri"/>
              </a:rPr>
              <a:t> es una novedad de Angular 16. </a:t>
            </a:r>
          </a:p>
          <a:p>
            <a:r>
              <a:rPr lang="es-ES" sz="1500" dirty="0">
                <a:cs typeface="Calibri"/>
              </a:rPr>
              <a:t>Permiten la creación de relaciones reactivas entre datos. Cuando un valor cambia, los valores que dependen de él también son notificados y se actualizan automáticamente.</a:t>
            </a:r>
          </a:p>
          <a:p>
            <a:r>
              <a:rPr lang="es-ES" sz="1500" dirty="0">
                <a:cs typeface="Calibri"/>
              </a:rPr>
              <a:t>Para más información:</a:t>
            </a:r>
          </a:p>
          <a:p>
            <a:pPr lvl="1"/>
            <a:r>
              <a:rPr lang="es-ES_tradnl" sz="1100" dirty="0">
                <a:cs typeface="Calibri"/>
                <a:hlinkClick r:id="rId2"/>
              </a:rPr>
              <a:t>https://blog.angular-university.io/angular-signals/</a:t>
            </a:r>
            <a:endParaRPr lang="es-ES" sz="1100" dirty="0">
              <a:cs typeface="Calibri"/>
            </a:endParaRPr>
          </a:p>
          <a:p>
            <a:pPr lvl="1"/>
            <a:r>
              <a:rPr lang="es-ES_tradnl" sz="1100" dirty="0">
                <a:cs typeface="Calibri"/>
                <a:hlinkClick r:id="rId3"/>
              </a:rPr>
              <a:t>https://www.adictosaltrabajo.com/2023/06/23/introduccion-a-signals-en-angular-16/</a:t>
            </a:r>
            <a:endParaRPr lang="es-ES" sz="1100" dirty="0">
              <a:cs typeface="Calibri"/>
            </a:endParaRPr>
          </a:p>
          <a:p>
            <a:r>
              <a:rPr lang="es-ES_tradnl" sz="1500" dirty="0">
                <a:cs typeface="Calibri"/>
              </a:rPr>
              <a:t>Su implementación la podemos realizar en el mismo servicio, siendo su codificación muy sencilla: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11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datosCompartidos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1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1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signal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ES" sz="11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1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[]&gt;([]);</a:t>
            </a:r>
            <a:endParaRPr lang="es-ES" sz="1500" b="1" dirty="0">
              <a:cs typeface="Calibri"/>
            </a:endParaRPr>
          </a:p>
          <a:p>
            <a:r>
              <a:rPr lang="es-ES" sz="1500" dirty="0">
                <a:cs typeface="Calibri"/>
              </a:rPr>
              <a:t>En este ejemplo, creamos un </a:t>
            </a:r>
            <a:r>
              <a:rPr lang="es-ES" sz="1500" dirty="0" err="1">
                <a:cs typeface="Calibri"/>
              </a:rPr>
              <a:t>signal</a:t>
            </a:r>
            <a:r>
              <a:rPr lang="es-ES" sz="1500" dirty="0">
                <a:cs typeface="Calibri"/>
              </a:rPr>
              <a:t> de tipo array de productos.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3AA82-5422-79E7-3912-5DEE32D6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28341A-E449-CC6D-C9B5-451480AAC3EF}"/>
              </a:ext>
            </a:extLst>
          </p:cNvPr>
          <p:cNvSpPr txBox="1"/>
          <p:nvPr/>
        </p:nvSpPr>
        <p:spPr>
          <a:xfrm>
            <a:off x="1371599" y="4271342"/>
            <a:ext cx="82195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dirty="0" err="1">
                <a:solidFill>
                  <a:srgbClr val="4EC9B0"/>
                </a:solidFill>
                <a:latin typeface="Menlo" panose="020B0609030804020204" pitchFamily="49" charset="0"/>
              </a:rPr>
              <a:t>GetProducts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[];</a:t>
            </a:r>
          </a:p>
          <a:p>
            <a:pPr lvl="1"/>
            <a:b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{};</a:t>
            </a:r>
          </a:p>
          <a:p>
            <a:pPr lvl="1"/>
            <a:b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ngOnInit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s-E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products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addProductsService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datosCompartidos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0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9906-53D6-4008-8127-6767001D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¿Qué es el enrutamiento?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7BC6-3227-4737-AFFB-13CC4312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900" dirty="0">
                <a:ea typeface="+mn-lt"/>
                <a:cs typeface="+mn-lt"/>
              </a:rPr>
              <a:t>Angular crea, a través de varios componentes y módulos, una página de una única hoja.</a:t>
            </a:r>
          </a:p>
          <a:p>
            <a:r>
              <a:rPr lang="es-ES" sz="1900" dirty="0">
                <a:ea typeface="+mn-lt"/>
                <a:cs typeface="+mn-lt"/>
              </a:rPr>
              <a:t>Esa terminología se describe como Single Page </a:t>
            </a:r>
            <a:r>
              <a:rPr lang="es-ES" sz="1900" dirty="0" err="1">
                <a:ea typeface="+mn-lt"/>
                <a:cs typeface="+mn-lt"/>
              </a:rPr>
              <a:t>Application</a:t>
            </a:r>
            <a:r>
              <a:rPr lang="es-ES" sz="1900" dirty="0">
                <a:ea typeface="+mn-lt"/>
                <a:cs typeface="+mn-lt"/>
              </a:rPr>
              <a:t> (SPA)</a:t>
            </a:r>
          </a:p>
          <a:p>
            <a:r>
              <a:rPr lang="es-ES" sz="1900" dirty="0">
                <a:ea typeface="+mn-lt"/>
                <a:cs typeface="+mn-lt"/>
              </a:rPr>
              <a:t>Al enrutar componentes, lo que realizamos es que, al acceder al componente enrutado, no tengamos que recargar el resto de componentes, permitiendo que el navegador sólo tenga que renderizar lo nuevo.</a:t>
            </a:r>
          </a:p>
          <a:p>
            <a:r>
              <a:rPr lang="es-ES" sz="1900" dirty="0">
                <a:ea typeface="+mn-lt"/>
                <a:cs typeface="+mn-lt"/>
              </a:rPr>
              <a:t>El enrutamiento ayuda a mejorar la experiencia de usuario.</a:t>
            </a:r>
          </a:p>
          <a:p>
            <a:r>
              <a:rPr lang="es-ES" sz="1900" dirty="0">
                <a:ea typeface="+mn-lt"/>
                <a:cs typeface="+mn-lt"/>
              </a:rPr>
              <a:t>No sólo permite navegar de un sitio a otro de la web, sino que puede configurar rutas para prevenir el comportamiento inesperado o accesos no autorizados.</a:t>
            </a:r>
            <a:endParaRPr lang="en-US" sz="1900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F3CBC-890E-4941-91F7-24C6F897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5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9906-53D6-4008-8127-6767001D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¿Dónde se configura?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7BC6-3227-4737-AFFB-13CC4312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48" y="2158784"/>
            <a:ext cx="4724401" cy="568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900" dirty="0">
                <a:ea typeface="+mn-lt"/>
                <a:cs typeface="+mn-lt"/>
              </a:rPr>
              <a:t>Dentro del archivo app-</a:t>
            </a:r>
            <a:r>
              <a:rPr lang="es-ES" sz="1900" dirty="0" err="1">
                <a:ea typeface="+mn-lt"/>
                <a:cs typeface="+mn-lt"/>
              </a:rPr>
              <a:t>routes.ts</a:t>
            </a:r>
            <a:endParaRPr lang="es-ES" sz="1900" dirty="0"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F3CBC-890E-4941-91F7-24C6F897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72E5A-8E51-3178-BE71-F71EDA760E36}"/>
              </a:ext>
            </a:extLst>
          </p:cNvPr>
          <p:cNvSpPr txBox="1">
            <a:spLocks/>
          </p:cNvSpPr>
          <p:nvPr/>
        </p:nvSpPr>
        <p:spPr>
          <a:xfrm>
            <a:off x="9548749" y="2851209"/>
            <a:ext cx="2603626" cy="568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900" dirty="0">
                <a:ea typeface="+mn-lt"/>
                <a:cs typeface="+mn-lt"/>
              </a:rPr>
              <a:t>Componentes a enrutar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4A0021-959F-5A52-AD12-21AAE93578C7}"/>
              </a:ext>
            </a:extLst>
          </p:cNvPr>
          <p:cNvSpPr txBox="1">
            <a:spLocks/>
          </p:cNvSpPr>
          <p:nvPr/>
        </p:nvSpPr>
        <p:spPr>
          <a:xfrm>
            <a:off x="9670130" y="3738839"/>
            <a:ext cx="851174" cy="568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900" dirty="0">
                <a:ea typeface="+mn-lt"/>
                <a:cs typeface="+mn-lt"/>
              </a:rPr>
              <a:t>Rutas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4FAFD55-CCBA-BA19-BD34-19E336B3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8" y="2727006"/>
            <a:ext cx="7772400" cy="1684170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2E544E2-9C7A-4B4F-E6BF-3EF646E11A2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423809" y="4022950"/>
            <a:ext cx="1246321" cy="2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26262E-5283-0F53-D5BF-F2C2496A834A}"/>
              </a:ext>
            </a:extLst>
          </p:cNvPr>
          <p:cNvCxnSpPr>
            <a:cxnSpLocks/>
          </p:cNvCxnSpPr>
          <p:nvPr/>
        </p:nvCxnSpPr>
        <p:spPr>
          <a:xfrm>
            <a:off x="8327314" y="3126244"/>
            <a:ext cx="1191274" cy="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8E5E56-71C9-8E23-37E4-F9209EA95A3D}"/>
              </a:ext>
            </a:extLst>
          </p:cNvPr>
          <p:cNvCxnSpPr>
            <a:cxnSpLocks/>
          </p:cNvCxnSpPr>
          <p:nvPr/>
        </p:nvCxnSpPr>
        <p:spPr>
          <a:xfrm flipV="1">
            <a:off x="7015795" y="3261173"/>
            <a:ext cx="2532954" cy="12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5CCDE0E-DB61-3028-206F-C45442BCA7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622697" y="4022950"/>
            <a:ext cx="204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A2EA63E-4FE6-4481-4EC9-00371A505AE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434977" y="3829203"/>
            <a:ext cx="1235153" cy="1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9906-53D6-4008-8127-6767001D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¿Dónde se configura?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7BC6-3227-4737-AFFB-13CC4312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48" y="2387432"/>
            <a:ext cx="4724401" cy="5682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900" dirty="0">
                <a:ea typeface="+mn-lt"/>
                <a:cs typeface="+mn-lt"/>
              </a:rPr>
              <a:t>Dentro del </a:t>
            </a:r>
            <a:r>
              <a:rPr lang="es-ES" sz="1900" dirty="0" err="1">
                <a:ea typeface="+mn-lt"/>
                <a:cs typeface="+mn-lt"/>
              </a:rPr>
              <a:t>html</a:t>
            </a:r>
            <a:r>
              <a:rPr lang="es-ES" sz="1900" dirty="0">
                <a:ea typeface="+mn-lt"/>
                <a:cs typeface="+mn-lt"/>
              </a:rPr>
              <a:t> donde llamaremos a las rutas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F3CBC-890E-4941-91F7-24C6F897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7642362-740B-1587-E1BB-B19CD80E1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4" y="2955654"/>
            <a:ext cx="7772400" cy="15128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72E5A-8E51-3178-BE71-F71EDA760E36}"/>
              </a:ext>
            </a:extLst>
          </p:cNvPr>
          <p:cNvSpPr txBox="1">
            <a:spLocks/>
          </p:cNvSpPr>
          <p:nvPr/>
        </p:nvSpPr>
        <p:spPr>
          <a:xfrm>
            <a:off x="9769441" y="3462373"/>
            <a:ext cx="2603626" cy="568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900" dirty="0">
                <a:ea typeface="+mn-lt"/>
                <a:cs typeface="+mn-lt"/>
              </a:rPr>
              <a:t>Llamadas a las rutas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26262E-5283-0F53-D5BF-F2C2496A834A}"/>
              </a:ext>
            </a:extLst>
          </p:cNvPr>
          <p:cNvCxnSpPr>
            <a:cxnSpLocks/>
          </p:cNvCxnSpPr>
          <p:nvPr/>
        </p:nvCxnSpPr>
        <p:spPr>
          <a:xfrm>
            <a:off x="8003023" y="3653323"/>
            <a:ext cx="1796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8E5E56-71C9-8E23-37E4-F9209EA95A3D}"/>
              </a:ext>
            </a:extLst>
          </p:cNvPr>
          <p:cNvCxnSpPr>
            <a:cxnSpLocks/>
          </p:cNvCxnSpPr>
          <p:nvPr/>
        </p:nvCxnSpPr>
        <p:spPr>
          <a:xfrm>
            <a:off x="8569465" y="3862768"/>
            <a:ext cx="123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BE640D6-0403-BE36-6189-D1523CECA899}"/>
              </a:ext>
            </a:extLst>
          </p:cNvPr>
          <p:cNvSpPr/>
          <p:nvPr/>
        </p:nvSpPr>
        <p:spPr>
          <a:xfrm>
            <a:off x="4062202" y="3523875"/>
            <a:ext cx="1456566" cy="230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EFF0B28-70B0-5AB6-1470-49F04D779D30}"/>
              </a:ext>
            </a:extLst>
          </p:cNvPr>
          <p:cNvSpPr/>
          <p:nvPr/>
        </p:nvSpPr>
        <p:spPr>
          <a:xfrm>
            <a:off x="4062202" y="3760364"/>
            <a:ext cx="1885444" cy="230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9555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9906-53D6-4008-8127-6767001D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662940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7BC6-3227-4737-AFFB-13CC43125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197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_tradnl" sz="1900" dirty="0">
                <a:cs typeface="Calibri"/>
              </a:rPr>
              <a:t>A la hora de comunicarse entre componentes, la forma en la que la realizaremos variará dependiendo de la relación entre dichos componentes. Existen dos tipos de relaciones:</a:t>
            </a:r>
          </a:p>
          <a:p>
            <a:pPr lvl="1"/>
            <a:r>
              <a:rPr lang="es-ES_tradnl" sz="1500" b="1" dirty="0">
                <a:cs typeface="Calibri"/>
              </a:rPr>
              <a:t>Relación padre-hijo: </a:t>
            </a:r>
            <a:r>
              <a:rPr lang="es-ES_tradnl" sz="1600" dirty="0">
                <a:cs typeface="Calibri"/>
              </a:rPr>
              <a:t>Los componentes con relación padre-hijo son los que uno de ellos está por encima jerárquicamente por encima de otro. Es decir, que el componente hijo es inyectado en el componente padre.</a:t>
            </a:r>
          </a:p>
          <a:p>
            <a:pPr lvl="1"/>
            <a:r>
              <a:rPr lang="es-ES_tradnl" sz="1500" b="1" dirty="0">
                <a:cs typeface="Calibri"/>
              </a:rPr>
              <a:t>Relación entre hermanos: </a:t>
            </a:r>
            <a:r>
              <a:rPr lang="es-ES_tradnl" sz="1500" dirty="0">
                <a:cs typeface="Calibri"/>
              </a:rPr>
              <a:t>Los componentes con relación entre hermanos son los que ambos son inyectados por otro componente padre, pero no entre ellos.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F3CBC-890E-4941-91F7-24C6F897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A62B7FC-9850-FDA5-BA20-4C1FF1888979}"/>
              </a:ext>
            </a:extLst>
          </p:cNvPr>
          <p:cNvSpPr/>
          <p:nvPr/>
        </p:nvSpPr>
        <p:spPr>
          <a:xfrm>
            <a:off x="3635829" y="4572000"/>
            <a:ext cx="1698171" cy="1763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9D8D6757-A145-9CA3-14E1-51AD766AAB07}"/>
              </a:ext>
            </a:extLst>
          </p:cNvPr>
          <p:cNvSpPr/>
          <p:nvPr/>
        </p:nvSpPr>
        <p:spPr>
          <a:xfrm>
            <a:off x="7151914" y="4572000"/>
            <a:ext cx="1698171" cy="176348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69562A2-9375-8389-F82B-DF2AF2C21F4F}"/>
              </a:ext>
            </a:extLst>
          </p:cNvPr>
          <p:cNvSpPr/>
          <p:nvPr/>
        </p:nvSpPr>
        <p:spPr>
          <a:xfrm>
            <a:off x="4134395" y="5312229"/>
            <a:ext cx="685800" cy="7511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B19589F-660D-B64B-0637-9C95B4C198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34000" y="5453743"/>
            <a:ext cx="181791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FCD80D-4D38-B760-1E38-4D429917FC7D}"/>
              </a:ext>
            </a:extLst>
          </p:cNvPr>
          <p:cNvSpPr txBox="1"/>
          <p:nvPr/>
        </p:nvSpPr>
        <p:spPr>
          <a:xfrm>
            <a:off x="5666517" y="5084411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Hermanos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4883A7-E893-0880-4BC8-B5FC5A5A4770}"/>
              </a:ext>
            </a:extLst>
          </p:cNvPr>
          <p:cNvSpPr txBox="1"/>
          <p:nvPr/>
        </p:nvSpPr>
        <p:spPr>
          <a:xfrm>
            <a:off x="7773330" y="526907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 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E021F0-2023-B34F-87B7-08F391BC4A31}"/>
              </a:ext>
            </a:extLst>
          </p:cNvPr>
          <p:cNvSpPr txBox="1"/>
          <p:nvPr/>
        </p:nvSpPr>
        <p:spPr>
          <a:xfrm>
            <a:off x="4245906" y="465986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30BF94-6F5D-A7EF-FE51-CA0A85A13158}"/>
              </a:ext>
            </a:extLst>
          </p:cNvPr>
          <p:cNvSpPr txBox="1"/>
          <p:nvPr/>
        </p:nvSpPr>
        <p:spPr>
          <a:xfrm>
            <a:off x="4245906" y="545374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 2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3DDBC1C-7B4D-A901-93CE-EC49B356AF5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77295" y="4931229"/>
            <a:ext cx="7619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24C676F-D8D6-1D8F-0AE7-87832C4D3877}"/>
              </a:ext>
            </a:extLst>
          </p:cNvPr>
          <p:cNvSpPr txBox="1"/>
          <p:nvPr/>
        </p:nvSpPr>
        <p:spPr>
          <a:xfrm rot="16200000">
            <a:off x="3374355" y="5198352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Padre/Hijo</a:t>
            </a:r>
          </a:p>
        </p:txBody>
      </p:sp>
    </p:spTree>
    <p:extLst>
      <p:ext uri="{BB962C8B-B14F-4D97-AF65-F5344CB8AC3E}">
        <p14:creationId xmlns:p14="http://schemas.microsoft.com/office/powerpoint/2010/main" val="294896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749A2-C884-71D8-6E36-4F952EAF5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C28168-80A9-514E-4AB6-9A5C60599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0FEDE-F1C5-6369-1BBA-E289C2B88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007291-6CD9-A040-7FAF-3AAB199A3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98055-7EB0-1AAB-F223-4F3450A6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53BE3-CD0A-352F-EAF8-8EDF619D0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6E69A-C533-D17D-7084-1DA80380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padre-hijo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b="1" dirty="0">
                <a:solidFill>
                  <a:srgbClr val="FFFFFF"/>
                </a:solidFill>
                <a:cs typeface="Calibri Light"/>
              </a:rPr>
              <a:t>@Input</a:t>
            </a:r>
            <a:endParaRPr lang="es-E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6C15-934D-658E-2D01-36D2A0A1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_tradnl" sz="1900" dirty="0">
                <a:cs typeface="Calibri"/>
              </a:rPr>
              <a:t>El componente padre, </a:t>
            </a:r>
            <a:r>
              <a:rPr lang="es-ES_tradnl" sz="1900" b="1" dirty="0">
                <a:cs typeface="Calibri"/>
              </a:rPr>
              <a:t>app</a:t>
            </a:r>
            <a:r>
              <a:rPr lang="es-ES_tradnl" sz="1900" dirty="0">
                <a:cs typeface="Calibri"/>
              </a:rPr>
              <a:t>, tiene un componente hijo llamado </a:t>
            </a:r>
            <a:r>
              <a:rPr lang="es-ES_tradnl" sz="1900" b="1" dirty="0" err="1">
                <a:cs typeface="Calibri"/>
              </a:rPr>
              <a:t>header</a:t>
            </a:r>
            <a:r>
              <a:rPr lang="es-ES_tradnl" sz="1900" dirty="0">
                <a:cs typeface="Calibri"/>
              </a:rPr>
              <a:t>.</a:t>
            </a:r>
          </a:p>
          <a:p>
            <a:pPr algn="l"/>
            <a:r>
              <a:rPr lang="es-ES_tradnl" sz="1900" dirty="0">
                <a:cs typeface="Calibri"/>
              </a:rPr>
              <a:t>Si queremos que el componente hijo obtenga datos del padre, podemos usar en el hijo el decorador </a:t>
            </a:r>
            <a:r>
              <a:rPr lang="es-ES_tradnl" sz="1900" b="1" dirty="0">
                <a:cs typeface="Calibri"/>
              </a:rPr>
              <a:t>@Input</a:t>
            </a:r>
            <a:r>
              <a:rPr lang="es-ES_tradnl" sz="1900" dirty="0">
                <a:cs typeface="Calibri"/>
              </a:rPr>
              <a:t>, el cual nos permite acceder a cualquier objeto desde el padre.</a:t>
            </a:r>
          </a:p>
          <a:p>
            <a:pPr marL="457200" lvl="1" indent="0">
              <a:buNone/>
            </a:pPr>
            <a:r>
              <a:rPr lang="es-ES" sz="1400" b="1" dirty="0" err="1">
                <a:solidFill>
                  <a:srgbClr val="C586C0"/>
                </a:solidFill>
                <a:effectLst/>
              </a:rPr>
              <a:t>export</a:t>
            </a:r>
            <a:r>
              <a:rPr lang="es-ES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s-ES" sz="1400" b="1" dirty="0" err="1">
                <a:solidFill>
                  <a:srgbClr val="569CD6"/>
                </a:solidFill>
                <a:effectLst/>
              </a:rPr>
              <a:t>class</a:t>
            </a:r>
            <a:r>
              <a:rPr lang="es-ES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s-ES" sz="1400" b="1" dirty="0" err="1">
                <a:solidFill>
                  <a:srgbClr val="4EC9B0"/>
                </a:solidFill>
                <a:effectLst/>
              </a:rPr>
              <a:t>HeaderComponent</a:t>
            </a:r>
            <a:r>
              <a:rPr lang="es-ES" sz="1400" b="1" dirty="0">
                <a:solidFill>
                  <a:srgbClr val="CCCCCC"/>
                </a:solidFill>
                <a:effectLst/>
              </a:rPr>
              <a:t> {</a:t>
            </a:r>
          </a:p>
          <a:p>
            <a:pPr marL="457200" lvl="1" indent="0">
              <a:buNone/>
            </a:pPr>
            <a:r>
              <a:rPr lang="es-ES" sz="1400" b="1" dirty="0">
                <a:solidFill>
                  <a:srgbClr val="CCCCCC"/>
                </a:solidFill>
                <a:effectLst/>
              </a:rPr>
              <a:t>@</a:t>
            </a:r>
            <a:r>
              <a:rPr lang="es-ES" sz="1400" b="1" dirty="0">
                <a:solidFill>
                  <a:srgbClr val="4EC9B0"/>
                </a:solidFill>
                <a:effectLst/>
              </a:rPr>
              <a:t>Input</a:t>
            </a:r>
            <a:r>
              <a:rPr lang="es-ES" sz="1400" b="1" dirty="0">
                <a:solidFill>
                  <a:srgbClr val="CCCCCC"/>
                </a:solidFill>
                <a:effectLst/>
              </a:rPr>
              <a:t>({ </a:t>
            </a:r>
            <a:r>
              <a:rPr lang="es-ES" sz="1400" b="1" dirty="0" err="1">
                <a:solidFill>
                  <a:srgbClr val="9CDCFE"/>
                </a:solidFill>
                <a:effectLst/>
              </a:rPr>
              <a:t>required</a:t>
            </a:r>
            <a:r>
              <a:rPr lang="es-ES" sz="1400" b="1" dirty="0">
                <a:solidFill>
                  <a:srgbClr val="9CDCFE"/>
                </a:solidFill>
                <a:effectLst/>
              </a:rPr>
              <a:t>:</a:t>
            </a:r>
            <a:r>
              <a:rPr lang="es-ES" sz="1400" b="1" dirty="0">
                <a:solidFill>
                  <a:srgbClr val="CCCCCC"/>
                </a:solidFill>
                <a:effectLst/>
              </a:rPr>
              <a:t> </a:t>
            </a:r>
            <a:r>
              <a:rPr lang="es-ES" sz="1400" b="1" dirty="0">
                <a:solidFill>
                  <a:srgbClr val="569CD6"/>
                </a:solidFill>
                <a:effectLst/>
              </a:rPr>
              <a:t>true</a:t>
            </a:r>
            <a:r>
              <a:rPr lang="es-ES" sz="1400" b="1" dirty="0">
                <a:solidFill>
                  <a:srgbClr val="CCCCCC"/>
                </a:solidFill>
                <a:effectLst/>
              </a:rPr>
              <a:t> }) </a:t>
            </a:r>
            <a:r>
              <a:rPr lang="es-ES" sz="1400" b="1" dirty="0" err="1">
                <a:solidFill>
                  <a:srgbClr val="9CDCFE"/>
                </a:solidFill>
                <a:effectLst/>
              </a:rPr>
              <a:t>tittle</a:t>
            </a:r>
            <a:r>
              <a:rPr lang="es-ES" sz="1400" b="1" dirty="0" err="1">
                <a:solidFill>
                  <a:srgbClr val="D4D4D4"/>
                </a:solidFill>
                <a:effectLst/>
              </a:rPr>
              <a:t>:</a:t>
            </a:r>
            <a:r>
              <a:rPr lang="es-ES" sz="1400" b="1" dirty="0" err="1">
                <a:solidFill>
                  <a:srgbClr val="4EC9B0"/>
                </a:solidFill>
                <a:effectLst/>
              </a:rPr>
              <a:t>any</a:t>
            </a:r>
            <a:r>
              <a:rPr lang="es-ES" sz="1400" b="1" dirty="0">
                <a:solidFill>
                  <a:srgbClr val="CCCCCC"/>
                </a:solidFill>
                <a:effectLst/>
              </a:rPr>
              <a:t>;</a:t>
            </a:r>
          </a:p>
          <a:p>
            <a:pPr marL="457200" lvl="1" indent="0">
              <a:buNone/>
            </a:pPr>
            <a:r>
              <a:rPr lang="es-ES" sz="1400" b="1" dirty="0">
                <a:solidFill>
                  <a:srgbClr val="CCCCCC"/>
                </a:solidFill>
                <a:effectLst/>
              </a:rPr>
              <a:t>}</a:t>
            </a:r>
            <a:endParaRPr lang="es-ES_tradnl" sz="1400" b="1" dirty="0">
              <a:cs typeface="Calibri"/>
            </a:endParaRPr>
          </a:p>
          <a:p>
            <a:r>
              <a:rPr lang="es-E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el HTML del padre, al inyectar el componente hijo, tendremos que pasarle el título como parámetro de entrada.</a:t>
            </a:r>
          </a:p>
          <a:p>
            <a:pPr marL="0" indent="0">
              <a:buNone/>
            </a:pPr>
            <a:r>
              <a:rPr lang="es-ES" sz="2000" b="1" dirty="0">
                <a:effectLst/>
                <a:latin typeface="Menlo" panose="020B0609030804020204" pitchFamily="49" charset="0"/>
              </a:rPr>
              <a:t>	</a:t>
            </a:r>
            <a:r>
              <a:rPr lang="es-ES" sz="2000" b="1" dirty="0">
                <a:effectLst/>
              </a:rPr>
              <a:t>&lt;</a:t>
            </a:r>
            <a:r>
              <a:rPr lang="es-ES" sz="2000" b="1" dirty="0">
                <a:solidFill>
                  <a:srgbClr val="569CD6"/>
                </a:solidFill>
                <a:effectLst/>
              </a:rPr>
              <a:t>app-</a:t>
            </a:r>
            <a:r>
              <a:rPr lang="es-ES" sz="2000" b="1" dirty="0" err="1">
                <a:solidFill>
                  <a:srgbClr val="569CD6"/>
                </a:solidFill>
                <a:effectLst/>
              </a:rPr>
              <a:t>header</a:t>
            </a:r>
            <a:r>
              <a:rPr lang="es-ES" sz="2000" b="1" dirty="0">
                <a:solidFill>
                  <a:srgbClr val="CCCCCC"/>
                </a:solidFill>
                <a:effectLst/>
              </a:rPr>
              <a:t> </a:t>
            </a:r>
            <a:r>
              <a:rPr lang="es-ES" sz="2000" b="1" dirty="0" err="1">
                <a:solidFill>
                  <a:srgbClr val="9CDCFE"/>
                </a:solidFill>
                <a:effectLst/>
              </a:rPr>
              <a:t>tittle</a:t>
            </a:r>
            <a:r>
              <a:rPr lang="es-ES" sz="2000" b="1" dirty="0">
                <a:solidFill>
                  <a:srgbClr val="CCCCCC"/>
                </a:solidFill>
                <a:effectLst/>
              </a:rPr>
              <a:t> </a:t>
            </a:r>
            <a:r>
              <a:rPr lang="es-ES" sz="2000" b="1" dirty="0">
                <a:effectLst/>
              </a:rPr>
              <a:t>=</a:t>
            </a:r>
            <a:r>
              <a:rPr lang="es-ES" sz="2000" b="1" dirty="0">
                <a:solidFill>
                  <a:srgbClr val="CCCCCC"/>
                </a:solidFill>
                <a:effectLst/>
              </a:rPr>
              <a:t> </a:t>
            </a:r>
            <a:r>
              <a:rPr lang="es-ES" sz="2000" b="1" dirty="0">
                <a:solidFill>
                  <a:srgbClr val="CE9178"/>
                </a:solidFill>
              </a:rPr>
              <a:t>{{</a:t>
            </a:r>
            <a:r>
              <a:rPr lang="es-ES" sz="2000" b="1" dirty="0" err="1">
                <a:solidFill>
                  <a:srgbClr val="CE9178"/>
                </a:solidFill>
                <a:effectLst/>
              </a:rPr>
              <a:t>titleFather</a:t>
            </a:r>
            <a:r>
              <a:rPr lang="es-ES" sz="2000" b="1" dirty="0">
                <a:solidFill>
                  <a:srgbClr val="CE9178"/>
                </a:solidFill>
              </a:rPr>
              <a:t>}}</a:t>
            </a:r>
            <a:r>
              <a:rPr lang="es-ES" sz="2000" b="1" dirty="0">
                <a:effectLst/>
              </a:rPr>
              <a:t>&gt;&lt;/</a:t>
            </a:r>
            <a:r>
              <a:rPr lang="es-ES" sz="2000" b="1" dirty="0">
                <a:solidFill>
                  <a:srgbClr val="569CD6"/>
                </a:solidFill>
                <a:effectLst/>
              </a:rPr>
              <a:t>app-</a:t>
            </a:r>
            <a:r>
              <a:rPr lang="es-ES" sz="2000" b="1" dirty="0" err="1">
                <a:solidFill>
                  <a:srgbClr val="569CD6"/>
                </a:solidFill>
                <a:effectLst/>
              </a:rPr>
              <a:t>header</a:t>
            </a:r>
            <a:r>
              <a:rPr lang="es-ES" sz="2000" b="1" dirty="0">
                <a:effectLst/>
              </a:rPr>
              <a:t>&gt;</a:t>
            </a:r>
          </a:p>
          <a:p>
            <a:r>
              <a:rPr lang="es-ES_tradnl" sz="1900" dirty="0">
                <a:cs typeface="Calibri"/>
              </a:rPr>
              <a:t>Sí nos fijamos en el ejemplo, al hijo le estamos pasando el valor de una variable que tiene almacenada el componente padre.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2D2388-5EB1-B30A-570F-1BCC62FA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0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221EF-63F0-6A0F-5B0A-03912647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8E4EE5-16F2-0117-D4F2-F9E81EFE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A9E5B-03E9-FAF6-AF96-7041CFDED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F0B292-E6E9-7E18-79D7-31F80A2D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D1E462-EAF3-916F-4B1D-7BA42C1D4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DFFE0-4B81-5059-3839-A62F017F9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3225D-E87F-F8AC-F844-D7E7E2DC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padre-hijo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b="1" dirty="0">
                <a:solidFill>
                  <a:srgbClr val="FFFFFF"/>
                </a:solidFill>
                <a:cs typeface="Calibri Light"/>
              </a:rPr>
              <a:t>@Output</a:t>
            </a:r>
            <a:endParaRPr lang="es-E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13B2-63F7-3BFA-2071-D4C16985B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736468"/>
            <a:ext cx="10636280" cy="494071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s-ES_tradnl" sz="1900" dirty="0">
                <a:cs typeface="Calibri"/>
              </a:rPr>
              <a:t>Si queremos que sea el componente hijo el que actualice al padre, podemos realizarlo mediante el decorador </a:t>
            </a:r>
            <a:r>
              <a:rPr lang="es-ES_tradnl" sz="1900" b="1" dirty="0">
                <a:cs typeface="Calibri"/>
              </a:rPr>
              <a:t>@output</a:t>
            </a:r>
            <a:r>
              <a:rPr lang="es-ES_tradnl" sz="1900" dirty="0">
                <a:cs typeface="Calibri"/>
              </a:rPr>
              <a:t>, el cual crearemos en el hijo. Este nos permite acceder a cualquier elemento del padre desde el componente hijo.</a:t>
            </a:r>
          </a:p>
          <a:p>
            <a:pPr algn="l"/>
            <a:r>
              <a:rPr lang="es-ES_tradnl" sz="1900" dirty="0">
                <a:cs typeface="Calibri"/>
              </a:rPr>
              <a:t>Además, el elemento creado tendrá que ser de tipo </a:t>
            </a:r>
            <a:r>
              <a:rPr lang="es-ES_tradnl" sz="1900" b="1" dirty="0" err="1">
                <a:cs typeface="Calibri"/>
              </a:rPr>
              <a:t>EventEmitter</a:t>
            </a:r>
            <a:r>
              <a:rPr lang="es-ES_tradnl" sz="1900" dirty="0">
                <a:cs typeface="Calibri"/>
              </a:rPr>
              <a:t>, el cual nos servirá para comunicarnos con el padre.</a:t>
            </a:r>
          </a:p>
          <a:p>
            <a:pPr marL="0" indent="0">
              <a:buNone/>
            </a:pPr>
            <a:r>
              <a:rPr lang="es-ES" sz="15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5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HeaderComponent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endParaRPr lang="es-ES" sz="15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s-ES" sz="15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s-ES" sz="15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eventoHijo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5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EventEmitter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s-ES" sz="1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eventoSidebar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s-ES" sz="15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	// Emitir el evento</a:t>
            </a:r>
            <a:endParaRPr lang="es-ES" sz="15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s-ES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5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5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eventoHijo</a:t>
            </a:r>
            <a:r>
              <a:rPr lang="es-ES" sz="15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5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emit</a:t>
            </a: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5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s-E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el HTML del padre, al inyectar el componente hijo, tendremos que pasarle el título como parámetro de entrada.</a:t>
            </a:r>
          </a:p>
          <a:p>
            <a:pPr marL="0" indent="0">
              <a:buNone/>
            </a:pPr>
            <a:r>
              <a:rPr lang="es-ES" sz="2000" b="1" dirty="0">
                <a:effectLst/>
                <a:latin typeface="Menlo" panose="020B0609030804020204" pitchFamily="49" charset="0"/>
              </a:rPr>
              <a:t>	</a:t>
            </a:r>
            <a:r>
              <a:rPr lang="es-ES" sz="1400" b="1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app-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eventoHijo</a:t>
            </a:r>
            <a:r>
              <a:rPr lang="es-ES" sz="14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14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manipularElemento</a:t>
            </a:r>
            <a:r>
              <a:rPr lang="es-ES" sz="14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es-ES" sz="1400" b="1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app-</a:t>
            </a:r>
            <a:r>
              <a:rPr lang="es-ES" sz="1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s-ES" sz="1400" b="1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s-ES_tradnl" sz="1900" dirty="0">
                <a:cs typeface="Calibri"/>
              </a:rPr>
              <a:t>En la clase del padre, tendremos la función que se disparará cuando se comuniquen:</a:t>
            </a:r>
          </a:p>
          <a:p>
            <a:pPr marL="457200" lvl="1" indent="0">
              <a:buNone/>
            </a:pPr>
            <a:r>
              <a:rPr lang="es-ES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manipularElemento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s-ES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showSidebar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showSidebar</a:t>
            </a: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D87FD1-1595-2F3B-AD5C-0324B6A1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A721C-8EA1-17F6-09C8-F7E732699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7CBF49-28EF-0ACF-9345-8687C8BD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6B6D6-3FD7-828F-93F0-9357D375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F0908-DCFF-86B6-B015-0B28EF59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13B31-253B-0D1D-2CE9-085C25148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FF96F-6433-23C6-DF57-908DADDA8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B115-AB7D-47CD-CCAC-94B441FA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padre-hijo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4000" b="1" dirty="0">
                <a:solidFill>
                  <a:srgbClr val="FFFFFF"/>
                </a:solidFill>
                <a:cs typeface="Calibri Light"/>
              </a:rPr>
              <a:t>@</a:t>
            </a:r>
            <a:r>
              <a:rPr lang="es-ES" sz="4000" b="1" dirty="0" err="1">
                <a:solidFill>
                  <a:srgbClr val="FFFFFF"/>
                </a:solidFill>
                <a:cs typeface="Calibri Light"/>
              </a:rPr>
              <a:t>ViewChild</a:t>
            </a:r>
            <a:endParaRPr lang="es-ES" sz="40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F854-1C52-6750-DF2F-EB23F894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736468"/>
            <a:ext cx="10636280" cy="49407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sz="1900" dirty="0">
                <a:cs typeface="Calibri"/>
              </a:rPr>
              <a:t>El decorador </a:t>
            </a:r>
            <a:r>
              <a:rPr lang="es-ES" sz="1900" b="1" dirty="0">
                <a:cs typeface="Calibri"/>
              </a:rPr>
              <a:t>@</a:t>
            </a:r>
            <a:r>
              <a:rPr lang="es-ES" sz="1900" b="1" dirty="0" err="1">
                <a:cs typeface="Calibri"/>
              </a:rPr>
              <a:t>ViewChild</a:t>
            </a:r>
            <a:r>
              <a:rPr lang="es-ES" sz="1900" b="1" dirty="0">
                <a:cs typeface="Calibri"/>
              </a:rPr>
              <a:t> </a:t>
            </a:r>
            <a:r>
              <a:rPr lang="es-ES" sz="1900" dirty="0">
                <a:cs typeface="Calibri"/>
              </a:rPr>
              <a:t>nos permite acceder desde el padre a elementos HTML, componentes o directivas del hijo.</a:t>
            </a:r>
          </a:p>
          <a:p>
            <a:pPr algn="l"/>
            <a:r>
              <a:rPr lang="es-ES" sz="1900" dirty="0">
                <a:cs typeface="Calibri"/>
              </a:rPr>
              <a:t>En el siguiente ejemplo, accedemos desde el padre a todo el componente hijo, que es </a:t>
            </a:r>
            <a:r>
              <a:rPr lang="es-ES" sz="1900" dirty="0" err="1">
                <a:cs typeface="Calibri"/>
              </a:rPr>
              <a:t>Header</a:t>
            </a:r>
            <a:r>
              <a:rPr lang="es-ES" sz="19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s-E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s-ES" sz="14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ViewChild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4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HeaderComponent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s-ES" sz="1400" b="1" dirty="0" err="1">
                <a:solidFill>
                  <a:srgbClr val="9CDCFE"/>
                </a:solidFill>
                <a:latin typeface="Menlo" panose="020B0609030804020204" pitchFamily="49" charset="0"/>
              </a:rPr>
              <a:t>h</a:t>
            </a:r>
            <a:r>
              <a:rPr lang="es-E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s-E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HeaderComponent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undefined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s-ES" sz="1900" dirty="0">
                <a:cs typeface="Calibri"/>
              </a:rPr>
              <a:t>Para acceder al componente, tenemos que hacerlo una vez la vista del componente está inicializada. Para asegurarnos de ello, accederemos al componente con el método </a:t>
            </a:r>
            <a:r>
              <a:rPr lang="es-ES" sz="1900" b="1" dirty="0" err="1">
                <a:cs typeface="Calibri"/>
              </a:rPr>
              <a:t>ngAfterViewInit</a:t>
            </a:r>
            <a:endParaRPr lang="es-ES" sz="1900" b="1" dirty="0">
              <a:cs typeface="Calibri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14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ngAfterViewInit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s-ES" sz="14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4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s-E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s-ES" sz="14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1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s-E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hc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?.</a:t>
            </a:r>
            <a:r>
              <a:rPr lang="es-ES" sz="14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tittle</a:t>
            </a: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s-ES" sz="1900" dirty="0">
                <a:cs typeface="Calibri"/>
              </a:rPr>
              <a:t>En el ejemplo, accedemos a la variable </a:t>
            </a:r>
            <a:r>
              <a:rPr lang="es-ES" sz="1900" dirty="0" err="1">
                <a:cs typeface="Calibri"/>
              </a:rPr>
              <a:t>tittle</a:t>
            </a:r>
            <a:r>
              <a:rPr lang="es-ES" sz="1900" dirty="0">
                <a:cs typeface="Calibri"/>
              </a:rPr>
              <a:t> del componente </a:t>
            </a:r>
            <a:r>
              <a:rPr lang="es-ES" sz="1900" dirty="0" err="1">
                <a:cs typeface="Calibri"/>
              </a:rPr>
              <a:t>Header</a:t>
            </a:r>
            <a:r>
              <a:rPr lang="es-ES" sz="1900" dirty="0">
                <a:cs typeface="Calibri"/>
              </a:rPr>
              <a:t>. Nos aseguramos de controlar una posible indefinición, colocando </a:t>
            </a:r>
            <a:r>
              <a:rPr lang="es-ES" sz="1900" b="1" dirty="0">
                <a:cs typeface="Calibri"/>
              </a:rPr>
              <a:t>?</a:t>
            </a:r>
            <a:r>
              <a:rPr lang="es-ES" sz="1900" dirty="0">
                <a:cs typeface="Calibri"/>
              </a:rPr>
              <a:t> detrás del acceso al componente, o con </a:t>
            </a:r>
            <a:r>
              <a:rPr lang="es-ES" sz="1900" b="1" dirty="0">
                <a:cs typeface="Calibri"/>
              </a:rPr>
              <a:t>| </a:t>
            </a:r>
            <a:r>
              <a:rPr lang="es-ES" sz="1900" b="1" dirty="0" err="1">
                <a:cs typeface="Calibri"/>
              </a:rPr>
              <a:t>undefined</a:t>
            </a:r>
            <a:r>
              <a:rPr lang="es-ES" sz="1900" dirty="0">
                <a:cs typeface="Calibri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042CC7-0C4C-A27D-AED1-24A5687B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7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6B452-58CB-0687-D941-14BBC7F72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49789B-41D0-2FB5-DCBF-4BF9D638F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E8208-ED38-97D1-4148-803F0FDDB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ABB13-B3CA-CB72-167F-989A5417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5E8623-2EE9-C793-7914-B2207D1DE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0E818-9961-AA4E-F86E-EE87C380B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04E49-4F58-E4CC-5DCF-A23EEA6E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cs typeface="Calibri Light"/>
              </a:rPr>
              <a:t>Interacción entre componentes hermanos</a:t>
            </a:r>
            <a:endParaRPr lang="es-ES" sz="40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0530-5DA2-694B-A1C7-3CD90C3C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736468"/>
            <a:ext cx="10636280" cy="49407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sz="1900" dirty="0">
                <a:cs typeface="Calibri"/>
              </a:rPr>
              <a:t>Para comunicarnos entre componentes hermanos, tendremos que hacerlo a través de servicios creados para este propósito.</a:t>
            </a:r>
          </a:p>
          <a:p>
            <a:pPr algn="l"/>
            <a:r>
              <a:rPr lang="es-ES" sz="1900" dirty="0">
                <a:cs typeface="Calibri"/>
              </a:rPr>
              <a:t>Hay varias formas de comunicación, pero dos que son recomendables son:</a:t>
            </a:r>
          </a:p>
          <a:p>
            <a:pPr lvl="1"/>
            <a:r>
              <a:rPr lang="es-ES" sz="1500" dirty="0">
                <a:cs typeface="Calibri"/>
              </a:rPr>
              <a:t>Mediante </a:t>
            </a:r>
            <a:r>
              <a:rPr lang="es-ES" sz="1500" b="1" dirty="0">
                <a:cs typeface="Calibri"/>
              </a:rPr>
              <a:t>Observables</a:t>
            </a:r>
          </a:p>
          <a:p>
            <a:pPr lvl="1"/>
            <a:r>
              <a:rPr lang="es-ES" sz="1500" dirty="0">
                <a:cs typeface="Calibri"/>
              </a:rPr>
              <a:t>Mediante </a:t>
            </a:r>
            <a:r>
              <a:rPr lang="es-ES" sz="1500" b="1" dirty="0" err="1">
                <a:cs typeface="Calibri"/>
              </a:rPr>
              <a:t>Signals</a:t>
            </a:r>
            <a:endParaRPr lang="es-ES" sz="1500" b="1" dirty="0">
              <a:cs typeface="Calibri"/>
            </a:endParaRPr>
          </a:p>
          <a:p>
            <a:r>
              <a:rPr lang="es-ES" sz="1900" dirty="0">
                <a:cs typeface="Calibri"/>
              </a:rPr>
              <a:t>Para crear un servicio, es recomendable crear una carpeta (podemos llamarla </a:t>
            </a:r>
            <a:r>
              <a:rPr lang="es-ES" sz="1900" dirty="0" err="1">
                <a:cs typeface="Calibri"/>
              </a:rPr>
              <a:t>Services</a:t>
            </a:r>
            <a:r>
              <a:rPr lang="es-ES" sz="1900" dirty="0">
                <a:cs typeface="Calibri"/>
              </a:rPr>
              <a:t>) y guardar en ella los servicios que desarrollemos.</a:t>
            </a:r>
          </a:p>
          <a:p>
            <a:r>
              <a:rPr lang="es-ES" sz="1900" dirty="0">
                <a:cs typeface="Calibri"/>
              </a:rPr>
              <a:t>Los servicios se crean usando el decorador </a:t>
            </a:r>
            <a:r>
              <a:rPr lang="es-ES" sz="1900" b="1" dirty="0">
                <a:cs typeface="Calibri"/>
              </a:rPr>
              <a:t>@</a:t>
            </a:r>
            <a:r>
              <a:rPr lang="es-ES" sz="1900" b="1" dirty="0" err="1">
                <a:cs typeface="Calibri"/>
              </a:rPr>
              <a:t>Injectable</a:t>
            </a:r>
            <a:endParaRPr lang="es-ES" sz="1900" b="1" dirty="0">
              <a:cs typeface="Calibri"/>
            </a:endParaRPr>
          </a:p>
          <a:p>
            <a:r>
              <a:rPr lang="es-ES" sz="1900" dirty="0">
                <a:cs typeface="Calibri"/>
              </a:rPr>
              <a:t>Para crear un nuevo servicio, lo haremos mediante el siguiente comando:</a:t>
            </a:r>
          </a:p>
          <a:p>
            <a:pPr marL="0" indent="0">
              <a:buNone/>
            </a:pPr>
            <a:r>
              <a:rPr lang="es-ES" sz="1900" dirty="0">
                <a:cs typeface="Calibri"/>
              </a:rPr>
              <a:t>	</a:t>
            </a:r>
            <a:r>
              <a:rPr lang="es-ES" sz="1900" b="1" dirty="0">
                <a:cs typeface="Calibri"/>
              </a:rPr>
              <a:t>ng </a:t>
            </a:r>
            <a:r>
              <a:rPr lang="es-ES" sz="1900" b="1" dirty="0" err="1">
                <a:cs typeface="Calibri"/>
              </a:rPr>
              <a:t>generate</a:t>
            </a:r>
            <a:r>
              <a:rPr lang="es-ES" sz="1900" b="1" dirty="0">
                <a:cs typeface="Calibri"/>
              </a:rPr>
              <a:t> </a:t>
            </a:r>
            <a:r>
              <a:rPr lang="es-ES" sz="1900" b="1" dirty="0" err="1">
                <a:cs typeface="Calibri"/>
              </a:rPr>
              <a:t>service</a:t>
            </a:r>
            <a:r>
              <a:rPr lang="es-ES" sz="1900" b="1" dirty="0">
                <a:cs typeface="Calibri"/>
              </a:rPr>
              <a:t> servicios/</a:t>
            </a:r>
            <a:r>
              <a:rPr lang="es-ES" sz="1900" b="1" dirty="0" err="1">
                <a:cs typeface="Calibri"/>
              </a:rPr>
              <a:t>nombreDelServicio</a:t>
            </a:r>
            <a:endParaRPr lang="es-ES" sz="1900" b="1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5038-717E-7DC8-97E1-02A8E059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9" y="148811"/>
            <a:ext cx="1333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28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1595</Words>
  <Application>Microsoft Macintosh PowerPoint</Application>
  <PresentationFormat>Panorámica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Tema de Office</vt:lpstr>
      <vt:lpstr>ENRUTAMIENTO Y OBSERVABLES EN ANGULAR</vt:lpstr>
      <vt:lpstr>¿Qué es el enrutamiento?</vt:lpstr>
      <vt:lpstr>¿Dónde se configura?</vt:lpstr>
      <vt:lpstr>¿Dónde se configura?</vt:lpstr>
      <vt:lpstr>Interacción entre componentes</vt:lpstr>
      <vt:lpstr>Interacción entre componentes padre-hijo @Input</vt:lpstr>
      <vt:lpstr>Interacción entre componentes padre-hijo @Output</vt:lpstr>
      <vt:lpstr>Interacción entre componentes padre-hijo @ViewChild</vt:lpstr>
      <vt:lpstr>Interacción entre componentes hermanos</vt:lpstr>
      <vt:lpstr>Interacción entre componentes hermanos Observables</vt:lpstr>
      <vt:lpstr>Interacción entre componentes hermanos Observables</vt:lpstr>
      <vt:lpstr>Interacción entre componentes hermanos Observables</vt:lpstr>
      <vt:lpstr>Interacción entre componentes hermanos Signals</vt:lpstr>
      <vt:lpstr>Interacción entre componentes hermanos Signals</vt:lpstr>
      <vt:lpstr>Interacción entre componentes hermanos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Javier Salvador Marco</cp:lastModifiedBy>
  <cp:revision>28</cp:revision>
  <dcterms:created xsi:type="dcterms:W3CDTF">2022-01-31T07:29:53Z</dcterms:created>
  <dcterms:modified xsi:type="dcterms:W3CDTF">2024-01-29T21:57:40Z</dcterms:modified>
</cp:coreProperties>
</file>