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705" r:id="rId3"/>
    <p:sldId id="1051" r:id="rId4"/>
    <p:sldId id="1041" r:id="rId5"/>
    <p:sldId id="1042" r:id="rId6"/>
    <p:sldId id="1043" r:id="rId7"/>
    <p:sldId id="1044" r:id="rId8"/>
    <p:sldId id="1045" r:id="rId9"/>
    <p:sldId id="1039" r:id="rId10"/>
  </p:sldIdLst>
  <p:sldSz cx="9144000" cy="6858000" type="screen4x3"/>
  <p:notesSz cx="7105650" cy="10236200"/>
  <p:defaultTextStyle>
    <a:defPPr>
      <a:defRPr lang="es-ES_tradnl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800080"/>
    <a:srgbClr val="660033"/>
    <a:srgbClr val="990033"/>
    <a:srgbClr val="FFFF00"/>
    <a:srgbClr val="333399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44" autoAdjust="0"/>
    <p:restoredTop sz="94627" autoAdjust="0"/>
  </p:normalViewPr>
  <p:slideViewPr>
    <p:cSldViewPr>
      <p:cViewPr varScale="1">
        <p:scale>
          <a:sx n="83" d="100"/>
          <a:sy n="83" d="100"/>
        </p:scale>
        <p:origin x="-2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notesViewPr>
    <p:cSldViewPr>
      <p:cViewPr varScale="1">
        <p:scale>
          <a:sx n="48" d="100"/>
          <a:sy n="48" d="100"/>
        </p:scale>
        <p:origin x="-1434" y="-96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fld id="{8200421E-DBAA-4B29-804F-438AEF8B0A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101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fld id="{F38651AF-EBC5-4A9B-A6E3-ECE406E04BD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1781D-0F03-4A4F-8E22-CE5DAD536B7E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P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2D38C-6403-48FA-82DD-8B18D9B9F73C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3250" cy="4606925"/>
          </a:xfrm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57016-69DB-4EE1-AE4E-3AB19F8E1C5E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A5FDC-8C1F-4A3E-B321-D859C2679751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0815D-DADE-431B-BBE6-19A4342EE6C7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CD882-3792-4DAF-BD06-567516DCB73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BBB3D-6F10-4307-B60D-137A75DAACEF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C9642-B2CA-4D6D-A604-81BBE3CB8E34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97814-0B05-4095-9EA0-00C0B6F03B6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CF9A-7420-4101-AF9F-9F43B3BBC68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5943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4997-32E0-4CAF-83D0-922E0C034FE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0" y="152400"/>
            <a:ext cx="72009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457E-D3FA-4DD3-94FB-2527547449A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0" y="152400"/>
            <a:ext cx="72009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047F-A5A5-4677-8759-424BC2F7CFB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0" y="152400"/>
            <a:ext cx="72009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3D412-0119-474E-8C68-C38D30EF77C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6623050" cy="1371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78AB-0D8E-4FE7-ABB0-3BB798E0B45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CC33A-5C9D-4950-AC04-3C83D14D93C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FCF29-D724-41B2-90D6-619F92A6D2F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A363-CA3C-4766-93EF-CF202295E37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8F3C-51C7-418E-81F6-827411B8178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8A7C-3861-4251-863C-56C9EC87780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8D1AF-4EDD-40C8-A591-7BC21557D39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48B14-4FA2-401C-860B-0CB78809CF5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1217-8253-4708-88BF-0C8E35E6ADA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2DFE-FFF5-4ED8-9A15-B650C2107F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88A-C731-4D9D-A283-F20C28D5BC0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6D3F-6FF4-4BFB-81BC-3AC2CCE8995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CE3E7-C75D-4E86-B4C9-B04DAE5D130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F4F13-2B3A-47A3-A6DF-4F143C06B76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734E0-046D-4B21-850D-BAA7E5988EA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6BDFC-1F18-492C-B0BE-8284D6E5C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2849-A916-4B18-8A01-4F8B95500B4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E0C1D-FA02-42F1-B00A-02CD571B6EE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0" y="152400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967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3100" y="6604000"/>
            <a:ext cx="457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EDCA8D-EA2A-4B0D-801E-709523CCD74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707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707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707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58E8920-F4C1-4DF8-A2B7-E3F8FAB138C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9500"/>
            <a:ext cx="7772400" cy="18002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s-ES" b="0" u="sng" dirty="0" smtClean="0">
                <a:latin typeface="Tahoma" pitchFamily="34" charset="0"/>
              </a:rPr>
              <a:t>Métricas de software</a:t>
            </a:r>
            <a:endParaRPr lang="es-ES_tradnl" u="sng" dirty="0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86000" y="5253038"/>
            <a:ext cx="4878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/>
              <a:t>Ing. Luis Perez-Godoy Ballón, PMP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81300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 dirty="0" smtClean="0"/>
              <a:t>METRICAS DE PROCESOS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66713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 dirty="0"/>
              <a:t>Categorías de </a:t>
            </a:r>
            <a:r>
              <a:rPr lang="es-PE" sz="4000" dirty="0" smtClean="0"/>
              <a:t>Medición</a:t>
            </a:r>
            <a:endParaRPr lang="es-ES" sz="4000" dirty="0"/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63"/>
            <a:ext cx="3282950" cy="4319587"/>
          </a:xfrm>
        </p:spPr>
        <p:txBody>
          <a:bodyPr/>
          <a:lstStyle/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Calidad (Q)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800" smtClean="0"/>
              <a:t>Grado en el cual los resultados satisfacen los requerimientos</a:t>
            </a:r>
          </a:p>
          <a:p>
            <a:pPr marL="533400" indent="-533400">
              <a:buFont typeface="Symbol" pitchFamily="18" charset="2"/>
              <a:buNone/>
            </a:pPr>
            <a:endParaRPr lang="es-PE" sz="1800" smtClean="0"/>
          </a:p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Recursos Humanos (RH)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800" smtClean="0"/>
              <a:t>Habilidades, retención, esfuerzo, satisfacción de empleados</a:t>
            </a:r>
          </a:p>
          <a:p>
            <a:pPr marL="533400" indent="-533400">
              <a:buFont typeface="Symbol" pitchFamily="18" charset="2"/>
              <a:buNone/>
            </a:pPr>
            <a:endParaRPr lang="es-PE" sz="1800" smtClean="0"/>
          </a:p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Plazo y costo  (PC)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600" smtClean="0"/>
              <a:t>Desviación de costo,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600" smtClean="0"/>
              <a:t>Desviación de plazo</a:t>
            </a:r>
            <a:endParaRPr lang="es-ES" sz="1600" smtClean="0"/>
          </a:p>
        </p:txBody>
      </p:sp>
      <p:sp>
        <p:nvSpPr>
          <p:cNvPr id="1604612" name="Rectangle 4"/>
          <p:cNvSpPr>
            <a:spLocks noChangeArrowheads="1"/>
          </p:cNvSpPr>
          <p:nvPr/>
        </p:nvSpPr>
        <p:spPr bwMode="auto">
          <a:xfrm>
            <a:off x="4716463" y="1628775"/>
            <a:ext cx="388937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2800"/>
              <a:t>Clientes (C)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Relación con el cliente, expectativas, percepciones, lealtad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endParaRPr lang="es-PE" sz="2800"/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2800"/>
              <a:t>Productividad (P)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Ratio: de eficiencia, LC / HH,  Costo unitario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endParaRPr lang="es-PE" sz="1600"/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2800"/>
              <a:t>Métodos y procesos (MP)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Nivel de adherencia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Nivel de madurez CMMI</a:t>
            </a:r>
            <a:endParaRPr lang="es-E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11" grpId="0" build="p"/>
      <p:bldP spid="16046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71438"/>
            <a:ext cx="7200900" cy="990601"/>
          </a:xfrm>
        </p:spPr>
        <p:txBody>
          <a:bodyPr/>
          <a:lstStyle/>
          <a:p>
            <a:pPr>
              <a:defRPr/>
            </a:pPr>
            <a:r>
              <a:rPr lang="es-PE" dirty="0"/>
              <a:t>Ejercicio</a:t>
            </a:r>
            <a:endParaRPr lang="es-E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642938"/>
            <a:ext cx="8012112" cy="1041400"/>
          </a:xfrm>
        </p:spPr>
        <p:txBody>
          <a:bodyPr/>
          <a:lstStyle/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      Identificar algunas métricas para procesos clave de un proyecto o empresa de software, uno por categoría</a:t>
            </a:r>
            <a:endParaRPr lang="es-ES" sz="1600" smtClean="0"/>
          </a:p>
        </p:txBody>
      </p:sp>
      <p:graphicFrame>
        <p:nvGraphicFramePr>
          <p:cNvPr id="1606770" name="Group 114"/>
          <p:cNvGraphicFramePr>
            <a:graphicFrameLocks noGrp="1"/>
          </p:cNvGraphicFramePr>
          <p:nvPr>
            <p:ph sz="half" idx="2"/>
          </p:nvPr>
        </p:nvGraphicFramePr>
        <p:xfrm>
          <a:off x="785813" y="1857375"/>
          <a:ext cx="7561263" cy="4500596"/>
        </p:xfrm>
        <a:graphic>
          <a:graphicData uri="http://schemas.openxmlformats.org/drawingml/2006/table">
            <a:tbl>
              <a:tblPr/>
              <a:tblGrid>
                <a:gridCol w="2114550"/>
                <a:gridCol w="982663"/>
                <a:gridCol w="1131887"/>
                <a:gridCol w="847725"/>
                <a:gridCol w="757238"/>
                <a:gridCol w="865187"/>
                <a:gridCol w="862013"/>
              </a:tblGrid>
              <a:tr h="53933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Métrica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Categoría de medición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658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RH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PC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MP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96875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/>
              <a:t>Ejemplos de indicadores de procesos de tecnología de información </a:t>
            </a:r>
            <a:endParaRPr lang="es-ES" sz="4000"/>
          </a:p>
        </p:txBody>
      </p:sp>
      <p:graphicFrame>
        <p:nvGraphicFramePr>
          <p:cNvPr id="1610471" name="Group 743"/>
          <p:cNvGraphicFramePr>
            <a:graphicFrameLocks noGrp="1"/>
          </p:cNvGraphicFramePr>
          <p:nvPr>
            <p:ph idx="1"/>
          </p:nvPr>
        </p:nvGraphicFramePr>
        <p:xfrm>
          <a:off x="304800" y="1901825"/>
          <a:ext cx="8610600" cy="3335655"/>
        </p:xfrm>
        <a:graphic>
          <a:graphicData uri="http://schemas.openxmlformats.org/drawingml/2006/table">
            <a:tbl>
              <a:tblPr/>
              <a:tblGrid>
                <a:gridCol w="7580313"/>
                <a:gridCol w="1030287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Indicadores Tecnología de la Información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Categoría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Disponibilidad de servicios críticos /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días en que cumple la meta del Batch/ </a:t>
                      </a:r>
                      <a:b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días de Operación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Disponibilidad de canales /mes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Incidencias atendidas en el tiempo establecido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Monto pérdida generada por no disponibilidad o mal funcionamiento de aplicaciones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avance del ppto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TX / Cantidad de MIPS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cumplimiento de proyectos en tiempo y costo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129" name="Group 281"/>
          <p:cNvGraphicFramePr>
            <a:graphicFrameLocks noGrp="1"/>
          </p:cNvGraphicFramePr>
          <p:nvPr>
            <p:ph idx="1"/>
          </p:nvPr>
        </p:nvGraphicFramePr>
        <p:xfrm>
          <a:off x="304800" y="1862138"/>
          <a:ext cx="8515350" cy="3230880"/>
        </p:xfrm>
        <a:graphic>
          <a:graphicData uri="http://schemas.openxmlformats.org/drawingml/2006/table">
            <a:tbl>
              <a:tblPr/>
              <a:tblGrid>
                <a:gridCol w="7507288"/>
                <a:gridCol w="1008062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Indicadores Tecnología de la Información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Categoría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colaboradores certificados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Avance de despliegue de procesos internos y certificaciones en metodologías internas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presentación internas de los proyectos finalizados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horas en outsourcing al mes/horas de desarrollo totales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Requerimientos atendidos /Solicitados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Requerimientos de certificación atendidos al mes /</a:t>
                      </a:r>
                      <a:b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de requerimientos en el 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no conformidades reportadas al mes / Cantidad de no conformidades resueltas al 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5032" name="Rectangle 184"/>
          <p:cNvSpPr>
            <a:spLocks noGrp="1" noChangeArrowheads="1"/>
          </p:cNvSpPr>
          <p:nvPr>
            <p:ph type="title"/>
          </p:nvPr>
        </p:nvSpPr>
        <p:spPr>
          <a:xfrm>
            <a:off x="900113" y="471488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/>
              <a:t>Ejemplos de indicadores de procesos de tecnología de información </a:t>
            </a:r>
            <a:endParaRPr lang="es-E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042" name="Group 146"/>
          <p:cNvGraphicFramePr>
            <a:graphicFrameLocks noGrp="1"/>
          </p:cNvGraphicFramePr>
          <p:nvPr>
            <p:ph idx="1"/>
          </p:nvPr>
        </p:nvGraphicFramePr>
        <p:xfrm>
          <a:off x="304800" y="1722438"/>
          <a:ext cx="8610600" cy="2225040"/>
        </p:xfrm>
        <a:graphic>
          <a:graphicData uri="http://schemas.openxmlformats.org/drawingml/2006/table">
            <a:tbl>
              <a:tblPr/>
              <a:tblGrid>
                <a:gridCol w="7580313"/>
                <a:gridCol w="1030287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Indicadores Tecnología de la Información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Categoría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no conformidades reportadas al mes / Cantidad de no conformidades resueltas al mes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satisfacción de Centro de servicios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Nro. de iniciativas implementadas relacionadas a la atención del cliente al año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Calidad de datos de clientes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7029" name="Rectangle 133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/>
              <a:t>Ejemplos de indicadores de procesos de tecnología de información </a:t>
            </a:r>
            <a:endParaRPr lang="es-E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-100013"/>
            <a:ext cx="7777163" cy="990601"/>
          </a:xfrm>
        </p:spPr>
        <p:txBody>
          <a:bodyPr/>
          <a:lstStyle/>
          <a:p>
            <a:pPr>
              <a:defRPr/>
            </a:pPr>
            <a:r>
              <a:rPr lang="es-PE" sz="4000"/>
              <a:t>Plantilla de definición de métricas</a:t>
            </a:r>
            <a:endParaRPr lang="es-ES" sz="4000"/>
          </a:p>
        </p:txBody>
      </p:sp>
      <p:pic>
        <p:nvPicPr>
          <p:cNvPr id="21507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765175"/>
            <a:ext cx="4886325" cy="6021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384</Words>
  <Application>Microsoft PowerPoint</Application>
  <PresentationFormat>Presentación en pantalla (4:3)</PresentationFormat>
  <Paragraphs>94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Times New Roman</vt:lpstr>
      <vt:lpstr>Arial</vt:lpstr>
      <vt:lpstr>Symbol</vt:lpstr>
      <vt:lpstr>Verdana</vt:lpstr>
      <vt:lpstr>Wingdings</vt:lpstr>
      <vt:lpstr>Tahoma</vt:lpstr>
      <vt:lpstr>Calibri</vt:lpstr>
      <vt:lpstr>Presentación en blanco</vt:lpstr>
      <vt:lpstr>Perfil</vt:lpstr>
      <vt:lpstr>Métricas de software</vt:lpstr>
      <vt:lpstr>METRICAS DE PROCESOS</vt:lpstr>
      <vt:lpstr>Categorías de Medición</vt:lpstr>
      <vt:lpstr>Ejercicio</vt:lpstr>
      <vt:lpstr>Ejemplos de indicadores de procesos de tecnología de información </vt:lpstr>
      <vt:lpstr>Ejemplos de indicadores de procesos de tecnología de información </vt:lpstr>
      <vt:lpstr>Ejemplos de indicadores de procesos de tecnología de información </vt:lpstr>
      <vt:lpstr>Plantilla de definición de métricas</vt:lpstr>
    </vt:vector>
  </TitlesOfParts>
  <Company>Banco de Crédito del Perú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Balanced Scorecard </dc:title>
  <dc:creator>LPG&amp;MCG</dc:creator>
  <cp:lastModifiedBy>alumno</cp:lastModifiedBy>
  <cp:revision>169</cp:revision>
  <cp:lastPrinted>2002-10-03T20:49:27Z</cp:lastPrinted>
  <dcterms:created xsi:type="dcterms:W3CDTF">2002-09-15T15:55:35Z</dcterms:created>
  <dcterms:modified xsi:type="dcterms:W3CDTF">2011-07-01T02:45:57Z</dcterms:modified>
</cp:coreProperties>
</file>