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5119350" cy="21383625"/>
  <p:notesSz cx="6858000" cy="9144000"/>
  <p:defaultTextStyle>
    <a:defPPr>
      <a:defRPr lang="en-US"/>
    </a:defPPr>
    <a:lvl1pPr marL="0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1pPr>
    <a:lvl2pPr marL="876041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2pPr>
    <a:lvl3pPr marL="1752082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3pPr>
    <a:lvl4pPr marL="2628123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4pPr>
    <a:lvl5pPr marL="3504164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5pPr>
    <a:lvl6pPr marL="4380205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6pPr>
    <a:lvl7pPr marL="5256246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7pPr>
    <a:lvl8pPr marL="6132286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8pPr>
    <a:lvl9pPr marL="7008327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C00"/>
    <a:srgbClr val="ED7D30"/>
    <a:srgbClr val="E27D25"/>
    <a:srgbClr val="D2ECEE"/>
    <a:srgbClr val="CEE6E8"/>
    <a:srgbClr val="94C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99" autoAdjust="0"/>
    <p:restoredTop sz="94575"/>
  </p:normalViewPr>
  <p:slideViewPr>
    <p:cSldViewPr snapToGrid="0" snapToObjects="1">
      <p:cViewPr>
        <p:scale>
          <a:sx n="66" d="100"/>
          <a:sy n="66" d="100"/>
        </p:scale>
        <p:origin x="1866" y="-1746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591D6-E9BC-E04F-BCF4-3B65A1BD8671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BAB06-96DC-834E-8E3E-D1B9A7920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91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52082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1pPr>
    <a:lvl2pPr marL="876041" algn="l" defTabSz="1752082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2pPr>
    <a:lvl3pPr marL="1752082" algn="l" defTabSz="1752082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3pPr>
    <a:lvl4pPr marL="2628123" algn="l" defTabSz="1752082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4pPr>
    <a:lvl5pPr marL="3504164" algn="l" defTabSz="1752082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5pPr>
    <a:lvl6pPr marL="4380205" algn="l" defTabSz="1752082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6pPr>
    <a:lvl7pPr marL="5256246" algn="l" defTabSz="1752082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7pPr>
    <a:lvl8pPr marL="6132286" algn="l" defTabSz="1752082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8pPr>
    <a:lvl9pPr marL="7008327" algn="l" defTabSz="1752082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BAB06-96DC-834E-8E3E-D1B9A79204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8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499590"/>
            <a:ext cx="12851448" cy="7444669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E9B4-3A8D-0840-A199-91F438B0581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72D5-5E94-D94E-853B-0E8997123B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E9B4-3A8D-0840-A199-91F438B0581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72D5-5E94-D94E-853B-0E8997123B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1138480"/>
            <a:ext cx="3260110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1138480"/>
            <a:ext cx="9591338" cy="18121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E9B4-3A8D-0840-A199-91F438B0581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72D5-5E94-D94E-853B-0E8997123B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E9B4-3A8D-0840-A199-91F438B0581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72D5-5E94-D94E-853B-0E8997123B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5331063"/>
            <a:ext cx="13040439" cy="8894992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14310205"/>
            <a:ext cx="13040439" cy="4677666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/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E9B4-3A8D-0840-A199-91F438B0581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72D5-5E94-D94E-853B-0E8997123B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E9B4-3A8D-0840-A199-91F438B0581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72D5-5E94-D94E-853B-0E8997123B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138485"/>
            <a:ext cx="13040439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5241960"/>
            <a:ext cx="63961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7810963"/>
            <a:ext cx="6396193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5241960"/>
            <a:ext cx="64276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7810963"/>
            <a:ext cx="6427693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E9B4-3A8D-0840-A199-91F438B0581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72D5-5E94-D94E-853B-0E8997123B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E9B4-3A8D-0840-A199-91F438B0581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72D5-5E94-D94E-853B-0E8997123B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E9B4-3A8D-0840-A199-91F438B0581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72D5-5E94-D94E-853B-0E8997123B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3078850"/>
            <a:ext cx="7654171" cy="15196234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E9B4-3A8D-0840-A199-91F438B0581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72D5-5E94-D94E-853B-0E8997123B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3078850"/>
            <a:ext cx="7654171" cy="15196234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E9B4-3A8D-0840-A199-91F438B0581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72D5-5E94-D94E-853B-0E8997123B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FE9B4-3A8D-0840-A199-91F438B0581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F72D5-5E94-D94E-853B-0E8997123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3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11960" rtl="0" eaLnBrk="1" latinLnBrk="0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youtube.com/watch?v=KTkm33xmnFY&amp;t=302s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www.youtube.com/watch?v=WwViRoTx7e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15">
            <a:extLst>
              <a:ext uri="{FF2B5EF4-FFF2-40B4-BE49-F238E27FC236}">
                <a16:creationId xmlns:a16="http://schemas.microsoft.com/office/drawing/2014/main" id="{5AC084FE-A629-EB4A-8C08-1F346EBC6BB0}"/>
              </a:ext>
            </a:extLst>
          </p:cNvPr>
          <p:cNvSpPr/>
          <p:nvPr/>
        </p:nvSpPr>
        <p:spPr>
          <a:xfrm>
            <a:off x="6405753" y="450505"/>
            <a:ext cx="3339887" cy="639860"/>
          </a:xfrm>
          <a:prstGeom prst="chevron">
            <a:avLst>
              <a:gd name="adj" fmla="val 36672"/>
            </a:avLst>
          </a:prstGeom>
          <a:solidFill>
            <a:srgbClr val="F4AC00"/>
          </a:solidFill>
          <a:ln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108000" tIns="0" rIns="0" bIns="0" rtlCol="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DIN Alternate" panose="020B0500000000000000" pitchFamily="34" charset="77"/>
              </a:rPr>
              <a:t>Computer Networks </a:t>
            </a:r>
            <a:br>
              <a:rPr lang="en-US" sz="2000" b="1" dirty="0">
                <a:solidFill>
                  <a:schemeClr val="bg1"/>
                </a:solidFill>
                <a:latin typeface="DIN Alternate" panose="020B0500000000000000" pitchFamily="34" charset="77"/>
              </a:rPr>
            </a:br>
            <a:r>
              <a:rPr lang="en-US" sz="2000" b="1" dirty="0">
                <a:solidFill>
                  <a:schemeClr val="bg1"/>
                </a:solidFill>
                <a:latin typeface="DIN Alternate" panose="020B0500000000000000" pitchFamily="34" charset="77"/>
              </a:rPr>
              <a:t>and Systems Engineering</a:t>
            </a:r>
          </a:p>
        </p:txBody>
      </p:sp>
      <p:sp>
        <p:nvSpPr>
          <p:cNvPr id="27" name="Rounded Rectangle 15">
            <a:extLst>
              <a:ext uri="{FF2B5EF4-FFF2-40B4-BE49-F238E27FC236}">
                <a16:creationId xmlns:a16="http://schemas.microsoft.com/office/drawing/2014/main" id="{57A4646B-E904-8F49-9A04-E3AA17B46FFA}"/>
              </a:ext>
            </a:extLst>
          </p:cNvPr>
          <p:cNvSpPr/>
          <p:nvPr/>
        </p:nvSpPr>
        <p:spPr>
          <a:xfrm>
            <a:off x="5166068" y="452422"/>
            <a:ext cx="1620951" cy="639860"/>
          </a:xfrm>
          <a:prstGeom prst="chevron">
            <a:avLst>
              <a:gd name="adj" fmla="val 3570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108000" tIns="0" rIns="0" bIns="0" rtlCol="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DIN Alternate" panose="020B0500000000000000" pitchFamily="34" charset="77"/>
              </a:rPr>
              <a:t>Graduation</a:t>
            </a:r>
          </a:p>
        </p:txBody>
      </p:sp>
      <p:sp>
        <p:nvSpPr>
          <p:cNvPr id="67" name="Rounded Rectangle 15">
            <a:extLst>
              <a:ext uri="{FF2B5EF4-FFF2-40B4-BE49-F238E27FC236}">
                <a16:creationId xmlns:a16="http://schemas.microsoft.com/office/drawing/2014/main" id="{42779086-959D-FB43-BFF4-D385E7A4FC4A}"/>
              </a:ext>
            </a:extLst>
          </p:cNvPr>
          <p:cNvSpPr/>
          <p:nvPr/>
        </p:nvSpPr>
        <p:spPr>
          <a:xfrm>
            <a:off x="7851517" y="4044034"/>
            <a:ext cx="6794925" cy="902155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 cap="flat">
            <a:solidFill>
              <a:srgbClr val="F4AC00"/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72000" tIns="72000" rIns="72000" bIns="72000" rtlCol="0" anchor="t" anchorCtr="0">
            <a:noAutofit/>
          </a:bodyPr>
          <a:lstStyle/>
          <a:p>
            <a:pPr algn="just"/>
            <a:r>
              <a:rPr lang="pt-PT" sz="2400" dirty="0">
                <a:solidFill>
                  <a:schemeClr val="tx1"/>
                </a:solidFill>
              </a:rPr>
              <a:t>Então como sabemos, o </a:t>
            </a:r>
            <a:r>
              <a:rPr lang="pt-PT" sz="2400" dirty="0" err="1">
                <a:solidFill>
                  <a:schemeClr val="tx1"/>
                </a:solidFill>
              </a:rPr>
              <a:t>Wannacry</a:t>
            </a:r>
            <a:r>
              <a:rPr lang="pt-PT" sz="2400" dirty="0">
                <a:solidFill>
                  <a:schemeClr val="tx1"/>
                </a:solidFill>
              </a:rPr>
              <a:t> quando é executado, pode vir a causar danos irreversíveis, ou seja, quando executado todos os dados do dispositivo são encriptados e a vítima tem um certo tempo para pagar, se não pagar todos os ficheiros serão eliminados. Caso a vítima pague, </a:t>
            </a:r>
            <a:r>
              <a:rPr lang="pt-PT" sz="2400" dirty="0" err="1">
                <a:solidFill>
                  <a:schemeClr val="tx1"/>
                </a:solidFill>
              </a:rPr>
              <a:t>será-lhe</a:t>
            </a:r>
            <a:r>
              <a:rPr lang="pt-PT" sz="2400" dirty="0">
                <a:solidFill>
                  <a:schemeClr val="tx1"/>
                </a:solidFill>
              </a:rPr>
              <a:t> dado um </a:t>
            </a:r>
            <a:r>
              <a:rPr lang="pt-PT" sz="2400" dirty="0" err="1">
                <a:solidFill>
                  <a:schemeClr val="tx1"/>
                </a:solidFill>
              </a:rPr>
              <a:t>key</a:t>
            </a:r>
            <a:r>
              <a:rPr lang="pt-PT" sz="2400" dirty="0">
                <a:solidFill>
                  <a:schemeClr val="tx1"/>
                </a:solidFill>
              </a:rPr>
              <a:t> para conseguir desencriptar os dados.</a:t>
            </a:r>
          </a:p>
          <a:p>
            <a:pPr algn="just"/>
            <a:r>
              <a:rPr lang="pt-PT" sz="2400" dirty="0">
                <a:solidFill>
                  <a:schemeClr val="tx1"/>
                </a:solidFill>
              </a:rPr>
              <a:t>Neste nosso </a:t>
            </a:r>
            <a:r>
              <a:rPr lang="pt-PT" sz="2400" dirty="0" err="1">
                <a:solidFill>
                  <a:schemeClr val="tx1"/>
                </a:solidFill>
              </a:rPr>
              <a:t>miniprojeto</a:t>
            </a:r>
            <a:r>
              <a:rPr lang="pt-PT" sz="2400" dirty="0">
                <a:solidFill>
                  <a:schemeClr val="tx1"/>
                </a:solidFill>
              </a:rPr>
              <a:t> foi isso que tentamos fazer e com sucesso, instalamos uma maquina virtual, com o Windows XP e realizamos o ataque. Bastou apenas executar o ficheiro na maquina virtual e BOOM… Em poucos segundos tínhamos tudo encriptado, com uma data limite de pagamento.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8" name="Rounded Rectangle 15">
            <a:extLst>
              <a:ext uri="{FF2B5EF4-FFF2-40B4-BE49-F238E27FC236}">
                <a16:creationId xmlns:a16="http://schemas.microsoft.com/office/drawing/2014/main" id="{9D5AB8E1-65A2-6B49-BD2D-1BBCF8675441}"/>
              </a:ext>
            </a:extLst>
          </p:cNvPr>
          <p:cNvSpPr/>
          <p:nvPr/>
        </p:nvSpPr>
        <p:spPr>
          <a:xfrm>
            <a:off x="496168" y="10235170"/>
            <a:ext cx="6794925" cy="870932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 cap="flat">
            <a:solidFill>
              <a:srgbClr val="F4AC00"/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72000" tIns="72000" rIns="72000" bIns="72000" rtlCol="0" anchor="t" anchorCtr="0">
            <a:no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O </a:t>
            </a:r>
            <a:r>
              <a:rPr lang="en-US" sz="2400" dirty="0" err="1">
                <a:solidFill>
                  <a:schemeClr val="tx1"/>
                </a:solidFill>
              </a:rPr>
              <a:t>nosso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objetivo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neste</a:t>
            </a:r>
            <a:r>
              <a:rPr lang="en-US" sz="2400" dirty="0">
                <a:solidFill>
                  <a:schemeClr val="tx1"/>
                </a:solidFill>
              </a:rPr>
              <a:t> Mini-</a:t>
            </a:r>
            <a:r>
              <a:rPr lang="en-US" sz="2400" dirty="0" err="1">
                <a:solidFill>
                  <a:schemeClr val="tx1"/>
                </a:solidFill>
              </a:rPr>
              <a:t>Projeto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foi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replicar</a:t>
            </a:r>
            <a:r>
              <a:rPr lang="en-US" sz="2400" dirty="0">
                <a:solidFill>
                  <a:schemeClr val="tx1"/>
                </a:solidFill>
              </a:rPr>
              <a:t> o </a:t>
            </a:r>
            <a:r>
              <a:rPr lang="en-US" sz="2400" dirty="0" err="1">
                <a:solidFill>
                  <a:schemeClr val="tx1"/>
                </a:solidFill>
              </a:rPr>
              <a:t>ataque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fazendo</a:t>
            </a:r>
            <a:r>
              <a:rPr lang="en-US" sz="2400" dirty="0">
                <a:solidFill>
                  <a:schemeClr val="tx1"/>
                </a:solidFill>
              </a:rPr>
              <a:t> o download </a:t>
            </a:r>
            <a:r>
              <a:rPr lang="en-US" sz="2400" dirty="0" err="1">
                <a:solidFill>
                  <a:schemeClr val="tx1"/>
                </a:solidFill>
              </a:rPr>
              <a:t>deste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mesmo</a:t>
            </a:r>
            <a:r>
              <a:rPr lang="en-US" sz="2400" dirty="0">
                <a:solidFill>
                  <a:schemeClr val="tx1"/>
                </a:solidFill>
              </a:rPr>
              <a:t> a </a:t>
            </a:r>
            <a:r>
              <a:rPr lang="en-US" sz="2400" dirty="0" err="1">
                <a:solidFill>
                  <a:schemeClr val="tx1"/>
                </a:solidFill>
              </a:rPr>
              <a:t>partir</a:t>
            </a:r>
            <a:r>
              <a:rPr lang="en-US" sz="2400" dirty="0">
                <a:solidFill>
                  <a:schemeClr val="tx1"/>
                </a:solidFill>
              </a:rPr>
              <a:t> de um </a:t>
            </a:r>
            <a:r>
              <a:rPr lang="en-US" sz="2400" dirty="0" err="1">
                <a:solidFill>
                  <a:schemeClr val="tx1"/>
                </a:solidFill>
              </a:rPr>
              <a:t>repositório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disponível</a:t>
            </a:r>
            <a:r>
              <a:rPr lang="en-US" sz="2400" dirty="0">
                <a:solidFill>
                  <a:schemeClr val="tx1"/>
                </a:solidFill>
              </a:rPr>
              <a:t> On-Line (Apache 2).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dirty="0" err="1">
                <a:solidFill>
                  <a:schemeClr val="tx1"/>
                </a:solidFill>
              </a:rPr>
              <a:t>vítima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trata</a:t>
            </a:r>
            <a:r>
              <a:rPr lang="en-US" sz="2400" dirty="0">
                <a:solidFill>
                  <a:schemeClr val="tx1"/>
                </a:solidFill>
              </a:rPr>
              <a:t>-se de </a:t>
            </a:r>
            <a:r>
              <a:rPr lang="en-US" sz="2400" dirty="0" err="1">
                <a:solidFill>
                  <a:schemeClr val="tx1"/>
                </a:solidFill>
              </a:rPr>
              <a:t>uma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máquina</a:t>
            </a:r>
            <a:r>
              <a:rPr lang="en-US" sz="2400" dirty="0">
                <a:solidFill>
                  <a:schemeClr val="tx1"/>
                </a:solidFill>
              </a:rPr>
              <a:t> virtual </a:t>
            </a:r>
            <a:r>
              <a:rPr lang="en-US" sz="2400" dirty="0" err="1">
                <a:solidFill>
                  <a:schemeClr val="tx1"/>
                </a:solidFill>
              </a:rPr>
              <a:t>previamente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instalada</a:t>
            </a:r>
            <a:r>
              <a:rPr lang="en-US" sz="2400" dirty="0">
                <a:solidFill>
                  <a:schemeClr val="tx1"/>
                </a:solidFill>
              </a:rPr>
              <a:t> com Windows XP </a:t>
            </a:r>
            <a:r>
              <a:rPr lang="en-US" sz="2400" dirty="0" err="1">
                <a:solidFill>
                  <a:schemeClr val="tx1"/>
                </a:solidFill>
              </a:rPr>
              <a:t>onde</a:t>
            </a:r>
            <a:r>
              <a:rPr lang="en-US" sz="2400" dirty="0">
                <a:solidFill>
                  <a:schemeClr val="tx1"/>
                </a:solidFill>
              </a:rPr>
              <a:t> o </a:t>
            </a:r>
            <a:r>
              <a:rPr lang="en-US" sz="2400" dirty="0" err="1">
                <a:solidFill>
                  <a:schemeClr val="tx1"/>
                </a:solidFill>
              </a:rPr>
              <a:t>meio</a:t>
            </a:r>
            <a:r>
              <a:rPr lang="en-US" sz="2400" dirty="0">
                <a:solidFill>
                  <a:schemeClr val="tx1"/>
                </a:solidFill>
              </a:rPr>
              <a:t> de </a:t>
            </a:r>
            <a:r>
              <a:rPr lang="en-US" sz="2400" dirty="0" err="1">
                <a:solidFill>
                  <a:schemeClr val="tx1"/>
                </a:solidFill>
              </a:rPr>
              <a:t>transferência</a:t>
            </a:r>
            <a:r>
              <a:rPr lang="en-US" sz="2400" dirty="0">
                <a:solidFill>
                  <a:schemeClr val="tx1"/>
                </a:solidFill>
              </a:rPr>
              <a:t> do Ransomware </a:t>
            </a:r>
            <a:r>
              <a:rPr lang="en-US" sz="2400" dirty="0" err="1">
                <a:solidFill>
                  <a:schemeClr val="tx1"/>
                </a:solidFill>
              </a:rPr>
              <a:t>foi</a:t>
            </a:r>
            <a:r>
              <a:rPr lang="en-US" sz="2400" dirty="0">
                <a:solidFill>
                  <a:schemeClr val="tx1"/>
                </a:solidFill>
              </a:rPr>
              <a:t> via </a:t>
            </a:r>
            <a:r>
              <a:rPr lang="en-US" sz="2400" dirty="0" err="1">
                <a:solidFill>
                  <a:schemeClr val="tx1"/>
                </a:solidFill>
              </a:rPr>
              <a:t>imagem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ou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seja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quando</a:t>
            </a:r>
            <a:r>
              <a:rPr lang="en-US" sz="2400" dirty="0">
                <a:solidFill>
                  <a:schemeClr val="tx1"/>
                </a:solidFill>
              </a:rPr>
              <a:t> a </a:t>
            </a:r>
            <a:r>
              <a:rPr lang="en-US" sz="2400" dirty="0" err="1">
                <a:solidFill>
                  <a:schemeClr val="tx1"/>
                </a:solidFill>
              </a:rPr>
              <a:t>vítima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</a:rPr>
              <a:t>abrisse </a:t>
            </a:r>
            <a:r>
              <a:rPr lang="en-US" sz="2400" dirty="0" err="1">
                <a:solidFill>
                  <a:schemeClr val="tx1"/>
                </a:solidFill>
              </a:rPr>
              <a:t>imagem</a:t>
            </a:r>
            <a:r>
              <a:rPr lang="en-US" sz="2400" dirty="0">
                <a:solidFill>
                  <a:schemeClr val="tx1"/>
                </a:solidFill>
              </a:rPr>
              <a:t>, a </a:t>
            </a:r>
            <a:r>
              <a:rPr lang="en-US" sz="2400" dirty="0" err="1">
                <a:solidFill>
                  <a:schemeClr val="tx1"/>
                </a:solidFill>
              </a:rPr>
              <a:t>imagem</a:t>
            </a:r>
            <a:r>
              <a:rPr lang="en-US" sz="2400" dirty="0">
                <a:solidFill>
                  <a:schemeClr val="tx1"/>
                </a:solidFill>
              </a:rPr>
              <a:t> era </a:t>
            </a:r>
            <a:r>
              <a:rPr lang="en-US" sz="2400" dirty="0" err="1">
                <a:solidFill>
                  <a:schemeClr val="tx1"/>
                </a:solidFill>
              </a:rPr>
              <a:t>executada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primeiro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lugar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vindo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em</a:t>
            </a:r>
            <a:r>
              <a:rPr lang="en-US" sz="2400" dirty="0">
                <a:solidFill>
                  <a:schemeClr val="tx1"/>
                </a:solidFill>
              </a:rPr>
              <a:t> Segundo o </a:t>
            </a:r>
            <a:r>
              <a:rPr lang="en-US" sz="2400" dirty="0" err="1">
                <a:solidFill>
                  <a:schemeClr val="tx1"/>
                </a:solidFill>
              </a:rPr>
              <a:t>executável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encriptando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todos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seus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ficheiros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 Para que </a:t>
            </a:r>
            <a:r>
              <a:rPr lang="en-US" sz="2400" dirty="0" err="1">
                <a:solidFill>
                  <a:schemeClr val="tx1"/>
                </a:solidFill>
              </a:rPr>
              <a:t>isto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funcione</a:t>
            </a:r>
            <a:r>
              <a:rPr lang="en-US" sz="2400" dirty="0">
                <a:solidFill>
                  <a:schemeClr val="tx1"/>
                </a:solidFill>
              </a:rPr>
              <a:t> é </a:t>
            </a:r>
            <a:r>
              <a:rPr lang="en-US" sz="2400" dirty="0" err="1">
                <a:solidFill>
                  <a:schemeClr val="tx1"/>
                </a:solidFill>
              </a:rPr>
              <a:t>necessário</a:t>
            </a:r>
            <a:r>
              <a:rPr lang="en-US" sz="2400" dirty="0">
                <a:solidFill>
                  <a:schemeClr val="tx1"/>
                </a:solidFill>
              </a:rPr>
              <a:t> que a firewall </a:t>
            </a:r>
            <a:r>
              <a:rPr lang="en-US" sz="2400" dirty="0" err="1">
                <a:solidFill>
                  <a:schemeClr val="tx1"/>
                </a:solidFill>
              </a:rPr>
              <a:t>esteja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desativada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ou</a:t>
            </a:r>
            <a:r>
              <a:rPr lang="en-US" sz="2400" dirty="0">
                <a:solidFill>
                  <a:schemeClr val="tx1"/>
                </a:solidFill>
              </a:rPr>
              <a:t> que no </a:t>
            </a:r>
            <a:r>
              <a:rPr lang="en-US" sz="2400" dirty="0" err="1">
                <a:solidFill>
                  <a:schemeClr val="tx1"/>
                </a:solidFill>
              </a:rPr>
              <a:t>limite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nós</a:t>
            </a:r>
            <a:r>
              <a:rPr lang="en-US" sz="2400" dirty="0">
                <a:solidFill>
                  <a:schemeClr val="tx1"/>
                </a:solidFill>
              </a:rPr>
              <a:t>, pen-testers </a:t>
            </a:r>
            <a:r>
              <a:rPr lang="en-US" sz="2400" dirty="0" err="1">
                <a:solidFill>
                  <a:schemeClr val="tx1"/>
                </a:solidFill>
              </a:rPr>
              <a:t>consigamos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contornar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tods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os</a:t>
            </a:r>
            <a:r>
              <a:rPr lang="en-US" sz="2400" dirty="0">
                <a:solidFill>
                  <a:schemeClr val="tx1"/>
                </a:solidFill>
              </a:rPr>
              <a:t> IDS o que </a:t>
            </a:r>
            <a:r>
              <a:rPr lang="en-US" sz="2400" dirty="0" err="1">
                <a:solidFill>
                  <a:schemeClr val="tx1"/>
                </a:solidFill>
              </a:rPr>
              <a:t>obriga</a:t>
            </a:r>
            <a:r>
              <a:rPr lang="en-US" sz="2400" dirty="0">
                <a:solidFill>
                  <a:schemeClr val="tx1"/>
                </a:solidFill>
              </a:rPr>
              <a:t> o </a:t>
            </a:r>
            <a:r>
              <a:rPr lang="en-US" sz="2400" dirty="0" err="1">
                <a:solidFill>
                  <a:schemeClr val="tx1"/>
                </a:solidFill>
              </a:rPr>
              <a:t>melhoramento</a:t>
            </a:r>
            <a:r>
              <a:rPr lang="en-US" sz="2400" dirty="0">
                <a:solidFill>
                  <a:schemeClr val="tx1"/>
                </a:solidFill>
              </a:rPr>
              <a:t> do </a:t>
            </a:r>
            <a:r>
              <a:rPr lang="en-US" sz="2400" dirty="0" err="1">
                <a:solidFill>
                  <a:schemeClr val="tx1"/>
                </a:solidFill>
              </a:rPr>
              <a:t>código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uma</a:t>
            </a:r>
            <a:r>
              <a:rPr lang="en-US" sz="2400" dirty="0">
                <a:solidFill>
                  <a:schemeClr val="tx1"/>
                </a:solidFill>
              </a:rPr>
              <a:t> nova forma de </a:t>
            </a:r>
            <a:r>
              <a:rPr lang="en-US" sz="2400" dirty="0" err="1">
                <a:solidFill>
                  <a:schemeClr val="tx1"/>
                </a:solidFill>
              </a:rPr>
              <a:t>atacar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</a:p>
          <a:p>
            <a:pPr algn="just"/>
            <a:r>
              <a:rPr lang="en-US" sz="2400" dirty="0" err="1">
                <a:solidFill>
                  <a:schemeClr val="tx1"/>
                </a:solidFill>
              </a:rPr>
              <a:t>uma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diferente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maneira</a:t>
            </a:r>
            <a:r>
              <a:rPr lang="en-US" sz="2400" dirty="0">
                <a:solidFill>
                  <a:schemeClr val="tx1"/>
                </a:solidFill>
              </a:rPr>
              <a:t> de </a:t>
            </a:r>
            <a:r>
              <a:rPr lang="en-US" sz="2400" dirty="0" err="1">
                <a:solidFill>
                  <a:schemeClr val="tx1"/>
                </a:solidFill>
              </a:rPr>
              <a:t>pensar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71" name="Rounded Rectangle 15">
            <a:extLst>
              <a:ext uri="{FF2B5EF4-FFF2-40B4-BE49-F238E27FC236}">
                <a16:creationId xmlns:a16="http://schemas.microsoft.com/office/drawing/2014/main" id="{91934585-D4D2-1844-A333-7DF17A31E26F}"/>
              </a:ext>
            </a:extLst>
          </p:cNvPr>
          <p:cNvSpPr/>
          <p:nvPr/>
        </p:nvSpPr>
        <p:spPr>
          <a:xfrm>
            <a:off x="7851517" y="13804018"/>
            <a:ext cx="6794925" cy="514047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 cap="flat">
            <a:solidFill>
              <a:srgbClr val="F4AC00"/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72000" tIns="72000" rIns="72000" bIns="72000" rtlCol="0" anchor="t" anchorCtr="0">
            <a:noAutofit/>
          </a:bodyPr>
          <a:lstStyle/>
          <a:p>
            <a:pPr algn="just"/>
            <a:r>
              <a:rPr lang="pt-PT" sz="2400" dirty="0">
                <a:solidFill>
                  <a:schemeClr val="tx1"/>
                </a:solidFill>
              </a:rPr>
              <a:t>O ataque do </a:t>
            </a:r>
            <a:r>
              <a:rPr lang="pt-PT" sz="2400" dirty="0" err="1">
                <a:solidFill>
                  <a:schemeClr val="tx1"/>
                </a:solidFill>
              </a:rPr>
              <a:t>Wannacry</a:t>
            </a:r>
            <a:r>
              <a:rPr lang="pt-PT" sz="2400" dirty="0">
                <a:solidFill>
                  <a:schemeClr val="tx1"/>
                </a:solidFill>
              </a:rPr>
              <a:t> ocorreu devido a sistemas desatualizados e a uma política de segurança fraca. Nos 4 princípios da segurança, o </a:t>
            </a:r>
            <a:r>
              <a:rPr lang="pt-PT" sz="2400" dirty="0" err="1">
                <a:solidFill>
                  <a:schemeClr val="tx1"/>
                </a:solidFill>
              </a:rPr>
              <a:t>Wannacry</a:t>
            </a:r>
            <a:r>
              <a:rPr lang="pt-PT" sz="2400" dirty="0">
                <a:solidFill>
                  <a:schemeClr val="tx1"/>
                </a:solidFill>
              </a:rPr>
              <a:t> em termos de Confidencialidade, instala uma </a:t>
            </a:r>
            <a:r>
              <a:rPr lang="pt-PT" sz="2400" dirty="0" err="1">
                <a:solidFill>
                  <a:schemeClr val="tx1"/>
                </a:solidFill>
              </a:rPr>
              <a:t>backdoor</a:t>
            </a:r>
            <a:r>
              <a:rPr lang="pt-PT" sz="2400" dirty="0">
                <a:solidFill>
                  <a:schemeClr val="tx1"/>
                </a:solidFill>
              </a:rPr>
              <a:t> para eliminar dados das maquinas afetadas; em termos de Integridade, o </a:t>
            </a:r>
            <a:r>
              <a:rPr lang="pt-PT" sz="2400" dirty="0" err="1">
                <a:solidFill>
                  <a:schemeClr val="tx1"/>
                </a:solidFill>
              </a:rPr>
              <a:t>malware</a:t>
            </a:r>
            <a:r>
              <a:rPr lang="pt-PT" sz="2400" dirty="0">
                <a:solidFill>
                  <a:schemeClr val="tx1"/>
                </a:solidFill>
              </a:rPr>
              <a:t>  encripta os dados, mas não os altera; em termos de Disponibilidade, as organizações e os particulares que foram afetados perderam o acesso aos arquivos encriptados, pois, a sua recuperação é incerta mesmo apôs o pagamento.</a:t>
            </a:r>
          </a:p>
          <a:p>
            <a:pPr algn="just"/>
            <a:r>
              <a:rPr lang="pt-PT" sz="2400" dirty="0">
                <a:solidFill>
                  <a:schemeClr val="tx1"/>
                </a:solidFill>
              </a:rPr>
              <a:t> Por fim, foram as repostas rápidas e um pensamento lógico das empresas de segurança que salvaram o mundo.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9" name="Rounded Rectangle 15">
            <a:extLst>
              <a:ext uri="{FF2B5EF4-FFF2-40B4-BE49-F238E27FC236}">
                <a16:creationId xmlns:a16="http://schemas.microsoft.com/office/drawing/2014/main" id="{DD831D12-ED4E-6046-BFD0-D36E9D79EE48}"/>
              </a:ext>
            </a:extLst>
          </p:cNvPr>
          <p:cNvSpPr/>
          <p:nvPr/>
        </p:nvSpPr>
        <p:spPr>
          <a:xfrm>
            <a:off x="370211" y="4108892"/>
            <a:ext cx="6794925" cy="53664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 cap="flat">
            <a:solidFill>
              <a:srgbClr val="F4AC00"/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72000" tIns="72000" rIns="72000" bIns="72000" rtlCol="0" anchor="t" anchorCtr="0">
            <a:noAutofit/>
          </a:bodyPr>
          <a:lstStyle/>
          <a:p>
            <a:pPr algn="just"/>
            <a:r>
              <a:rPr lang="pt-PT" sz="2400" dirty="0">
                <a:solidFill>
                  <a:schemeClr val="tx1"/>
                </a:solidFill>
              </a:rPr>
              <a:t>Como o nome sugere, </a:t>
            </a:r>
            <a:r>
              <a:rPr lang="pt-PT" sz="2400" dirty="0" err="1">
                <a:solidFill>
                  <a:schemeClr val="tx1"/>
                </a:solidFill>
              </a:rPr>
              <a:t>ransomware</a:t>
            </a:r>
            <a:r>
              <a:rPr lang="pt-PT" sz="2400" dirty="0">
                <a:solidFill>
                  <a:schemeClr val="tx1"/>
                </a:solidFill>
              </a:rPr>
              <a:t> é um software malicioso que criptografa arquivos e exige um pagamento (resgate) para </a:t>
            </a:r>
            <a:r>
              <a:rPr lang="pt-PT" sz="2400" dirty="0" err="1">
                <a:solidFill>
                  <a:schemeClr val="tx1"/>
                </a:solidFill>
              </a:rPr>
              <a:t>descriptografá-los</a:t>
            </a:r>
            <a:r>
              <a:rPr lang="pt-PT" sz="2400" dirty="0">
                <a:solidFill>
                  <a:schemeClr val="tx1"/>
                </a:solidFill>
              </a:rPr>
              <a:t>. O </a:t>
            </a:r>
            <a:r>
              <a:rPr lang="pt-PT" sz="2400" dirty="0" err="1">
                <a:solidFill>
                  <a:schemeClr val="tx1"/>
                </a:solidFill>
              </a:rPr>
              <a:t>WannaCry</a:t>
            </a:r>
            <a:r>
              <a:rPr lang="pt-PT" sz="2400" dirty="0">
                <a:solidFill>
                  <a:schemeClr val="tx1"/>
                </a:solidFill>
              </a:rPr>
              <a:t> continua sendo uma das variedades mais conhecidas de </a:t>
            </a:r>
            <a:r>
              <a:rPr lang="pt-PT" sz="2400" dirty="0" err="1">
                <a:solidFill>
                  <a:schemeClr val="tx1"/>
                </a:solidFill>
              </a:rPr>
              <a:t>ransomware</a:t>
            </a:r>
            <a:r>
              <a:rPr lang="pt-PT" sz="2400" dirty="0">
                <a:solidFill>
                  <a:schemeClr val="tx1"/>
                </a:solidFill>
              </a:rPr>
              <a:t> em atividade. </a:t>
            </a:r>
          </a:p>
          <a:p>
            <a:pPr algn="just"/>
            <a:r>
              <a:rPr lang="pt-PT" sz="2400" dirty="0">
                <a:solidFill>
                  <a:schemeClr val="tx1"/>
                </a:solidFill>
              </a:rPr>
              <a:t>O </a:t>
            </a:r>
            <a:r>
              <a:rPr lang="pt-PT" sz="2400" dirty="0" err="1">
                <a:solidFill>
                  <a:schemeClr val="tx1"/>
                </a:solidFill>
              </a:rPr>
              <a:t>WannaCry</a:t>
            </a:r>
            <a:r>
              <a:rPr lang="pt-PT" sz="2400" dirty="0">
                <a:solidFill>
                  <a:schemeClr val="tx1"/>
                </a:solidFill>
              </a:rPr>
              <a:t> espalhou-se  usando a vulnerabilidade do Windows conhecida como MS17-010, que os </a:t>
            </a:r>
            <a:r>
              <a:rPr lang="pt-PT" sz="2400" dirty="0" err="1">
                <a:solidFill>
                  <a:schemeClr val="tx1"/>
                </a:solidFill>
              </a:rPr>
              <a:t>cibercriminosos</a:t>
            </a:r>
            <a:r>
              <a:rPr lang="pt-PT" sz="2400" dirty="0">
                <a:solidFill>
                  <a:schemeClr val="tx1"/>
                </a:solidFill>
              </a:rPr>
              <a:t> aproveitaram usando o </a:t>
            </a:r>
            <a:r>
              <a:rPr lang="pt-PT" sz="2400" dirty="0" err="1">
                <a:solidFill>
                  <a:schemeClr val="tx1"/>
                </a:solidFill>
              </a:rPr>
              <a:t>exploit</a:t>
            </a:r>
            <a:r>
              <a:rPr lang="pt-PT" sz="2400" dirty="0">
                <a:solidFill>
                  <a:schemeClr val="tx1"/>
                </a:solidFill>
              </a:rPr>
              <a:t> </a:t>
            </a:r>
            <a:r>
              <a:rPr lang="pt-PT" sz="2400" dirty="0" err="1">
                <a:solidFill>
                  <a:schemeClr val="tx1"/>
                </a:solidFill>
              </a:rPr>
              <a:t>EternalBlue</a:t>
            </a:r>
            <a:r>
              <a:rPr lang="pt-PT" sz="2400" dirty="0">
                <a:solidFill>
                  <a:schemeClr val="tx1"/>
                </a:solidFill>
              </a:rPr>
              <a:t>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0" name="Rounded Rectangle 9">
            <a:extLst>
              <a:ext uri="{FF2B5EF4-FFF2-40B4-BE49-F238E27FC236}">
                <a16:creationId xmlns:a16="http://schemas.microsoft.com/office/drawing/2014/main" id="{6C2E1F33-6165-A241-9F62-73AF5D8E190C}"/>
              </a:ext>
            </a:extLst>
          </p:cNvPr>
          <p:cNvSpPr/>
          <p:nvPr/>
        </p:nvSpPr>
        <p:spPr>
          <a:xfrm>
            <a:off x="472908" y="3523801"/>
            <a:ext cx="6818185" cy="506866"/>
          </a:xfrm>
          <a:prstGeom prst="flowChartProcess">
            <a:avLst/>
          </a:prstGeom>
          <a:solidFill>
            <a:srgbClr val="F4AC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r>
              <a:rPr lang="en-US" sz="2000" b="1" dirty="0">
                <a:solidFill>
                  <a:schemeClr val="bg1"/>
                </a:solidFill>
                <a:latin typeface="DIN Alternate"/>
                <a:ea typeface="DIN Alternate"/>
                <a:cs typeface="DIN Alternate"/>
              </a:rPr>
              <a:t>INTRODUCTION</a:t>
            </a:r>
            <a:endParaRPr lang="pt-PT" sz="105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1" name="Rounded Rectangle 15">
            <a:extLst>
              <a:ext uri="{FF2B5EF4-FFF2-40B4-BE49-F238E27FC236}">
                <a16:creationId xmlns:a16="http://schemas.microsoft.com/office/drawing/2014/main" id="{B0B7C169-C35E-AD40-8457-C362BC710E0D}"/>
              </a:ext>
            </a:extLst>
          </p:cNvPr>
          <p:cNvSpPr/>
          <p:nvPr/>
        </p:nvSpPr>
        <p:spPr>
          <a:xfrm>
            <a:off x="496168" y="19736297"/>
            <a:ext cx="14150274" cy="147944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 cap="flat">
            <a:solidFill>
              <a:srgbClr val="F4AC00"/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72000" tIns="72000" rIns="72000" bIns="72000" numCol="2" spcCol="72000" rtlCol="0" anchor="t" anchorCtr="0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Pedro Pinto, António Pinto, and Manuel Ricardo. (2015). Cross-layer Admission Control Mechanism to Enhance the Support of Real-time Applications. In IEEE Sensors Journal, vol. 15, no. 12, pp. 6945-6953, Dec. 2015. doi.org/10.1109/JSEN.2015. IF=2.512. Link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hlinkClick r:id="rId3"/>
              </a:rPr>
              <a:t>https://www.youtube.com/watch?v=KTkm33xmnFY&amp;t=302s</a:t>
            </a:r>
            <a:endParaRPr lang="en-US" sz="18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hlinkClick r:id="rId4"/>
              </a:rPr>
              <a:t>https://www.youtube.com/watch?v=WwViRoTx7eMREF 5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7" name="Rounded Rectangle 15">
            <a:extLst>
              <a:ext uri="{FF2B5EF4-FFF2-40B4-BE49-F238E27FC236}">
                <a16:creationId xmlns:a16="http://schemas.microsoft.com/office/drawing/2014/main" id="{CE1D52C3-CF60-314A-ABE3-F7FF070D8119}"/>
              </a:ext>
            </a:extLst>
          </p:cNvPr>
          <p:cNvSpPr/>
          <p:nvPr/>
        </p:nvSpPr>
        <p:spPr>
          <a:xfrm>
            <a:off x="9745640" y="448322"/>
            <a:ext cx="1620951" cy="639860"/>
          </a:xfrm>
          <a:prstGeom prst="chevron">
            <a:avLst>
              <a:gd name="adj" fmla="val 3492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108000" tIns="0" rIns="0" bIns="0" rtlCol="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DIN Alternate" panose="020B0500000000000000" pitchFamily="34" charset="77"/>
              </a:rPr>
              <a:t>Subject</a:t>
            </a:r>
          </a:p>
        </p:txBody>
      </p:sp>
      <p:sp>
        <p:nvSpPr>
          <p:cNvPr id="38" name="Rounded Rectangle 15">
            <a:extLst>
              <a:ext uri="{FF2B5EF4-FFF2-40B4-BE49-F238E27FC236}">
                <a16:creationId xmlns:a16="http://schemas.microsoft.com/office/drawing/2014/main" id="{2681AAF0-907A-8B41-9DB6-28DC6911609F}"/>
              </a:ext>
            </a:extLst>
          </p:cNvPr>
          <p:cNvSpPr/>
          <p:nvPr/>
        </p:nvSpPr>
        <p:spPr>
          <a:xfrm>
            <a:off x="11133163" y="448322"/>
            <a:ext cx="3743875" cy="639860"/>
          </a:xfrm>
          <a:prstGeom prst="chevron">
            <a:avLst>
              <a:gd name="adj" fmla="val 36973"/>
            </a:avLst>
          </a:prstGeom>
          <a:solidFill>
            <a:srgbClr val="F4AC00"/>
          </a:solidFill>
          <a:ln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0" tIns="0" rIns="0" bIns="0" rtlCol="0" anchor="b" anchorCtr="0">
            <a:no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DIN Alternate" panose="020B0500000000000000" pitchFamily="34" charset="77"/>
              </a:rPr>
              <a:t>Communications encryption </a:t>
            </a:r>
            <a:br>
              <a:rPr lang="en-US" sz="2000" b="1" dirty="0">
                <a:solidFill>
                  <a:schemeClr val="bg1"/>
                </a:solidFill>
                <a:latin typeface="DIN Alternate" panose="020B0500000000000000" pitchFamily="34" charset="77"/>
              </a:rPr>
            </a:br>
            <a:r>
              <a:rPr lang="en-US" sz="2000" b="1" dirty="0">
                <a:solidFill>
                  <a:schemeClr val="bg1"/>
                </a:solidFill>
                <a:latin typeface="DIN Alternate" panose="020B0500000000000000" pitchFamily="34" charset="77"/>
              </a:rPr>
              <a:t>and security</a:t>
            </a:r>
          </a:p>
        </p:txBody>
      </p:sp>
      <p:sp>
        <p:nvSpPr>
          <p:cNvPr id="39" name="Rounded Rectangle 15">
            <a:extLst>
              <a:ext uri="{FF2B5EF4-FFF2-40B4-BE49-F238E27FC236}">
                <a16:creationId xmlns:a16="http://schemas.microsoft.com/office/drawing/2014/main" id="{44DF3B68-E0E3-8648-BEA9-E9A9A1ACA0A3}"/>
              </a:ext>
            </a:extLst>
          </p:cNvPr>
          <p:cNvSpPr/>
          <p:nvPr/>
        </p:nvSpPr>
        <p:spPr>
          <a:xfrm>
            <a:off x="2306415" y="443076"/>
            <a:ext cx="1620951" cy="634719"/>
          </a:xfrm>
          <a:prstGeom prst="chevron">
            <a:avLst>
              <a:gd name="adj" fmla="val 3492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108000" tIns="0" rIns="0" bIns="0" rtlCol="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DIN Alternate" panose="020B0500000000000000" pitchFamily="34" charset="77"/>
              </a:rPr>
              <a:t>Year</a:t>
            </a:r>
          </a:p>
        </p:txBody>
      </p:sp>
      <p:sp>
        <p:nvSpPr>
          <p:cNvPr id="40" name="Rounded Rectangle 15">
            <a:extLst>
              <a:ext uri="{FF2B5EF4-FFF2-40B4-BE49-F238E27FC236}">
                <a16:creationId xmlns:a16="http://schemas.microsoft.com/office/drawing/2014/main" id="{D8BEECEE-DFEF-5542-A799-321183DE6580}"/>
              </a:ext>
            </a:extLst>
          </p:cNvPr>
          <p:cNvSpPr/>
          <p:nvPr/>
        </p:nvSpPr>
        <p:spPr>
          <a:xfrm>
            <a:off x="3703749" y="442279"/>
            <a:ext cx="1405220" cy="634719"/>
          </a:xfrm>
          <a:prstGeom prst="chevron">
            <a:avLst>
              <a:gd name="adj" fmla="val 34927"/>
            </a:avLst>
          </a:prstGeom>
          <a:solidFill>
            <a:srgbClr val="F4AC00"/>
          </a:solidFill>
          <a:ln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108000" tIns="0" rIns="0" bIns="0" rtlCol="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DIN Alternate" panose="020B0500000000000000" pitchFamily="34" charset="77"/>
              </a:rPr>
              <a:t>2019/2020</a:t>
            </a:r>
          </a:p>
        </p:txBody>
      </p:sp>
      <p:sp>
        <p:nvSpPr>
          <p:cNvPr id="42" name="Rounded Rectangle 15">
            <a:extLst>
              <a:ext uri="{FF2B5EF4-FFF2-40B4-BE49-F238E27FC236}">
                <a16:creationId xmlns:a16="http://schemas.microsoft.com/office/drawing/2014/main" id="{6F067A99-DD40-9149-9480-CE25C98C4930}"/>
              </a:ext>
            </a:extLst>
          </p:cNvPr>
          <p:cNvSpPr/>
          <p:nvPr/>
        </p:nvSpPr>
        <p:spPr>
          <a:xfrm>
            <a:off x="638740" y="2114069"/>
            <a:ext cx="14396977" cy="1138160"/>
          </a:xfrm>
          <a:prstGeom prst="chevron">
            <a:avLst>
              <a:gd name="adj" fmla="val 25946"/>
            </a:avLst>
          </a:prstGeom>
          <a:solidFill>
            <a:srgbClr val="F4AC00"/>
          </a:solidFill>
          <a:ln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DIN Alternate" panose="020B0500000000000000" pitchFamily="34" charset="77"/>
              </a:rPr>
              <a:t>WannaCry, The worm that never die</a:t>
            </a:r>
          </a:p>
        </p:txBody>
      </p:sp>
      <p:sp>
        <p:nvSpPr>
          <p:cNvPr id="48" name="Rounded Rectangle 15">
            <a:extLst>
              <a:ext uri="{FF2B5EF4-FFF2-40B4-BE49-F238E27FC236}">
                <a16:creationId xmlns:a16="http://schemas.microsoft.com/office/drawing/2014/main" id="{0BB9726A-9843-4340-A444-2F3DEB8266D1}"/>
              </a:ext>
            </a:extLst>
          </p:cNvPr>
          <p:cNvSpPr/>
          <p:nvPr/>
        </p:nvSpPr>
        <p:spPr>
          <a:xfrm>
            <a:off x="496168" y="1232885"/>
            <a:ext cx="2014982" cy="634716"/>
          </a:xfrm>
          <a:prstGeom prst="chevron">
            <a:avLst>
              <a:gd name="adj" fmla="val 3570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108000" tIns="0" rIns="0" bIns="0" rtlCol="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DIN Alternate" panose="020B0500000000000000" pitchFamily="34" charset="77"/>
              </a:rPr>
              <a:t>Students</a:t>
            </a:r>
          </a:p>
        </p:txBody>
      </p:sp>
      <p:sp>
        <p:nvSpPr>
          <p:cNvPr id="49" name="Rounded Rectangle 15">
            <a:extLst>
              <a:ext uri="{FF2B5EF4-FFF2-40B4-BE49-F238E27FC236}">
                <a16:creationId xmlns:a16="http://schemas.microsoft.com/office/drawing/2014/main" id="{409983E3-F54D-ED4C-B65F-7D68DEC752AB}"/>
              </a:ext>
            </a:extLst>
          </p:cNvPr>
          <p:cNvSpPr/>
          <p:nvPr/>
        </p:nvSpPr>
        <p:spPr>
          <a:xfrm>
            <a:off x="2264229" y="1232884"/>
            <a:ext cx="7481411" cy="634718"/>
          </a:xfrm>
          <a:prstGeom prst="chevron">
            <a:avLst>
              <a:gd name="adj" fmla="val 36672"/>
            </a:avLst>
          </a:prstGeom>
          <a:solidFill>
            <a:srgbClr val="F4AC00"/>
          </a:solidFill>
          <a:ln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108000" tIns="0" rIns="0" bIns="0" rtlCol="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DIN Alternate" panose="020B0500000000000000" pitchFamily="34" charset="77"/>
              </a:rPr>
              <a:t>José </a:t>
            </a:r>
            <a:r>
              <a:rPr lang="en-US" sz="2000" b="1" dirty="0" err="1">
                <a:solidFill>
                  <a:schemeClr val="bg1"/>
                </a:solidFill>
                <a:latin typeface="DIN Alternate" panose="020B0500000000000000" pitchFamily="34" charset="77"/>
              </a:rPr>
              <a:t>Antunes,João</a:t>
            </a:r>
            <a:r>
              <a:rPr lang="en-US" sz="2000" b="1" dirty="0">
                <a:solidFill>
                  <a:schemeClr val="bg1"/>
                </a:solidFill>
                <a:latin typeface="DIN Alternate" panose="020B0500000000000000" pitchFamily="34" charset="77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DIN Alternate" panose="020B0500000000000000" pitchFamily="34" charset="77"/>
              </a:rPr>
              <a:t>Dantas</a:t>
            </a:r>
            <a:endParaRPr lang="en-US" sz="2000" b="1" dirty="0">
              <a:solidFill>
                <a:schemeClr val="bg1"/>
              </a:solidFill>
              <a:latin typeface="DIN Alternate" panose="020B0500000000000000" pitchFamily="34" charset="77"/>
            </a:endParaRP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EF543B0C-6874-CE4A-A042-076AD209A678}"/>
              </a:ext>
            </a:extLst>
          </p:cNvPr>
          <p:cNvSpPr/>
          <p:nvPr/>
        </p:nvSpPr>
        <p:spPr>
          <a:xfrm>
            <a:off x="9745640" y="1229585"/>
            <a:ext cx="1620951" cy="639861"/>
          </a:xfrm>
          <a:prstGeom prst="chevron">
            <a:avLst>
              <a:gd name="adj" fmla="val 3570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108000" tIns="0" rIns="0" bIns="0" rtlCol="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DIN Alternate" panose="020B0500000000000000" pitchFamily="34" charset="77"/>
              </a:rPr>
              <a:t>Supervision</a:t>
            </a:r>
          </a:p>
        </p:txBody>
      </p:sp>
      <p:sp>
        <p:nvSpPr>
          <p:cNvPr id="64" name="Rounded Rectangle 15">
            <a:extLst>
              <a:ext uri="{FF2B5EF4-FFF2-40B4-BE49-F238E27FC236}">
                <a16:creationId xmlns:a16="http://schemas.microsoft.com/office/drawing/2014/main" id="{85106CD2-A4EB-474A-AB11-ECF05E1B9094}"/>
              </a:ext>
            </a:extLst>
          </p:cNvPr>
          <p:cNvSpPr/>
          <p:nvPr/>
        </p:nvSpPr>
        <p:spPr>
          <a:xfrm>
            <a:off x="11133163" y="1229584"/>
            <a:ext cx="3743875" cy="639861"/>
          </a:xfrm>
          <a:prstGeom prst="chevron">
            <a:avLst>
              <a:gd name="adj" fmla="val 35571"/>
            </a:avLst>
          </a:prstGeom>
          <a:solidFill>
            <a:srgbClr val="F4AC00"/>
          </a:solidFill>
          <a:ln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108000" tIns="0" rIns="0" bIns="0" rtlCol="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DIN Alternate" panose="020B0500000000000000" pitchFamily="34" charset="77"/>
              </a:rPr>
              <a:t>Pedro Pinto, Pedro Carneiro</a:t>
            </a:r>
          </a:p>
        </p:txBody>
      </p:sp>
      <p:sp>
        <p:nvSpPr>
          <p:cNvPr id="66" name="Rounded Rectangle 9">
            <a:extLst>
              <a:ext uri="{FF2B5EF4-FFF2-40B4-BE49-F238E27FC236}">
                <a16:creationId xmlns:a16="http://schemas.microsoft.com/office/drawing/2014/main" id="{22C62362-2673-A842-A5D0-275D6EB0F2D7}"/>
              </a:ext>
            </a:extLst>
          </p:cNvPr>
          <p:cNvSpPr/>
          <p:nvPr/>
        </p:nvSpPr>
        <p:spPr>
          <a:xfrm>
            <a:off x="7837229" y="3523801"/>
            <a:ext cx="6818185" cy="506866"/>
          </a:xfrm>
          <a:prstGeom prst="flowChartProcess">
            <a:avLst/>
          </a:prstGeom>
          <a:solidFill>
            <a:srgbClr val="F4AC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r>
              <a:rPr lang="en-US" sz="2000" b="1" dirty="0">
                <a:solidFill>
                  <a:schemeClr val="bg1"/>
                </a:solidFill>
                <a:latin typeface="DIN Alternate" panose="020B0500000000000000" pitchFamily="34" charset="77"/>
                <a:ea typeface="Times New Roman" panose="02020603050405020304" pitchFamily="18" charset="0"/>
              </a:rPr>
              <a:t>RESULTS</a:t>
            </a:r>
            <a:endParaRPr lang="pt-PT" sz="1050" dirty="0">
              <a:solidFill>
                <a:schemeClr val="bg1"/>
              </a:solidFill>
              <a:latin typeface="DIN Alternate" panose="020B0500000000000000" pitchFamily="34" charset="77"/>
              <a:ea typeface="Times New Roman" panose="02020603050405020304" pitchFamily="18" charset="0"/>
            </a:endParaRPr>
          </a:p>
        </p:txBody>
      </p:sp>
      <p:sp>
        <p:nvSpPr>
          <p:cNvPr id="70" name="Rounded Rectangle 9">
            <a:extLst>
              <a:ext uri="{FF2B5EF4-FFF2-40B4-BE49-F238E27FC236}">
                <a16:creationId xmlns:a16="http://schemas.microsoft.com/office/drawing/2014/main" id="{DFDC22B1-3971-5742-92C6-59933685C6C6}"/>
              </a:ext>
            </a:extLst>
          </p:cNvPr>
          <p:cNvSpPr/>
          <p:nvPr/>
        </p:nvSpPr>
        <p:spPr>
          <a:xfrm>
            <a:off x="481880" y="9714937"/>
            <a:ext cx="6818185" cy="506866"/>
          </a:xfrm>
          <a:prstGeom prst="flowChartProcess">
            <a:avLst/>
          </a:prstGeom>
          <a:solidFill>
            <a:srgbClr val="F4AC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r>
              <a:rPr lang="en-US" sz="2000" b="1" dirty="0">
                <a:solidFill>
                  <a:schemeClr val="bg1"/>
                </a:solidFill>
                <a:latin typeface="DIN Alternate"/>
                <a:ea typeface="Times New Roman" panose="02020603050405020304" pitchFamily="18" charset="0"/>
              </a:rPr>
              <a:t>WORK</a:t>
            </a:r>
            <a:endParaRPr lang="pt-PT" sz="105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B3F8283F-6F31-234B-8E4A-CED69705DBD7}"/>
              </a:ext>
            </a:extLst>
          </p:cNvPr>
          <p:cNvSpPr/>
          <p:nvPr/>
        </p:nvSpPr>
        <p:spPr>
          <a:xfrm>
            <a:off x="7822941" y="13180024"/>
            <a:ext cx="6818185" cy="506866"/>
          </a:xfrm>
          <a:prstGeom prst="flowChartProcess">
            <a:avLst/>
          </a:prstGeom>
          <a:solidFill>
            <a:srgbClr val="F4AC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r>
              <a:rPr lang="pt-PT" sz="2000" dirty="0">
                <a:solidFill>
                  <a:schemeClr val="bg1"/>
                </a:solidFill>
                <a:latin typeface="DIN Alternate" panose="020B0500000000000000" pitchFamily="34" charset="77"/>
                <a:ea typeface="Times New Roman" panose="02020603050405020304" pitchFamily="18" charset="0"/>
              </a:rPr>
              <a:t>CONCLUSIONS</a:t>
            </a:r>
          </a:p>
        </p:txBody>
      </p:sp>
      <p:sp>
        <p:nvSpPr>
          <p:cNvPr id="74" name="Rounded Rectangle 9">
            <a:extLst>
              <a:ext uri="{FF2B5EF4-FFF2-40B4-BE49-F238E27FC236}">
                <a16:creationId xmlns:a16="http://schemas.microsoft.com/office/drawing/2014/main" id="{97EC0D2D-FAFA-4941-9E51-696DDE231750}"/>
              </a:ext>
            </a:extLst>
          </p:cNvPr>
          <p:cNvSpPr/>
          <p:nvPr/>
        </p:nvSpPr>
        <p:spPr>
          <a:xfrm>
            <a:off x="481880" y="19211909"/>
            <a:ext cx="14159246" cy="506866"/>
          </a:xfrm>
          <a:prstGeom prst="flowChartProcess">
            <a:avLst/>
          </a:prstGeom>
          <a:solidFill>
            <a:srgbClr val="F4AC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r>
              <a:rPr lang="pt-PT" sz="2000" dirty="0">
                <a:solidFill>
                  <a:schemeClr val="bg1"/>
                </a:solidFill>
                <a:latin typeface="DIN Alternate" panose="020B0500000000000000" pitchFamily="34" charset="77"/>
                <a:ea typeface="Times New Roman" panose="02020603050405020304" pitchFamily="18" charset="0"/>
              </a:rPr>
              <a:t>REFERENCES &amp; LINKS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A4B838B-4E8F-4733-A54C-DCA3F14AC9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350" y="428665"/>
            <a:ext cx="1676371" cy="6791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EAF6D3-02BC-4F7F-A5D9-7F450E26C9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4577" y="7551872"/>
            <a:ext cx="3034528" cy="16572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4FD9EA-89E7-4911-B5FF-402DF0B79A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739" y="13804018"/>
            <a:ext cx="6148279" cy="2056524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D60357C4-26CD-4F0B-8251-6A3FBD584E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1730" y="9206550"/>
            <a:ext cx="6173704" cy="330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2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23747</TotalTime>
  <Words>534</Words>
  <Application>Microsoft Office PowerPoint</Application>
  <PresentationFormat>Custom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DIN Alternate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Carneiro</dc:creator>
  <cp:lastModifiedBy>Miguel Antunes</cp:lastModifiedBy>
  <cp:revision>116</cp:revision>
  <cp:lastPrinted>2019-05-18T11:45:20Z</cp:lastPrinted>
  <dcterms:created xsi:type="dcterms:W3CDTF">2017-04-12T13:27:53Z</dcterms:created>
  <dcterms:modified xsi:type="dcterms:W3CDTF">2020-06-24T19:23:06Z</dcterms:modified>
</cp:coreProperties>
</file>