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A52D"/>
    <a:srgbClr val="ED7D30"/>
    <a:srgbClr val="E27D25"/>
    <a:srgbClr val="D2ECEE"/>
    <a:srgbClr val="CEE6E8"/>
    <a:srgbClr val="94C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81761-56EB-9B49-9D8E-E141BFF245B7}" v="2" dt="2020-01-06T12:52:5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9" autoAdjust="0"/>
    <p:restoredTop sz="96190"/>
  </p:normalViewPr>
  <p:slideViewPr>
    <p:cSldViewPr snapToGrid="0" snapToObjects="1">
      <p:cViewPr varScale="1">
        <p:scale>
          <a:sx n="36" d="100"/>
          <a:sy n="36" d="100"/>
        </p:scale>
        <p:origin x="3402"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591D6-E9BC-E04F-BCF4-3B65A1BD8671}" type="datetimeFigureOut">
              <a:rPr lang="en-US" smtClean="0"/>
              <a:t>1/29/2021</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BAB06-96DC-834E-8E3E-D1B9A792049B}" type="slidenum">
              <a:rPr lang="en-US" smtClean="0"/>
              <a:t>‹nº›</a:t>
            </a:fld>
            <a:endParaRPr lang="en-US"/>
          </a:p>
        </p:txBody>
      </p:sp>
    </p:spTree>
    <p:extLst>
      <p:ext uri="{BB962C8B-B14F-4D97-AF65-F5344CB8AC3E}">
        <p14:creationId xmlns:p14="http://schemas.microsoft.com/office/powerpoint/2010/main" val="1280691844"/>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FBAB06-96DC-834E-8E3E-D1B9A792049B}" type="slidenum">
              <a:rPr lang="en-US" smtClean="0"/>
              <a:t>1</a:t>
            </a:fld>
            <a:endParaRPr lang="en-US"/>
          </a:p>
        </p:txBody>
      </p:sp>
    </p:spTree>
    <p:extLst>
      <p:ext uri="{BB962C8B-B14F-4D97-AF65-F5344CB8AC3E}">
        <p14:creationId xmlns:p14="http://schemas.microsoft.com/office/powerpoint/2010/main" val="35922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FE9B4-3A8D-0840-A199-91F438B05816}"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FE9B4-3A8D-0840-A199-91F438B05816}"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FE9B4-3A8D-0840-A199-91F438B05816}"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FE9B4-3A8D-0840-A199-91F438B05816}"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FE9B4-3A8D-0840-A199-91F438B05816}"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FE9B4-3A8D-0840-A199-91F438B05816}"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FE9B4-3A8D-0840-A199-91F438B05816}"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FE9B4-3A8D-0840-A199-91F438B05816}"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FE9B4-3A8D-0840-A199-91F438B05816}"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03FE9B4-3A8D-0840-A199-91F438B05816}"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03FE9B4-3A8D-0840-A199-91F438B05816}"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F72D5-5E94-D94E-853B-0E8997123BF4}"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403FE9B4-3A8D-0840-A199-91F438B05816}" type="datetimeFigureOut">
              <a:rPr lang="en-US" smtClean="0"/>
              <a:t>1/29/2021</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82EF72D5-5E94-D94E-853B-0E8997123BF4}" type="slidenum">
              <a:rPr lang="en-US" smtClean="0"/>
              <a:t>‹nº›</a:t>
            </a:fld>
            <a:endParaRPr lang="en-US"/>
          </a:p>
        </p:txBody>
      </p:sp>
    </p:spTree>
    <p:extLst>
      <p:ext uri="{BB962C8B-B14F-4D97-AF65-F5344CB8AC3E}">
        <p14:creationId xmlns:p14="http://schemas.microsoft.com/office/powerpoint/2010/main" val="1695435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hyperlink" Target="https://github.com/ridercz/HoneyESP/wiki/Usage/" TargetMode="External"/><Relationship Id="rId10" Type="http://schemas.openxmlformats.org/officeDocument/2006/relationships/image" Target="../media/image6.png"/><Relationship Id="rId4" Type="http://schemas.openxmlformats.org/officeDocument/2006/relationships/hyperlink" Target="https://resources.infosecinstitute.com/topic/ghost-usb-honeypot-part-2/"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F59307-7B43-6849-B739-60AF339F08D3}"/>
              </a:ext>
            </a:extLst>
          </p:cNvPr>
          <p:cNvPicPr>
            <a:picLocks noChangeAspect="1"/>
          </p:cNvPicPr>
          <p:nvPr/>
        </p:nvPicPr>
        <p:blipFill rotWithShape="1">
          <a:blip r:embed="rId3"/>
          <a:srcRect l="18538" t="17392"/>
          <a:stretch/>
        </p:blipFill>
        <p:spPr>
          <a:xfrm>
            <a:off x="-17930" y="-17930"/>
            <a:ext cx="2068857" cy="2567573"/>
          </a:xfrm>
          <a:prstGeom prst="rect">
            <a:avLst/>
          </a:prstGeom>
        </p:spPr>
      </p:pic>
      <p:sp>
        <p:nvSpPr>
          <p:cNvPr id="67" name="Rounded Rectangle 15">
            <a:extLst>
              <a:ext uri="{FF2B5EF4-FFF2-40B4-BE49-F238E27FC236}">
                <a16:creationId xmlns:a16="http://schemas.microsoft.com/office/drawing/2014/main" id="{42779086-959D-FB43-BFF4-D385E7A4FC4A}"/>
              </a:ext>
            </a:extLst>
          </p:cNvPr>
          <p:cNvSpPr/>
          <p:nvPr/>
        </p:nvSpPr>
        <p:spPr>
          <a:xfrm>
            <a:off x="7851517" y="4008176"/>
            <a:ext cx="6794925" cy="9021551"/>
          </a:xfrm>
          <a:prstGeom prst="roundRect">
            <a:avLst>
              <a:gd name="adj" fmla="val 0"/>
            </a:avLst>
          </a:prstGeom>
          <a:solidFill>
            <a:schemeClr val="bg1"/>
          </a:solidFill>
          <a:ln w="25400" cap="flat">
            <a:solidFill>
              <a:srgbClr val="E9A52D"/>
            </a:solidFill>
            <a:prstDash val="sysDash"/>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t" anchorCtr="0">
            <a:noAutofit/>
          </a:bodyPr>
          <a:lstStyle/>
          <a:p>
            <a:r>
              <a:rPr lang="en-US" sz="2400" dirty="0">
                <a:solidFill>
                  <a:schemeClr val="tx1"/>
                </a:solidFill>
              </a:rPr>
              <a:t>After powering up, the device will create Wi-Fi access point with configured network name (see Configuration). It will assign IPs to clients with DHCP and also serves as DNS. All DNS requests are resolved to 10.0.0.1, IP address of device itself.</a:t>
            </a:r>
          </a:p>
          <a:p>
            <a:r>
              <a:rPr lang="en-US" sz="2400" dirty="0" err="1">
                <a:solidFill>
                  <a:schemeClr val="tx1"/>
                </a:solidFill>
              </a:rPr>
              <a:t>HoneyESP</a:t>
            </a:r>
            <a:r>
              <a:rPr lang="en-US" sz="2400" dirty="0">
                <a:solidFill>
                  <a:schemeClr val="tx1"/>
                </a:solidFill>
              </a:rPr>
              <a:t> also runs HTTP server on default port 80. All requests are redirected to http://wifi-gateway.local/ and on this address it runs the captive portal stored in embedded SPIFFS.</a:t>
            </a:r>
          </a:p>
          <a:p>
            <a:endParaRPr lang="en-US" sz="2400" dirty="0">
              <a:solidFill>
                <a:schemeClr val="tx1"/>
              </a:solidFill>
            </a:endParaRPr>
          </a:p>
          <a:p>
            <a:endParaRPr lang="en-US" sz="2400" dirty="0">
              <a:solidFill>
                <a:schemeClr val="tx1"/>
              </a:solidFill>
            </a:endParaRPr>
          </a:p>
          <a:p>
            <a:r>
              <a:rPr lang="en-US" sz="2400" dirty="0">
                <a:solidFill>
                  <a:schemeClr val="tx1"/>
                </a:solidFill>
              </a:rPr>
              <a:t>As we can see on the next figure, the results obtained</a:t>
            </a:r>
          </a:p>
          <a:p>
            <a:r>
              <a:rPr lang="en-US" sz="2400" dirty="0">
                <a:solidFill>
                  <a:schemeClr val="tx1"/>
                </a:solidFill>
              </a:rPr>
              <a:t>Are going to a specific path that we choose.</a:t>
            </a: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p:txBody>
      </p:sp>
      <p:sp>
        <p:nvSpPr>
          <p:cNvPr id="68" name="Rounded Rectangle 15">
            <a:extLst>
              <a:ext uri="{FF2B5EF4-FFF2-40B4-BE49-F238E27FC236}">
                <a16:creationId xmlns:a16="http://schemas.microsoft.com/office/drawing/2014/main" id="{9D5AB8E1-65A2-6B49-BD2D-1BBCF8675441}"/>
              </a:ext>
            </a:extLst>
          </p:cNvPr>
          <p:cNvSpPr/>
          <p:nvPr/>
        </p:nvSpPr>
        <p:spPr>
          <a:xfrm>
            <a:off x="496168" y="10199312"/>
            <a:ext cx="6794925" cy="8709322"/>
          </a:xfrm>
          <a:prstGeom prst="roundRect">
            <a:avLst>
              <a:gd name="adj" fmla="val 0"/>
            </a:avLst>
          </a:prstGeom>
          <a:solidFill>
            <a:schemeClr val="bg1"/>
          </a:solidFill>
          <a:ln w="25400" cap="flat">
            <a:solidFill>
              <a:srgbClr val="E9A52D"/>
            </a:solidFill>
            <a:prstDash val="sysDash"/>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t" anchorCtr="0">
            <a:noAutofit/>
          </a:bodyPr>
          <a:lstStyle/>
          <a:p>
            <a:r>
              <a:rPr lang="en-US" sz="2400" dirty="0">
                <a:solidFill>
                  <a:schemeClr val="tx1"/>
                </a:solidFill>
              </a:rPr>
              <a:t>The first and main difference is that only SPIFFS variant is supposed. There is no support for SD card variant yet.</a:t>
            </a:r>
          </a:p>
          <a:p>
            <a:r>
              <a:rPr lang="en-US" sz="2400" dirty="0">
                <a:solidFill>
                  <a:schemeClr val="tx1"/>
                </a:solidFill>
              </a:rPr>
              <a:t>Second difference is that the website contents and data files need to be uploaded using slightly different process:</a:t>
            </a:r>
          </a:p>
          <a:p>
            <a:pPr marL="457200" indent="-457200">
              <a:buFont typeface="Arial" panose="020B0604020202020204" pitchFamily="34" charset="0"/>
              <a:buChar char="•"/>
            </a:pPr>
            <a:r>
              <a:rPr lang="en-US" sz="2400" dirty="0">
                <a:solidFill>
                  <a:schemeClr val="tx1"/>
                </a:solidFill>
              </a:rPr>
              <a:t>Hardware Setup</a:t>
            </a:r>
          </a:p>
          <a:p>
            <a:pPr marL="457200" indent="-457200">
              <a:buFont typeface="Arial" panose="020B0604020202020204" pitchFamily="34" charset="0"/>
              <a:buChar char="•"/>
            </a:pPr>
            <a:r>
              <a:rPr lang="en-US" sz="2400" dirty="0">
                <a:solidFill>
                  <a:schemeClr val="tx1"/>
                </a:solidFill>
              </a:rPr>
              <a:t>SPPIFS Configuration</a:t>
            </a:r>
          </a:p>
          <a:p>
            <a:pPr marL="457200" indent="-457200">
              <a:buFont typeface="Arial" panose="020B0604020202020204" pitchFamily="34" charset="0"/>
              <a:buChar char="•"/>
            </a:pPr>
            <a:r>
              <a:rPr lang="en-US" sz="2400" dirty="0">
                <a:solidFill>
                  <a:schemeClr val="tx1"/>
                </a:solidFill>
              </a:rPr>
              <a:t>Building firmware to ESP-32</a:t>
            </a:r>
          </a:p>
          <a:p>
            <a:pPr marL="457200" indent="-457200">
              <a:buFont typeface="Arial" panose="020B0604020202020204" pitchFamily="34" charset="0"/>
              <a:buChar char="•"/>
            </a:pPr>
            <a:r>
              <a:rPr lang="en-US" sz="2400" dirty="0">
                <a:solidFill>
                  <a:schemeClr val="tx1"/>
                </a:solidFill>
              </a:rPr>
              <a:t>Using the honeypot</a:t>
            </a:r>
          </a:p>
          <a:p>
            <a:pPr marL="457200" indent="-457200">
              <a:buFont typeface="Arial" panose="020B0604020202020204" pitchFamily="34" charset="0"/>
              <a:buChar char="•"/>
            </a:pPr>
            <a:r>
              <a:rPr lang="en-US" sz="2400" dirty="0">
                <a:solidFill>
                  <a:schemeClr val="tx1"/>
                </a:solidFill>
              </a:rPr>
              <a:t>Save the data acquired</a:t>
            </a: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endParaRPr lang="en-US" sz="2400" dirty="0">
              <a:solidFill>
                <a:schemeClr val="tx1"/>
              </a:solidFill>
            </a:endParaRPr>
          </a:p>
        </p:txBody>
      </p:sp>
      <p:sp>
        <p:nvSpPr>
          <p:cNvPr id="71" name="Rounded Rectangle 15">
            <a:extLst>
              <a:ext uri="{FF2B5EF4-FFF2-40B4-BE49-F238E27FC236}">
                <a16:creationId xmlns:a16="http://schemas.microsoft.com/office/drawing/2014/main" id="{91934585-D4D2-1844-A333-7DF17A31E26F}"/>
              </a:ext>
            </a:extLst>
          </p:cNvPr>
          <p:cNvSpPr/>
          <p:nvPr/>
        </p:nvSpPr>
        <p:spPr>
          <a:xfrm>
            <a:off x="7764402" y="13830069"/>
            <a:ext cx="6794925" cy="2716339"/>
          </a:xfrm>
          <a:prstGeom prst="roundRect">
            <a:avLst>
              <a:gd name="adj" fmla="val 0"/>
            </a:avLst>
          </a:prstGeom>
          <a:solidFill>
            <a:schemeClr val="bg1"/>
          </a:solidFill>
          <a:ln w="25400" cap="flat">
            <a:solidFill>
              <a:srgbClr val="E9A52D"/>
            </a:solidFill>
            <a:prstDash val="sysDash"/>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t" anchorCtr="0">
            <a:noAutofit/>
          </a:bodyPr>
          <a:lstStyle/>
          <a:p>
            <a:r>
              <a:rPr lang="en-US" sz="2400" dirty="0">
                <a:solidFill>
                  <a:schemeClr val="tx1"/>
                </a:solidFill>
              </a:rPr>
              <a:t>The main goal of this project was obtained, and for our experience we think this type of systems is very dangerous and can cause a lot of serious problems only because you(target) just want to have an Internet Connection.</a:t>
            </a:r>
          </a:p>
          <a:p>
            <a:endParaRPr lang="en-US" sz="2400" dirty="0">
              <a:solidFill>
                <a:schemeClr val="tx1"/>
              </a:solidFill>
            </a:endParaRPr>
          </a:p>
        </p:txBody>
      </p:sp>
      <p:sp>
        <p:nvSpPr>
          <p:cNvPr id="59" name="Rounded Rectangle 15">
            <a:extLst>
              <a:ext uri="{FF2B5EF4-FFF2-40B4-BE49-F238E27FC236}">
                <a16:creationId xmlns:a16="http://schemas.microsoft.com/office/drawing/2014/main" id="{DD831D12-ED4E-6046-BFD0-D36E9D79EE48}"/>
              </a:ext>
            </a:extLst>
          </p:cNvPr>
          <p:cNvSpPr/>
          <p:nvPr/>
        </p:nvSpPr>
        <p:spPr>
          <a:xfrm>
            <a:off x="462196" y="4361716"/>
            <a:ext cx="6794925" cy="5366431"/>
          </a:xfrm>
          <a:prstGeom prst="roundRect">
            <a:avLst>
              <a:gd name="adj" fmla="val 0"/>
            </a:avLst>
          </a:prstGeom>
          <a:solidFill>
            <a:schemeClr val="bg1"/>
          </a:solidFill>
          <a:ln w="25400" cap="flat">
            <a:solidFill>
              <a:srgbClr val="E9A52D"/>
            </a:solidFill>
            <a:prstDash val="sysDash"/>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t" anchorCtr="0">
            <a:noAutofit/>
          </a:bodyPr>
          <a:lstStyle/>
          <a:p>
            <a:r>
              <a:rPr lang="en-US" sz="2400" dirty="0">
                <a:solidFill>
                  <a:schemeClr val="tx1"/>
                </a:solidFill>
              </a:rPr>
              <a:t>On this Mini-Project we consolidate some subjects along the course of ERSC, like “</a:t>
            </a:r>
            <a:r>
              <a:rPr lang="en-US" sz="2400" dirty="0" err="1">
                <a:solidFill>
                  <a:schemeClr val="tx1"/>
                </a:solidFill>
              </a:rPr>
              <a:t>Sistemas</a:t>
            </a:r>
            <a:r>
              <a:rPr lang="en-US" sz="2400" dirty="0">
                <a:solidFill>
                  <a:schemeClr val="tx1"/>
                </a:solidFill>
              </a:rPr>
              <a:t> </a:t>
            </a:r>
            <a:r>
              <a:rPr lang="en-US" sz="2400" dirty="0" err="1">
                <a:solidFill>
                  <a:schemeClr val="tx1"/>
                </a:solidFill>
              </a:rPr>
              <a:t>Embebidos</a:t>
            </a:r>
            <a:r>
              <a:rPr lang="en-US" sz="2400" dirty="0">
                <a:solidFill>
                  <a:schemeClr val="tx1"/>
                </a:solidFill>
              </a:rPr>
              <a:t>/</a:t>
            </a:r>
            <a:r>
              <a:rPr lang="en-US" sz="2400" dirty="0" err="1">
                <a:solidFill>
                  <a:schemeClr val="tx1"/>
                </a:solidFill>
              </a:rPr>
              <a:t>Ciberfísicos</a:t>
            </a:r>
            <a:r>
              <a:rPr lang="en-US" sz="2400" dirty="0">
                <a:solidFill>
                  <a:schemeClr val="tx1"/>
                </a:solidFill>
              </a:rPr>
              <a:t>, </a:t>
            </a:r>
            <a:r>
              <a:rPr lang="en-US" sz="2400" dirty="0" err="1">
                <a:solidFill>
                  <a:schemeClr val="tx1"/>
                </a:solidFill>
              </a:rPr>
              <a:t>Progamação</a:t>
            </a:r>
            <a:r>
              <a:rPr lang="en-US" sz="2400" dirty="0">
                <a:solidFill>
                  <a:schemeClr val="tx1"/>
                </a:solidFill>
              </a:rPr>
              <a:t> Web e </a:t>
            </a:r>
            <a:r>
              <a:rPr lang="en-US" sz="2400" dirty="0" err="1">
                <a:solidFill>
                  <a:schemeClr val="tx1"/>
                </a:solidFill>
              </a:rPr>
              <a:t>Criptografica</a:t>
            </a:r>
            <a:r>
              <a:rPr lang="en-US" sz="2400" dirty="0">
                <a:solidFill>
                  <a:schemeClr val="tx1"/>
                </a:solidFill>
              </a:rPr>
              <a:t>/</a:t>
            </a:r>
            <a:r>
              <a:rPr lang="en-US" sz="2400" dirty="0" err="1">
                <a:solidFill>
                  <a:schemeClr val="tx1"/>
                </a:solidFill>
              </a:rPr>
              <a:t>CiberSegurança</a:t>
            </a:r>
            <a:r>
              <a:rPr lang="en-US" sz="2400" dirty="0">
                <a:solidFill>
                  <a:schemeClr val="tx1"/>
                </a:solidFill>
              </a:rPr>
              <a:t>” </a:t>
            </a:r>
          </a:p>
          <a:p>
            <a:pPr marL="457200" indent="-457200">
              <a:buFont typeface="Arial" panose="020B0604020202020204" pitchFamily="34" charset="0"/>
              <a:buChar char="•"/>
            </a:pPr>
            <a:r>
              <a:rPr lang="en-US" sz="2400" dirty="0">
                <a:solidFill>
                  <a:schemeClr val="tx1"/>
                </a:solidFill>
              </a:rPr>
              <a:t>The Honey Project is a fake captive or portal/honeypot for microcontroller boards in this case ESP-32.</a:t>
            </a:r>
          </a:p>
          <a:p>
            <a:pPr marL="457200" indent="-457200">
              <a:buFont typeface="Arial" panose="020B0604020202020204" pitchFamily="34" charset="0"/>
              <a:buChar char="•"/>
            </a:pPr>
            <a:r>
              <a:rPr lang="en-US" sz="2400" dirty="0">
                <a:solidFill>
                  <a:schemeClr val="tx1"/>
                </a:solidFill>
              </a:rPr>
              <a:t>We can call this system as  Honeypot, not just like the ones mounted on the networks to simulate a real target, but a honeypot as phishing on a public Wi-Fi.</a:t>
            </a:r>
          </a:p>
          <a:p>
            <a:pPr marL="457200" indent="-457200">
              <a:buFont typeface="Arial" panose="020B0604020202020204" pitchFamily="34" charset="0"/>
              <a:buChar char="•"/>
            </a:pPr>
            <a:endParaRPr lang="en-GB" sz="2400" b="1" dirty="0">
              <a:solidFill>
                <a:schemeClr val="tx1"/>
              </a:solidFill>
              <a:effectLst/>
              <a:latin typeface="DIN Alternate" charset="0"/>
              <a:ea typeface="DIN Alternate" charset="0"/>
              <a:cs typeface="DIN Alternate" charset="0"/>
            </a:endParaRPr>
          </a:p>
        </p:txBody>
      </p:sp>
      <p:sp>
        <p:nvSpPr>
          <p:cNvPr id="60" name="Rounded Rectangle 9">
            <a:extLst>
              <a:ext uri="{FF2B5EF4-FFF2-40B4-BE49-F238E27FC236}">
                <a16:creationId xmlns:a16="http://schemas.microsoft.com/office/drawing/2014/main" id="{6C2E1F33-6165-A241-9F62-73AF5D8E190C}"/>
              </a:ext>
            </a:extLst>
          </p:cNvPr>
          <p:cNvSpPr/>
          <p:nvPr/>
        </p:nvSpPr>
        <p:spPr>
          <a:xfrm>
            <a:off x="472908" y="3523801"/>
            <a:ext cx="6818185" cy="506866"/>
          </a:xfrm>
          <a:prstGeom prst="flowChartProcess">
            <a:avLst/>
          </a:prstGeom>
          <a:solidFill>
            <a:srgbClr val="E9A52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0"/>
              </a:spcAft>
            </a:pPr>
            <a:r>
              <a:rPr lang="en-US" sz="2000" b="1" dirty="0">
                <a:solidFill>
                  <a:schemeClr val="bg1"/>
                </a:solidFill>
                <a:latin typeface="DIN Alternate"/>
                <a:ea typeface="DIN Alternate"/>
                <a:cs typeface="DIN Alternate"/>
              </a:rPr>
              <a:t>INTRODUCTION</a:t>
            </a:r>
            <a:endParaRPr lang="pt-PT" sz="1050" dirty="0">
              <a:solidFill>
                <a:schemeClr val="bg1"/>
              </a:solidFill>
              <a:latin typeface="Times New Roman" panose="02020603050405020304" pitchFamily="18" charset="0"/>
              <a:ea typeface="Times New Roman" panose="02020603050405020304" pitchFamily="18" charset="0"/>
            </a:endParaRPr>
          </a:p>
        </p:txBody>
      </p:sp>
      <p:sp>
        <p:nvSpPr>
          <p:cNvPr id="61" name="Rounded Rectangle 15">
            <a:extLst>
              <a:ext uri="{FF2B5EF4-FFF2-40B4-BE49-F238E27FC236}">
                <a16:creationId xmlns:a16="http://schemas.microsoft.com/office/drawing/2014/main" id="{B0B7C169-C35E-AD40-8457-C362BC710E0D}"/>
              </a:ext>
            </a:extLst>
          </p:cNvPr>
          <p:cNvSpPr/>
          <p:nvPr/>
        </p:nvSpPr>
        <p:spPr>
          <a:xfrm>
            <a:off x="496168" y="19700439"/>
            <a:ext cx="14150274" cy="1479441"/>
          </a:xfrm>
          <a:prstGeom prst="roundRect">
            <a:avLst>
              <a:gd name="adj" fmla="val 0"/>
            </a:avLst>
          </a:prstGeom>
          <a:solidFill>
            <a:schemeClr val="bg1"/>
          </a:solidFill>
          <a:ln w="25400" cap="flat">
            <a:solidFill>
              <a:srgbClr val="E9A52D"/>
            </a:solidFill>
            <a:prstDash val="sysDash"/>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numCol="2" spcCol="72000" rtlCol="0" anchor="t" anchorCtr="0">
            <a:noAutofit/>
          </a:bodyPr>
          <a:lstStyle/>
          <a:p>
            <a:pPr marL="457200" indent="-457200">
              <a:buFont typeface="+mj-lt"/>
              <a:buAutoNum type="arabicPeriod"/>
            </a:pPr>
            <a:r>
              <a:rPr lang="en-US" sz="1800" dirty="0">
                <a:solidFill>
                  <a:schemeClr val="tx1"/>
                </a:solidFill>
                <a:hlinkClick r:id="rId4"/>
              </a:rPr>
              <a:t>https://resources.infosecinstitute.com/topic/ghost-usb-honeypot-part-2/</a:t>
            </a:r>
            <a:endParaRPr lang="en-US" sz="1800" dirty="0">
              <a:solidFill>
                <a:schemeClr val="tx1"/>
              </a:solidFill>
            </a:endParaRPr>
          </a:p>
          <a:p>
            <a:pPr marL="457200" indent="-457200">
              <a:buFont typeface="+mj-lt"/>
              <a:buAutoNum type="arabicPeriod"/>
            </a:pPr>
            <a:r>
              <a:rPr lang="en-US" sz="1800" dirty="0">
                <a:solidFill>
                  <a:schemeClr val="tx1"/>
                </a:solidFill>
                <a:hlinkClick r:id="rId5"/>
              </a:rPr>
              <a:t>https://github.com/ridercz/HoneyESP/wiki/Usage/</a:t>
            </a:r>
            <a:endParaRPr lang="en-US" sz="1800" dirty="0">
              <a:solidFill>
                <a:schemeClr val="tx1"/>
              </a:solidFill>
            </a:endParaRPr>
          </a:p>
          <a:p>
            <a:endParaRPr lang="en-US" sz="1800" dirty="0">
              <a:solidFill>
                <a:schemeClr val="tx1"/>
              </a:solidFill>
            </a:endParaRPr>
          </a:p>
        </p:txBody>
      </p:sp>
      <p:sp>
        <p:nvSpPr>
          <p:cNvPr id="37" name="Rounded Rectangle 15">
            <a:extLst>
              <a:ext uri="{FF2B5EF4-FFF2-40B4-BE49-F238E27FC236}">
                <a16:creationId xmlns:a16="http://schemas.microsoft.com/office/drawing/2014/main" id="{CE1D52C3-CF60-314A-ABE3-F7FF070D8119}"/>
              </a:ext>
            </a:extLst>
          </p:cNvPr>
          <p:cNvSpPr/>
          <p:nvPr/>
        </p:nvSpPr>
        <p:spPr>
          <a:xfrm>
            <a:off x="3108684" y="1381732"/>
            <a:ext cx="1673936" cy="639860"/>
          </a:xfrm>
          <a:prstGeom prst="chevron">
            <a:avLst>
              <a:gd name="adj" fmla="val 34927"/>
            </a:avLst>
          </a:prstGeom>
          <a:solidFill>
            <a:schemeClr val="tx1">
              <a:lumMod val="75000"/>
              <a:lumOff val="25000"/>
            </a:schemeClr>
          </a:solidFill>
          <a:ln>
            <a:noFill/>
          </a:ln>
          <a:effectLst>
            <a:outerShdw blurRad="50800" dist="508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lIns="108000" tIns="0" rIns="0" bIns="0" rtlCol="0" anchor="ctr" anchorCtr="0">
            <a:noAutofit/>
          </a:bodyPr>
          <a:lstStyle/>
          <a:p>
            <a:pPr algn="ctr"/>
            <a:r>
              <a:rPr lang="en-US" sz="2000" b="1" dirty="0">
                <a:solidFill>
                  <a:schemeClr val="bg1"/>
                </a:solidFill>
                <a:latin typeface="DIN Alternate" panose="020B0500000000000000" pitchFamily="34" charset="77"/>
              </a:rPr>
              <a:t>Subject</a:t>
            </a:r>
          </a:p>
        </p:txBody>
      </p:sp>
      <p:sp>
        <p:nvSpPr>
          <p:cNvPr id="38" name="Rounded Rectangle 15">
            <a:extLst>
              <a:ext uri="{FF2B5EF4-FFF2-40B4-BE49-F238E27FC236}">
                <a16:creationId xmlns:a16="http://schemas.microsoft.com/office/drawing/2014/main" id="{2681AAF0-907A-8B41-9DB6-28DC6911609F}"/>
              </a:ext>
            </a:extLst>
          </p:cNvPr>
          <p:cNvSpPr/>
          <p:nvPr/>
        </p:nvSpPr>
        <p:spPr>
          <a:xfrm>
            <a:off x="4545697" y="1381729"/>
            <a:ext cx="2570416" cy="639860"/>
          </a:xfrm>
          <a:prstGeom prst="chevron">
            <a:avLst>
              <a:gd name="adj" fmla="val 36973"/>
            </a:avLst>
          </a:prstGeom>
          <a:solidFill>
            <a:srgbClr val="E9A52D"/>
          </a:solidFill>
          <a:ln>
            <a:noFill/>
          </a:ln>
          <a:effectLst>
            <a:outerShdw blurRad="50800" dist="508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lIns="108000" tIns="0" rIns="0" bIns="0" rtlCol="0" anchor="ctr" anchorCtr="0">
            <a:noAutofit/>
          </a:bodyPr>
          <a:lstStyle/>
          <a:p>
            <a:pPr algn="ctr"/>
            <a:r>
              <a:rPr lang="en-US" sz="2000" b="1" dirty="0">
                <a:solidFill>
                  <a:schemeClr val="bg1"/>
                </a:solidFill>
                <a:latin typeface="DIN Alternate" panose="020B0500000000000000" pitchFamily="34" charset="77"/>
              </a:rPr>
              <a:t>Cybersecurity</a:t>
            </a:r>
          </a:p>
        </p:txBody>
      </p:sp>
      <p:sp>
        <p:nvSpPr>
          <p:cNvPr id="39" name="Rounded Rectangle 15">
            <a:extLst>
              <a:ext uri="{FF2B5EF4-FFF2-40B4-BE49-F238E27FC236}">
                <a16:creationId xmlns:a16="http://schemas.microsoft.com/office/drawing/2014/main" id="{44DF3B68-E0E3-8648-BEA9-E9A9A1ACA0A3}"/>
              </a:ext>
            </a:extLst>
          </p:cNvPr>
          <p:cNvSpPr/>
          <p:nvPr/>
        </p:nvSpPr>
        <p:spPr>
          <a:xfrm>
            <a:off x="11641487" y="1381730"/>
            <a:ext cx="1583279" cy="634716"/>
          </a:xfrm>
          <a:prstGeom prst="chevron">
            <a:avLst>
              <a:gd name="adj" fmla="val 34927"/>
            </a:avLst>
          </a:prstGeom>
          <a:solidFill>
            <a:schemeClr val="tx1">
              <a:lumMod val="75000"/>
              <a:lumOff val="25000"/>
            </a:schemeClr>
          </a:solidFill>
          <a:ln>
            <a:noFill/>
          </a:ln>
          <a:effectLst>
            <a:outerShdw blurRad="50800" dist="508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lIns="108000" tIns="0" rIns="0" bIns="0" rtlCol="0" anchor="ctr" anchorCtr="0">
            <a:noAutofit/>
          </a:bodyPr>
          <a:lstStyle/>
          <a:p>
            <a:pPr algn="ctr"/>
            <a:r>
              <a:rPr lang="en-US" sz="2000" b="1" dirty="0">
                <a:solidFill>
                  <a:schemeClr val="bg1"/>
                </a:solidFill>
                <a:latin typeface="DIN Alternate" panose="020B0500000000000000" pitchFamily="34" charset="77"/>
              </a:rPr>
              <a:t>Year</a:t>
            </a:r>
          </a:p>
        </p:txBody>
      </p:sp>
      <p:sp>
        <p:nvSpPr>
          <p:cNvPr id="40" name="Rounded Rectangle 15">
            <a:extLst>
              <a:ext uri="{FF2B5EF4-FFF2-40B4-BE49-F238E27FC236}">
                <a16:creationId xmlns:a16="http://schemas.microsoft.com/office/drawing/2014/main" id="{D8BEECEE-DFEF-5542-A799-321183DE6580}"/>
              </a:ext>
            </a:extLst>
          </p:cNvPr>
          <p:cNvSpPr/>
          <p:nvPr/>
        </p:nvSpPr>
        <p:spPr>
          <a:xfrm>
            <a:off x="12995097" y="1381729"/>
            <a:ext cx="1620951" cy="634716"/>
          </a:xfrm>
          <a:prstGeom prst="chevron">
            <a:avLst>
              <a:gd name="adj" fmla="val 34927"/>
            </a:avLst>
          </a:prstGeom>
          <a:solidFill>
            <a:srgbClr val="E9A52D"/>
          </a:solidFill>
          <a:ln>
            <a:noFill/>
          </a:ln>
          <a:effectLst>
            <a:outerShdw blurRad="50800" dist="508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lIns="108000" tIns="0" rIns="0" bIns="0" rtlCol="0" anchor="ctr" anchorCtr="0">
            <a:noAutofit/>
          </a:bodyPr>
          <a:lstStyle/>
          <a:p>
            <a:pPr algn="ctr"/>
            <a:r>
              <a:rPr lang="en-US" sz="2000" b="1" dirty="0">
                <a:solidFill>
                  <a:schemeClr val="bg1"/>
                </a:solidFill>
                <a:latin typeface="DIN Alternate" panose="020B0500000000000000" pitchFamily="34" charset="77"/>
              </a:rPr>
              <a:t>2020/2021</a:t>
            </a:r>
          </a:p>
        </p:txBody>
      </p:sp>
      <p:sp>
        <p:nvSpPr>
          <p:cNvPr id="42" name="Rounded Rectangle 15">
            <a:extLst>
              <a:ext uri="{FF2B5EF4-FFF2-40B4-BE49-F238E27FC236}">
                <a16:creationId xmlns:a16="http://schemas.microsoft.com/office/drawing/2014/main" id="{6F067A99-DD40-9149-9480-CE25C98C4930}"/>
              </a:ext>
            </a:extLst>
          </p:cNvPr>
          <p:cNvSpPr/>
          <p:nvPr/>
        </p:nvSpPr>
        <p:spPr>
          <a:xfrm>
            <a:off x="3128466" y="2114069"/>
            <a:ext cx="11526947" cy="1138160"/>
          </a:xfrm>
          <a:prstGeom prst="chevron">
            <a:avLst>
              <a:gd name="adj" fmla="val 19251"/>
            </a:avLst>
          </a:prstGeom>
          <a:solidFill>
            <a:srgbClr val="E9A52D"/>
          </a:solidFill>
          <a:ln>
            <a:noFill/>
          </a:ln>
          <a:effectLst>
            <a:outerShdw blurRad="50800" dist="508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lIns="0" tIns="0" rIns="0" bIns="0" rtlCol="0" anchor="ctr" anchorCtr="0">
            <a:noAutofit/>
          </a:bodyPr>
          <a:lstStyle/>
          <a:p>
            <a:pPr algn="ctr"/>
            <a:r>
              <a:rPr lang="en-US" sz="2000" b="0" i="0" dirty="0" err="1">
                <a:solidFill>
                  <a:srgbClr val="000000"/>
                </a:solidFill>
                <a:effectLst/>
                <a:latin typeface="Arial" panose="020B0604020202020204" pitchFamily="34" charset="0"/>
              </a:rPr>
              <a:t>HoneyESP</a:t>
            </a:r>
            <a:r>
              <a:rPr lang="en-US" sz="2000" b="0" i="0" dirty="0">
                <a:solidFill>
                  <a:srgbClr val="000000"/>
                </a:solidFill>
                <a:effectLst/>
                <a:latin typeface="Arial" panose="020B0604020202020204" pitchFamily="34" charset="0"/>
              </a:rPr>
              <a:t> portal/honeypot Project</a:t>
            </a:r>
          </a:p>
          <a:p>
            <a:pPr algn="ctr"/>
            <a:r>
              <a:rPr lang="en-US" sz="4000" b="1" dirty="0">
                <a:solidFill>
                  <a:schemeClr val="bg1"/>
                </a:solidFill>
                <a:latin typeface="DIN Alternate" panose="020B0500000000000000" pitchFamily="34" charset="77"/>
              </a:rPr>
              <a:t>https://youtu.be/HP3GXLs-rus</a:t>
            </a:r>
          </a:p>
        </p:txBody>
      </p:sp>
      <p:sp>
        <p:nvSpPr>
          <p:cNvPr id="48" name="Rounded Rectangle 15">
            <a:extLst>
              <a:ext uri="{FF2B5EF4-FFF2-40B4-BE49-F238E27FC236}">
                <a16:creationId xmlns:a16="http://schemas.microsoft.com/office/drawing/2014/main" id="{0BB9726A-9843-4340-A444-2F3DEB8266D1}"/>
              </a:ext>
            </a:extLst>
          </p:cNvPr>
          <p:cNvSpPr/>
          <p:nvPr/>
        </p:nvSpPr>
        <p:spPr>
          <a:xfrm>
            <a:off x="6969849" y="1381732"/>
            <a:ext cx="1583278" cy="634716"/>
          </a:xfrm>
          <a:prstGeom prst="chevron">
            <a:avLst>
              <a:gd name="adj" fmla="val 35701"/>
            </a:avLst>
          </a:prstGeom>
          <a:solidFill>
            <a:schemeClr val="tx1">
              <a:lumMod val="75000"/>
              <a:lumOff val="25000"/>
            </a:schemeClr>
          </a:solidFill>
          <a:ln>
            <a:noFill/>
          </a:ln>
          <a:effectLst>
            <a:outerShdw blurRad="50800" dist="508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lIns="108000" tIns="0" rIns="0" bIns="0" rtlCol="0" anchor="ctr" anchorCtr="0">
            <a:noAutofit/>
          </a:bodyPr>
          <a:lstStyle/>
          <a:p>
            <a:pPr algn="ctr"/>
            <a:r>
              <a:rPr lang="en-US" sz="2000" b="1" dirty="0">
                <a:solidFill>
                  <a:schemeClr val="bg1"/>
                </a:solidFill>
                <a:latin typeface="DIN Alternate" panose="020B0500000000000000" pitchFamily="34" charset="77"/>
              </a:rPr>
              <a:t>Students</a:t>
            </a:r>
          </a:p>
        </p:txBody>
      </p:sp>
      <p:sp>
        <p:nvSpPr>
          <p:cNvPr id="49" name="Rounded Rectangle 15">
            <a:extLst>
              <a:ext uri="{FF2B5EF4-FFF2-40B4-BE49-F238E27FC236}">
                <a16:creationId xmlns:a16="http://schemas.microsoft.com/office/drawing/2014/main" id="{409983E3-F54D-ED4C-B65F-7D68DEC752AB}"/>
              </a:ext>
            </a:extLst>
          </p:cNvPr>
          <p:cNvSpPr/>
          <p:nvPr/>
        </p:nvSpPr>
        <p:spPr>
          <a:xfrm>
            <a:off x="8318891" y="1382460"/>
            <a:ext cx="3461391" cy="634718"/>
          </a:xfrm>
          <a:prstGeom prst="chevron">
            <a:avLst>
              <a:gd name="adj" fmla="val 36672"/>
            </a:avLst>
          </a:prstGeom>
          <a:solidFill>
            <a:srgbClr val="E9A52D"/>
          </a:solidFill>
          <a:ln>
            <a:noFill/>
          </a:ln>
          <a:effectLst>
            <a:outerShdw blurRad="50800" dist="508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vert="horz" wrap="none" lIns="108000" tIns="0" rIns="0" bIns="0" rtlCol="0" anchor="ctr" anchorCtr="0">
            <a:noAutofit/>
          </a:bodyPr>
          <a:lstStyle/>
          <a:p>
            <a:pPr algn="ctr"/>
            <a:r>
              <a:rPr lang="en-US" sz="2000" b="1" dirty="0">
                <a:solidFill>
                  <a:schemeClr val="bg1"/>
                </a:solidFill>
                <a:latin typeface="DIN Alternate" panose="020B0500000000000000" pitchFamily="34" charset="77"/>
              </a:rPr>
              <a:t>João </a:t>
            </a:r>
            <a:r>
              <a:rPr lang="en-US" sz="2000" b="1" dirty="0" err="1">
                <a:solidFill>
                  <a:schemeClr val="bg1"/>
                </a:solidFill>
                <a:latin typeface="DIN Alternate" panose="020B0500000000000000" pitchFamily="34" charset="77"/>
              </a:rPr>
              <a:t>Dantas</a:t>
            </a:r>
            <a:endParaRPr lang="en-US" sz="2000" b="1" dirty="0">
              <a:solidFill>
                <a:schemeClr val="bg1"/>
              </a:solidFill>
              <a:latin typeface="DIN Alternate" panose="020B0500000000000000" pitchFamily="34" charset="77"/>
            </a:endParaRPr>
          </a:p>
          <a:p>
            <a:pPr algn="ctr"/>
            <a:r>
              <a:rPr lang="en-US" sz="2000" b="1" dirty="0">
                <a:solidFill>
                  <a:schemeClr val="bg1"/>
                </a:solidFill>
                <a:latin typeface="DIN Alternate" panose="020B0500000000000000" pitchFamily="34" charset="77"/>
              </a:rPr>
              <a:t>José Antunes </a:t>
            </a:r>
          </a:p>
        </p:txBody>
      </p:sp>
      <p:sp>
        <p:nvSpPr>
          <p:cNvPr id="66" name="Rounded Rectangle 9">
            <a:extLst>
              <a:ext uri="{FF2B5EF4-FFF2-40B4-BE49-F238E27FC236}">
                <a16:creationId xmlns:a16="http://schemas.microsoft.com/office/drawing/2014/main" id="{22C62362-2673-A842-A5D0-275D6EB0F2D7}"/>
              </a:ext>
            </a:extLst>
          </p:cNvPr>
          <p:cNvSpPr/>
          <p:nvPr/>
        </p:nvSpPr>
        <p:spPr>
          <a:xfrm>
            <a:off x="7837229" y="3523801"/>
            <a:ext cx="6818185" cy="506866"/>
          </a:xfrm>
          <a:prstGeom prst="flowChartProcess">
            <a:avLst/>
          </a:prstGeom>
          <a:solidFill>
            <a:srgbClr val="E9A52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0"/>
              </a:spcAft>
            </a:pPr>
            <a:r>
              <a:rPr lang="en-US" sz="2000" b="1" dirty="0">
                <a:solidFill>
                  <a:schemeClr val="bg1"/>
                </a:solidFill>
                <a:latin typeface="DIN Alternate" panose="020B0500000000000000" pitchFamily="34" charset="77"/>
                <a:ea typeface="Times New Roman" panose="02020603050405020304" pitchFamily="18" charset="0"/>
              </a:rPr>
              <a:t>RESULTS</a:t>
            </a:r>
            <a:endParaRPr lang="pt-PT" sz="1050" dirty="0">
              <a:solidFill>
                <a:schemeClr val="bg1"/>
              </a:solidFill>
              <a:latin typeface="DIN Alternate" panose="020B0500000000000000" pitchFamily="34" charset="77"/>
              <a:ea typeface="Times New Roman" panose="02020603050405020304" pitchFamily="18" charset="0"/>
            </a:endParaRPr>
          </a:p>
        </p:txBody>
      </p:sp>
      <p:sp>
        <p:nvSpPr>
          <p:cNvPr id="70" name="Rounded Rectangle 9">
            <a:extLst>
              <a:ext uri="{FF2B5EF4-FFF2-40B4-BE49-F238E27FC236}">
                <a16:creationId xmlns:a16="http://schemas.microsoft.com/office/drawing/2014/main" id="{DFDC22B1-3971-5742-92C6-59933685C6C6}"/>
              </a:ext>
            </a:extLst>
          </p:cNvPr>
          <p:cNvSpPr/>
          <p:nvPr/>
        </p:nvSpPr>
        <p:spPr>
          <a:xfrm>
            <a:off x="484537" y="9682753"/>
            <a:ext cx="6818185" cy="506866"/>
          </a:xfrm>
          <a:prstGeom prst="flowChartProcess">
            <a:avLst/>
          </a:prstGeom>
          <a:solidFill>
            <a:srgbClr val="E9A52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0"/>
              </a:spcAft>
            </a:pPr>
            <a:r>
              <a:rPr lang="en-US" sz="2000" b="1" dirty="0">
                <a:solidFill>
                  <a:schemeClr val="bg1"/>
                </a:solidFill>
                <a:latin typeface="DIN Alternate"/>
                <a:ea typeface="Times New Roman" panose="02020603050405020304" pitchFamily="18" charset="0"/>
              </a:rPr>
              <a:t>WORK</a:t>
            </a:r>
            <a:endParaRPr lang="pt-PT" sz="1050" dirty="0">
              <a:solidFill>
                <a:schemeClr val="bg1"/>
              </a:solidFill>
              <a:latin typeface="Times New Roman" panose="02020603050405020304" pitchFamily="18" charset="0"/>
              <a:ea typeface="Times New Roman" panose="02020603050405020304" pitchFamily="18" charset="0"/>
            </a:endParaRPr>
          </a:p>
        </p:txBody>
      </p:sp>
      <p:sp>
        <p:nvSpPr>
          <p:cNvPr id="73" name="Rounded Rectangle 9">
            <a:extLst>
              <a:ext uri="{FF2B5EF4-FFF2-40B4-BE49-F238E27FC236}">
                <a16:creationId xmlns:a16="http://schemas.microsoft.com/office/drawing/2014/main" id="{B3F8283F-6F31-234B-8E4A-CED69705DBD7}"/>
              </a:ext>
            </a:extLst>
          </p:cNvPr>
          <p:cNvSpPr/>
          <p:nvPr/>
        </p:nvSpPr>
        <p:spPr>
          <a:xfrm>
            <a:off x="7837229" y="13366455"/>
            <a:ext cx="6818185" cy="506866"/>
          </a:xfrm>
          <a:prstGeom prst="flowChartProcess">
            <a:avLst/>
          </a:prstGeom>
          <a:solidFill>
            <a:srgbClr val="E9A52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0"/>
              </a:spcAft>
            </a:pPr>
            <a:r>
              <a:rPr lang="pt-PT" sz="2000" dirty="0">
                <a:solidFill>
                  <a:schemeClr val="bg1"/>
                </a:solidFill>
                <a:latin typeface="DIN Alternate" panose="020B0500000000000000" pitchFamily="34" charset="77"/>
                <a:ea typeface="Times New Roman" panose="02020603050405020304" pitchFamily="18" charset="0"/>
              </a:rPr>
              <a:t>CONCLUSIONS</a:t>
            </a:r>
          </a:p>
        </p:txBody>
      </p:sp>
      <p:sp>
        <p:nvSpPr>
          <p:cNvPr id="74" name="Rounded Rectangle 9">
            <a:extLst>
              <a:ext uri="{FF2B5EF4-FFF2-40B4-BE49-F238E27FC236}">
                <a16:creationId xmlns:a16="http://schemas.microsoft.com/office/drawing/2014/main" id="{97EC0D2D-FAFA-4941-9E51-696DDE231750}"/>
              </a:ext>
            </a:extLst>
          </p:cNvPr>
          <p:cNvSpPr/>
          <p:nvPr/>
        </p:nvSpPr>
        <p:spPr>
          <a:xfrm>
            <a:off x="481880" y="19211909"/>
            <a:ext cx="14159246" cy="506866"/>
          </a:xfrm>
          <a:prstGeom prst="flowChartProcess">
            <a:avLst/>
          </a:prstGeom>
          <a:solidFill>
            <a:srgbClr val="E9A52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0"/>
              </a:spcAft>
            </a:pPr>
            <a:r>
              <a:rPr lang="pt-PT" sz="2000" dirty="0">
                <a:solidFill>
                  <a:schemeClr val="bg1"/>
                </a:solidFill>
                <a:latin typeface="DIN Alternate" panose="020B0500000000000000" pitchFamily="34" charset="77"/>
                <a:ea typeface="Times New Roman" panose="02020603050405020304" pitchFamily="18" charset="0"/>
              </a:rPr>
              <a:t>REFERENCES &amp; LINKS</a:t>
            </a:r>
          </a:p>
        </p:txBody>
      </p:sp>
      <p:pic>
        <p:nvPicPr>
          <p:cNvPr id="3" name="Picture 2">
            <a:extLst>
              <a:ext uri="{FF2B5EF4-FFF2-40B4-BE49-F238E27FC236}">
                <a16:creationId xmlns:a16="http://schemas.microsoft.com/office/drawing/2014/main" id="{27EBE3FE-8C0B-8149-AE99-D5B3D0480ABB}"/>
              </a:ext>
            </a:extLst>
          </p:cNvPr>
          <p:cNvPicPr>
            <a:picLocks noChangeAspect="1"/>
          </p:cNvPicPr>
          <p:nvPr/>
        </p:nvPicPr>
        <p:blipFill rotWithShape="1">
          <a:blip r:embed="rId6"/>
          <a:srcRect l="17565" t="9802"/>
          <a:stretch/>
        </p:blipFill>
        <p:spPr>
          <a:xfrm>
            <a:off x="1532613" y="1603636"/>
            <a:ext cx="2570416" cy="2536176"/>
          </a:xfrm>
          <a:prstGeom prst="rect">
            <a:avLst/>
          </a:prstGeom>
        </p:spPr>
      </p:pic>
      <p:pic>
        <p:nvPicPr>
          <p:cNvPr id="4" name="Picture 3">
            <a:extLst>
              <a:ext uri="{FF2B5EF4-FFF2-40B4-BE49-F238E27FC236}">
                <a16:creationId xmlns:a16="http://schemas.microsoft.com/office/drawing/2014/main" id="{4FE807DA-2C8E-7046-81FB-87BBFC3379CA}"/>
              </a:ext>
            </a:extLst>
          </p:cNvPr>
          <p:cNvPicPr>
            <a:picLocks noChangeAspect="1"/>
          </p:cNvPicPr>
          <p:nvPr/>
        </p:nvPicPr>
        <p:blipFill rotWithShape="1">
          <a:blip r:embed="rId7"/>
          <a:srcRect t="15195" b="18415"/>
          <a:stretch/>
        </p:blipFill>
        <p:spPr>
          <a:xfrm>
            <a:off x="5356225" y="167887"/>
            <a:ext cx="4406900" cy="1197279"/>
          </a:xfrm>
          <a:prstGeom prst="rect">
            <a:avLst/>
          </a:prstGeom>
        </p:spPr>
      </p:pic>
      <p:pic>
        <p:nvPicPr>
          <p:cNvPr id="2" name="Imagem 1">
            <a:extLst>
              <a:ext uri="{FF2B5EF4-FFF2-40B4-BE49-F238E27FC236}">
                <a16:creationId xmlns:a16="http://schemas.microsoft.com/office/drawing/2014/main" id="{B7B8829C-57D2-403D-8FBC-F4C2CAA50B74}"/>
              </a:ext>
            </a:extLst>
          </p:cNvPr>
          <p:cNvPicPr>
            <a:picLocks noChangeAspect="1"/>
          </p:cNvPicPr>
          <p:nvPr/>
        </p:nvPicPr>
        <p:blipFill>
          <a:blip r:embed="rId8"/>
          <a:stretch>
            <a:fillRect/>
          </a:stretch>
        </p:blipFill>
        <p:spPr>
          <a:xfrm>
            <a:off x="3633699" y="8133488"/>
            <a:ext cx="3445052" cy="1549265"/>
          </a:xfrm>
          <a:prstGeom prst="rect">
            <a:avLst/>
          </a:prstGeom>
        </p:spPr>
      </p:pic>
      <p:pic>
        <p:nvPicPr>
          <p:cNvPr id="5" name="Imagem 4">
            <a:extLst>
              <a:ext uri="{FF2B5EF4-FFF2-40B4-BE49-F238E27FC236}">
                <a16:creationId xmlns:a16="http://schemas.microsoft.com/office/drawing/2014/main" id="{D13FC233-B170-476D-92B8-A8B673910DCB}"/>
              </a:ext>
            </a:extLst>
          </p:cNvPr>
          <p:cNvPicPr>
            <a:picLocks noChangeAspect="1"/>
          </p:cNvPicPr>
          <p:nvPr/>
        </p:nvPicPr>
        <p:blipFill>
          <a:blip r:embed="rId9"/>
          <a:stretch>
            <a:fillRect/>
          </a:stretch>
        </p:blipFill>
        <p:spPr>
          <a:xfrm>
            <a:off x="674852" y="14435341"/>
            <a:ext cx="6369612" cy="3162791"/>
          </a:xfrm>
          <a:prstGeom prst="rect">
            <a:avLst/>
          </a:prstGeom>
        </p:spPr>
      </p:pic>
      <p:pic>
        <p:nvPicPr>
          <p:cNvPr id="13" name="Imagem 12">
            <a:extLst>
              <a:ext uri="{FF2B5EF4-FFF2-40B4-BE49-F238E27FC236}">
                <a16:creationId xmlns:a16="http://schemas.microsoft.com/office/drawing/2014/main" id="{754328EA-BF49-493A-8253-9ECB92E944D8}"/>
              </a:ext>
            </a:extLst>
          </p:cNvPr>
          <p:cNvPicPr>
            <a:picLocks noChangeAspect="1"/>
          </p:cNvPicPr>
          <p:nvPr/>
        </p:nvPicPr>
        <p:blipFill>
          <a:blip r:embed="rId10"/>
          <a:stretch>
            <a:fillRect/>
          </a:stretch>
        </p:blipFill>
        <p:spPr>
          <a:xfrm>
            <a:off x="8248466" y="9468408"/>
            <a:ext cx="6095398" cy="2806111"/>
          </a:xfrm>
          <a:prstGeom prst="rect">
            <a:avLst/>
          </a:prstGeom>
        </p:spPr>
      </p:pic>
    </p:spTree>
    <p:extLst>
      <p:ext uri="{BB962C8B-B14F-4D97-AF65-F5344CB8AC3E}">
        <p14:creationId xmlns:p14="http://schemas.microsoft.com/office/powerpoint/2010/main" val="15088293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22731</TotalTime>
  <Words>339</Words>
  <Application>Microsoft Office PowerPoint</Application>
  <PresentationFormat>Personalizados</PresentationFormat>
  <Paragraphs>45</Paragraphs>
  <Slides>1</Slides>
  <Notes>1</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vt:i4>
      </vt:variant>
    </vt:vector>
  </HeadingPairs>
  <TitlesOfParts>
    <vt:vector size="7" baseType="lpstr">
      <vt:lpstr>Arial</vt:lpstr>
      <vt:lpstr>Calibri</vt:lpstr>
      <vt:lpstr>Calibri Light</vt:lpstr>
      <vt:lpstr>DIN Alternate</vt:lpstr>
      <vt:lpstr>Times New Roman</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Miguel Antunes</cp:lastModifiedBy>
  <cp:revision>112</cp:revision>
  <cp:lastPrinted>2020-01-06T12:53:44Z</cp:lastPrinted>
  <dcterms:created xsi:type="dcterms:W3CDTF">2017-04-12T13:27:53Z</dcterms:created>
  <dcterms:modified xsi:type="dcterms:W3CDTF">2021-01-29T15:56:10Z</dcterms:modified>
</cp:coreProperties>
</file>