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1" r:id="rId18"/>
    <p:sldId id="274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61498-6D41-45BF-9FFF-948806F91B3C}" type="datetimeFigureOut">
              <a:rPr lang="es-ES" smtClean="0"/>
              <a:t>20/04/2016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4CC5E-7D62-4F16-BE82-0BDC38375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81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F97B2-FA6F-4A19-B9D6-91CA6166614A}" type="datetimeFigureOut">
              <a:rPr lang="es-ES" smtClean="0"/>
              <a:t>20/04/2016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20C06-4269-47EE-B399-42CEFAFBB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41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0C06-4269-47EE-B399-42CEFAFBB23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70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EBDF-5902-4D59-891D-BB85862C56D0}" type="datetime1">
              <a:rPr lang="es-ES" smtClean="0"/>
              <a:t>20/04/2016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622-1785-4D5F-9235-54C875669824}" type="datetime1">
              <a:rPr lang="es-ES" smtClean="0"/>
              <a:t>20/04/2016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E087-EE27-4445-A3C9-DA3FBA0ABB30}" type="datetime1">
              <a:rPr lang="es-ES" smtClean="0"/>
              <a:t>20/04/2016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F8D-1CE3-4F86-A095-862A1D6DA881}" type="datetime1">
              <a:rPr lang="es-ES" smtClean="0"/>
              <a:t>20/04/2016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69B3-CA84-49FF-843E-C1E864FB4AE0}" type="datetime1">
              <a:rPr lang="es-ES" smtClean="0"/>
              <a:t>20/04/2016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690F-30EC-490E-8F6D-424A85DBFF6C}" type="datetime1">
              <a:rPr lang="es-ES" smtClean="0"/>
              <a:t>20/04/2016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1D4-2EE2-44C8-9796-4F957B12987C}" type="datetime1">
              <a:rPr lang="es-ES" smtClean="0"/>
              <a:t>20/04/2016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D0D-6318-42C6-8F02-61D71CE0EE0E}" type="datetime1">
              <a:rPr lang="es-ES" smtClean="0"/>
              <a:t>20/04/2016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504-E9AC-465C-9784-7C7185850FB8}" type="datetime1">
              <a:rPr lang="es-ES" smtClean="0"/>
              <a:t>20/04/2016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66D-CE1B-4FE1-83AC-FEC14A53D69F}" type="datetime1">
              <a:rPr lang="es-ES" smtClean="0"/>
              <a:t>20/04/2016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723-5AC3-4049-8A0F-4B69F7E3C71B}" type="datetime1">
              <a:rPr lang="es-ES" smtClean="0"/>
              <a:t>20/04/2016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  <a:lumMod val="0"/>
                <a:lumOff val="10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8483-0BC0-46E0-B731-C3ED6F1AA412}" type="datetime1">
              <a:rPr lang="es-ES" smtClean="0"/>
              <a:t>20/04/2016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eople/76562640@N00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Grendelkha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lickr.com/photos/80272747@N00" TargetMode="External"/><Relationship Id="rId4" Type="http://schemas.openxmlformats.org/officeDocument/2006/relationships/hyperlink" Target="https://www.flickr.com/people/37691369@N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>
            <a:noAutofit/>
          </a:bodyPr>
          <a:lstStyle/>
          <a:p>
            <a:r>
              <a:rPr lang="es-ES" sz="5400" dirty="0" smtClean="0"/>
              <a:t>Introducción a los algoritmos genéticos</a:t>
            </a:r>
            <a:endParaRPr lang="es-ES" sz="5400" dirty="0"/>
          </a:p>
        </p:txBody>
      </p:sp>
      <p:pic>
        <p:nvPicPr>
          <p:cNvPr id="4098" name="Picture 2" descr="C:\Users\Usuario\Desktop\charla genéticos\imagen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2948485" cy="294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91680" y="4693315"/>
            <a:ext cx="2772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Siro Moreno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Mortalidad diferencial, aleatoria o </a:t>
            </a:r>
            <a:r>
              <a:rPr lang="es-ES" dirty="0" err="1" smtClean="0"/>
              <a:t>semi</a:t>
            </a:r>
            <a:r>
              <a:rPr lang="es-ES" dirty="0" smtClean="0"/>
              <a:t>-aleatoria</a:t>
            </a:r>
          </a:p>
          <a:p>
            <a:r>
              <a:rPr lang="es-ES" dirty="0" smtClean="0"/>
              <a:t>Elegir qué individuos mueren y cuáles se reproducen</a:t>
            </a:r>
          </a:p>
          <a:p>
            <a:r>
              <a:rPr lang="es-ES" dirty="0" smtClean="0"/>
              <a:t>Equilibrio:</a:t>
            </a:r>
          </a:p>
          <a:p>
            <a:pPr lvl="1"/>
            <a:r>
              <a:rPr lang="es-ES" dirty="0" smtClean="0"/>
              <a:t>Suficientes plazas para la siguiente generación</a:t>
            </a:r>
          </a:p>
          <a:p>
            <a:pPr lvl="1"/>
            <a:r>
              <a:rPr lang="es-ES" dirty="0" smtClean="0"/>
              <a:t>Pérdida de información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Reproducción diferencial, aleatoria o </a:t>
            </a:r>
            <a:r>
              <a:rPr lang="es-ES" dirty="0" err="1" smtClean="0"/>
              <a:t>semi</a:t>
            </a:r>
            <a:r>
              <a:rPr lang="es-ES" dirty="0" smtClean="0"/>
              <a:t>-aleatoria.</a:t>
            </a:r>
          </a:p>
          <a:p>
            <a:r>
              <a:rPr lang="es-ES" dirty="0" smtClean="0"/>
              <a:t>Genera una población nueva </a:t>
            </a:r>
            <a:br>
              <a:rPr lang="es-ES" dirty="0" smtClean="0"/>
            </a:br>
            <a:r>
              <a:rPr lang="es-ES" dirty="0" smtClean="0"/>
              <a:t>para la siguiente generación.</a:t>
            </a:r>
          </a:p>
          <a:p>
            <a:r>
              <a:rPr lang="es-ES" dirty="0" smtClean="0"/>
              <a:t>2 fases:</a:t>
            </a:r>
          </a:p>
          <a:p>
            <a:pPr lvl="1"/>
            <a:r>
              <a:rPr lang="es-ES" dirty="0" smtClean="0"/>
              <a:t>Cruzamiento</a:t>
            </a:r>
          </a:p>
          <a:p>
            <a:pPr lvl="1"/>
            <a:r>
              <a:rPr lang="es-ES" dirty="0" smtClean="0"/>
              <a:t>Mutación </a:t>
            </a:r>
          </a:p>
          <a:p>
            <a:r>
              <a:rPr lang="es-ES" dirty="0" smtClean="0"/>
              <a:t>Si se conservan pocos de la </a:t>
            </a:r>
            <a:br>
              <a:rPr lang="es-ES" dirty="0" smtClean="0"/>
            </a:br>
            <a:r>
              <a:rPr lang="es-ES" dirty="0" smtClean="0"/>
              <a:t>generación anterior: Elite Clones</a:t>
            </a:r>
          </a:p>
        </p:txBody>
      </p:sp>
      <p:pic>
        <p:nvPicPr>
          <p:cNvPr id="4098" name="Picture 2" descr="C:\Users\Usuario\Desktop\charla genéticos\imagenes\snu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62" y="2276872"/>
            <a:ext cx="319903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12/18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06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11760" y="2204864"/>
            <a:ext cx="64807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3059832" y="1700808"/>
            <a:ext cx="1656184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716016" y="2204864"/>
            <a:ext cx="136815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084168" y="1700808"/>
            <a:ext cx="432048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Cruzamiento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Padre 1 : 10010100101010010101</a:t>
            </a:r>
          </a:p>
          <a:p>
            <a:r>
              <a:rPr lang="es-ES" dirty="0" smtClean="0"/>
              <a:t>Padre 2 : 10101001100101001100</a:t>
            </a:r>
          </a:p>
          <a:p>
            <a:r>
              <a:rPr lang="es-ES" dirty="0" smtClean="0"/>
              <a:t>Hijo:        10110100101101001101</a:t>
            </a:r>
          </a:p>
          <a:p>
            <a:endParaRPr lang="es-ES" dirty="0"/>
          </a:p>
          <a:p>
            <a:r>
              <a:rPr lang="es-ES" dirty="0" smtClean="0"/>
              <a:t>Parámetros:</a:t>
            </a:r>
          </a:p>
          <a:p>
            <a:pPr lvl="1"/>
            <a:r>
              <a:rPr lang="es-ES" dirty="0" smtClean="0"/>
              <a:t>Número de puntos de corte</a:t>
            </a:r>
          </a:p>
          <a:p>
            <a:pPr lvl="1"/>
            <a:r>
              <a:rPr lang="es-ES" dirty="0" smtClean="0"/>
              <a:t>Posición de los puntos de corte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13/18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1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64088" y="3429000"/>
            <a:ext cx="216024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7020272" y="3429000"/>
            <a:ext cx="216024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s-ES" dirty="0" smtClean="0"/>
              <a:t>Añade variedad al acervo genético (gene pool)</a:t>
            </a:r>
          </a:p>
          <a:p>
            <a:r>
              <a:rPr lang="es-ES" dirty="0" smtClean="0"/>
              <a:t>Permite explorar soluciones nuevas</a:t>
            </a:r>
          </a:p>
          <a:p>
            <a:endParaRPr lang="es-ES" dirty="0"/>
          </a:p>
          <a:p>
            <a:r>
              <a:rPr lang="es-ES" dirty="0" smtClean="0"/>
              <a:t>Antes de la mutación:     1001010010101</a:t>
            </a:r>
          </a:p>
          <a:p>
            <a:r>
              <a:rPr lang="es-ES" dirty="0" smtClean="0"/>
              <a:t>Después de la mutación:1011010010001</a:t>
            </a:r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78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Apertura y cierre del algoritmo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Población inicial aleatoria</a:t>
            </a:r>
          </a:p>
          <a:p>
            <a:endParaRPr lang="es-ES" dirty="0"/>
          </a:p>
          <a:p>
            <a:r>
              <a:rPr lang="es-ES" dirty="0" smtClean="0"/>
              <a:t>Criterio de parada:</a:t>
            </a:r>
          </a:p>
          <a:p>
            <a:pPr lvl="1"/>
            <a:r>
              <a:rPr lang="es-ES" dirty="0" smtClean="0"/>
              <a:t>Número de generaciones</a:t>
            </a:r>
          </a:p>
          <a:p>
            <a:pPr lvl="1"/>
            <a:r>
              <a:rPr lang="es-ES" dirty="0" smtClean="0"/>
              <a:t>Estabilidad </a:t>
            </a:r>
            <a:endParaRPr lang="es-ES" dirty="0"/>
          </a:p>
        </p:txBody>
      </p:sp>
      <p:pic>
        <p:nvPicPr>
          <p:cNvPr id="3074" name="Picture 2" descr="C:\Users\Usuario\Desktop\charla genéticos\imagenes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40" y="1340768"/>
            <a:ext cx="3534244" cy="298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15/18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Modular el algoritmo:</a:t>
            </a:r>
            <a:br>
              <a:rPr lang="es-ES" dirty="0" smtClean="0"/>
            </a:br>
            <a:r>
              <a:rPr lang="es-ES" dirty="0" smtClean="0"/>
              <a:t>El dilema exploración-explotación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/>
          <a:lstStyle/>
          <a:p>
            <a:r>
              <a:rPr lang="es-ES" dirty="0" smtClean="0"/>
              <a:t>Exploración:</a:t>
            </a:r>
          </a:p>
          <a:p>
            <a:pPr lvl="1"/>
            <a:r>
              <a:rPr lang="es-ES" dirty="0" smtClean="0"/>
              <a:t>Buscar soluciones nuevas</a:t>
            </a:r>
          </a:p>
          <a:p>
            <a:pPr lvl="1"/>
            <a:r>
              <a:rPr lang="es-ES" dirty="0" smtClean="0"/>
              <a:t>Escapar de máximos locales</a:t>
            </a:r>
          </a:p>
          <a:p>
            <a:pPr lvl="1"/>
            <a:r>
              <a:rPr lang="es-ES" dirty="0" smtClean="0"/>
              <a:t>Añade ruido</a:t>
            </a:r>
          </a:p>
          <a:p>
            <a:r>
              <a:rPr lang="es-ES" dirty="0" smtClean="0"/>
              <a:t>Explotación</a:t>
            </a:r>
          </a:p>
          <a:p>
            <a:pPr lvl="1"/>
            <a:r>
              <a:rPr lang="es-ES" dirty="0" smtClean="0"/>
              <a:t>Afinar los máximos encontrados</a:t>
            </a:r>
          </a:p>
          <a:p>
            <a:pPr lvl="1"/>
            <a:r>
              <a:rPr lang="es-ES" dirty="0" smtClean="0"/>
              <a:t>Conservarlos</a:t>
            </a:r>
          </a:p>
          <a:p>
            <a:pPr lvl="1"/>
            <a:r>
              <a:rPr lang="es-ES" dirty="0" smtClean="0"/>
              <a:t>Atasca en máximos locales</a:t>
            </a:r>
            <a:endParaRPr lang="es-ES" dirty="0"/>
          </a:p>
        </p:txBody>
      </p:sp>
      <p:pic>
        <p:nvPicPr>
          <p:cNvPr id="6146" name="Picture 2" descr="C:\Users\Usuario\Desktop\charla genéticos\imagenes\1024px-LEGO_Indiana_Jones_at_Desert_e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63738"/>
            <a:ext cx="1867007" cy="39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773935" y="5939988"/>
            <a:ext cx="15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Foto: </a:t>
            </a:r>
            <a:r>
              <a:rPr lang="es-ES" sz="1600" dirty="0" err="1" smtClean="0">
                <a:hlinkClick r:id="rId3"/>
              </a:rPr>
              <a:t>Rob</a:t>
            </a:r>
            <a:r>
              <a:rPr lang="es-ES" sz="1600" dirty="0" smtClean="0">
                <a:hlinkClick r:id="rId3"/>
              </a:rPr>
              <a:t> Young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16/18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1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Fáciles de programar:</a:t>
            </a:r>
          </a:p>
          <a:p>
            <a:pPr lvl="1"/>
            <a:r>
              <a:rPr lang="es-ES" dirty="0" smtClean="0"/>
              <a:t>Individuo: objeto</a:t>
            </a:r>
          </a:p>
          <a:p>
            <a:pPr lvl="1"/>
            <a:r>
              <a:rPr lang="es-ES" dirty="0" smtClean="0"/>
              <a:t>ADN: lista, </a:t>
            </a:r>
            <a:r>
              <a:rPr lang="es-ES" dirty="0" err="1" smtClean="0"/>
              <a:t>tupla</a:t>
            </a:r>
            <a:r>
              <a:rPr lang="es-ES" dirty="0" smtClean="0"/>
              <a:t>, </a:t>
            </a:r>
            <a:r>
              <a:rPr lang="es-ES" dirty="0" err="1" smtClean="0"/>
              <a:t>np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, etc.</a:t>
            </a:r>
          </a:p>
          <a:p>
            <a:pPr lvl="1"/>
            <a:r>
              <a:rPr lang="es-ES" dirty="0" smtClean="0"/>
              <a:t>Genes, </a:t>
            </a:r>
            <a:r>
              <a:rPr lang="es-ES" dirty="0" err="1" smtClean="0"/>
              <a:t>traits</a:t>
            </a:r>
            <a:r>
              <a:rPr lang="es-ES" dirty="0" smtClean="0"/>
              <a:t>, performances: diccionarios</a:t>
            </a:r>
          </a:p>
          <a:p>
            <a:pPr lvl="1"/>
            <a:r>
              <a:rPr lang="es-ES" dirty="0" smtClean="0"/>
              <a:t>Población: lista de objetos</a:t>
            </a:r>
          </a:p>
          <a:p>
            <a:r>
              <a:rPr lang="es-ES" dirty="0" smtClean="0"/>
              <a:t>DEAP (</a:t>
            </a:r>
            <a:r>
              <a:rPr lang="en-US" dirty="0"/>
              <a:t>Distributed Evolutionary Algorithms in </a:t>
            </a:r>
            <a:r>
              <a:rPr lang="en-US" dirty="0" smtClean="0"/>
              <a:t>Python)</a:t>
            </a:r>
          </a:p>
          <a:p>
            <a:pPr lvl="1"/>
            <a:r>
              <a:rPr lang="en-US" dirty="0" smtClean="0"/>
              <a:t>Google -&gt; “genetic algorithm python”</a:t>
            </a:r>
            <a:endParaRPr lang="es-ES" dirty="0"/>
          </a:p>
        </p:txBody>
      </p:sp>
      <p:pic>
        <p:nvPicPr>
          <p:cNvPr id="1026" name="Picture 2" descr="C:\Users\Usuario\Desktop\charla genéticos\imagenes\jBli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0425"/>
            <a:ext cx="252027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17/18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0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Aeropython</a:t>
            </a:r>
            <a:endParaRPr lang="es-ES" dirty="0"/>
          </a:p>
        </p:txBody>
      </p:sp>
      <p:pic>
        <p:nvPicPr>
          <p:cNvPr id="2050" name="Picture 2" descr="C:\Users\Usuario\Desktop\charla genéticos\imagen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0"/>
            <a:ext cx="1573113" cy="157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25976" y="1584310"/>
            <a:ext cx="6354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/>
              <a:t>GitHub</a:t>
            </a:r>
            <a:r>
              <a:rPr lang="es-ES" sz="4000" dirty="0"/>
              <a:t>	</a:t>
            </a:r>
            <a:r>
              <a:rPr lang="es-ES" sz="4000" dirty="0" smtClean="0"/>
              <a:t>		Aeropython</a:t>
            </a:r>
            <a:endParaRPr lang="es-ES" sz="40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472705" y="1938253"/>
            <a:ext cx="202728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71261" y="2292196"/>
            <a:ext cx="8325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/>
              <a:t>Repo: Taller </a:t>
            </a:r>
            <a:r>
              <a:rPr lang="es-ES" sz="3200" dirty="0" err="1" smtClean="0"/>
              <a:t>PyConEs</a:t>
            </a:r>
            <a:r>
              <a:rPr lang="es-ES" sz="3200" dirty="0" smtClean="0"/>
              <a:t> 2015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/>
              <a:t>Repo: </a:t>
            </a:r>
            <a:r>
              <a:rPr lang="es-ES" sz="3200" dirty="0" err="1" smtClean="0"/>
              <a:t>Aeropy</a:t>
            </a:r>
            <a:r>
              <a:rPr lang="es-ES" sz="3200" dirty="0" smtClean="0"/>
              <a:t>	</a:t>
            </a:r>
            <a:r>
              <a:rPr lang="es-ES" sz="3200" dirty="0" smtClean="0"/>
              <a:t>    </a:t>
            </a:r>
            <a:r>
              <a:rPr lang="es-ES" sz="3200" b="1" dirty="0" err="1" smtClean="0"/>
              <a:t>Branch</a:t>
            </a:r>
            <a:r>
              <a:rPr lang="es-ES" sz="3200" dirty="0" smtClean="0"/>
              <a:t>: </a:t>
            </a:r>
            <a:r>
              <a:rPr lang="es-ES" sz="3200" dirty="0" smtClean="0"/>
              <a:t>Xfoil-</a:t>
            </a:r>
            <a:r>
              <a:rPr lang="es-ES" sz="3200" dirty="0" err="1" smtClean="0"/>
              <a:t>Interaction</a:t>
            </a:r>
            <a:r>
              <a:rPr lang="es-ES" sz="3200" dirty="0" smtClean="0"/>
              <a:t>(WIP)</a:t>
            </a:r>
            <a:endParaRPr lang="es-ES" sz="32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752099" y="3068960"/>
            <a:ext cx="3232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Usuario\Desktop\charla genéticos\imagenes\tumblr_n7cb0qdrfj1qewacoo1_128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t="32497" b="25104"/>
          <a:stretch/>
        </p:blipFill>
        <p:spPr bwMode="auto">
          <a:xfrm>
            <a:off x="925976" y="3717032"/>
            <a:ext cx="7233461" cy="28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81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Muchas gracias</a:t>
            </a:r>
            <a:endParaRPr lang="es-ES" dirty="0"/>
          </a:p>
        </p:txBody>
      </p:sp>
      <p:pic>
        <p:nvPicPr>
          <p:cNvPr id="5122" name="Picture 2" descr="C:\Users\Usuario\Desktop\charla genéticos\imagenes\Knowm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3"/>
            <a:ext cx="6552728" cy="523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87538" y="1916832"/>
            <a:ext cx="4248472" cy="1140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>
                <a:solidFill>
                  <a:schemeClr val="tx2">
                    <a:lumMod val="75000"/>
                  </a:schemeClr>
                </a:solidFill>
              </a:rPr>
              <a:t>Selección Natural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7538" y="3933056"/>
            <a:ext cx="4248472" cy="1140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>
                <a:solidFill>
                  <a:schemeClr val="tx2">
                    <a:lumMod val="75000"/>
                  </a:schemeClr>
                </a:solidFill>
              </a:rPr>
              <a:t>Reproducción</a:t>
            </a:r>
          </a:p>
        </p:txBody>
      </p:sp>
      <p:cxnSp>
        <p:nvCxnSpPr>
          <p:cNvPr id="7" name="6 Conector curvado"/>
          <p:cNvCxnSpPr>
            <a:stCxn id="5" idx="1"/>
            <a:endCxn id="4" idx="1"/>
          </p:cNvCxnSpPr>
          <p:nvPr/>
        </p:nvCxnSpPr>
        <p:spPr>
          <a:xfrm rot="10800000">
            <a:off x="2487538" y="2487224"/>
            <a:ext cx="12700" cy="2016224"/>
          </a:xfrm>
          <a:prstGeom prst="curvedConnector3">
            <a:avLst>
              <a:gd name="adj1" fmla="val 8140299"/>
            </a:avLst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4" idx="3"/>
            <a:endCxn id="5" idx="3"/>
          </p:cNvCxnSpPr>
          <p:nvPr/>
        </p:nvCxnSpPr>
        <p:spPr>
          <a:xfrm>
            <a:off x="6736010" y="2487224"/>
            <a:ext cx="12700" cy="2016224"/>
          </a:xfrm>
          <a:prstGeom prst="curvedConnector3">
            <a:avLst>
              <a:gd name="adj1" fmla="val 6850748"/>
            </a:avLst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048380" y="116632"/>
            <a:ext cx="512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Evolución Natural</a:t>
            </a:r>
            <a:endParaRPr lang="es-ES" sz="5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11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s-ES" dirty="0" smtClean="0"/>
              <a:t>Objetivo: optimizar algo</a:t>
            </a:r>
          </a:p>
          <a:p>
            <a:r>
              <a:rPr lang="es-ES" dirty="0" smtClean="0"/>
              <a:t>Individuo: posible solución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3501008"/>
            <a:ext cx="8229600" cy="62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Objetivo: optimizar resistencia aerodinámica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593258" y="2854677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Ejemplo:</a:t>
            </a:r>
            <a:endParaRPr lang="es-ES" sz="3600" dirty="0"/>
          </a:p>
        </p:txBody>
      </p:sp>
      <p:pic>
        <p:nvPicPr>
          <p:cNvPr id="1026" name="Picture 2" descr="C:\Users\Usuario\Desktop\charla genéticos\imagenes\795px-Examples_of_Airfoils.svg cop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078490"/>
            <a:ext cx="8809627" cy="26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8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Individuos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Conjunto de individuos = población</a:t>
            </a:r>
          </a:p>
          <a:p>
            <a:r>
              <a:rPr lang="es-ES" dirty="0" smtClean="0"/>
              <a:t>Definidos por parámetros.</a:t>
            </a:r>
            <a:endParaRPr lang="es-ES" dirty="0"/>
          </a:p>
        </p:txBody>
      </p:sp>
      <p:pic>
        <p:nvPicPr>
          <p:cNvPr id="2051" name="Picture 3" descr="C:\Users\Usuario\Desktop\charla genéticos\imagenes\example_bezier_points 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4296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70026" y="2889728"/>
            <a:ext cx="1880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Ejemplo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56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uario\Desktop\charla genéticos\imagenes\Adeni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1368152" cy="14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67744" y="605879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Base Nitrogenada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033415" y="476672"/>
            <a:ext cx="357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G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FFC000"/>
                </a:solidFill>
              </a:rPr>
              <a:t>C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C000"/>
                </a:solidFill>
              </a:rPr>
              <a:t>CC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FF0000"/>
                </a:solidFill>
              </a:rPr>
              <a:t>GG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>
                <a:solidFill>
                  <a:srgbClr val="00B050"/>
                </a:solidFill>
              </a:rPr>
              <a:t>TT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G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>
                <a:solidFill>
                  <a:srgbClr val="FF0000"/>
                </a:solidFill>
              </a:rPr>
              <a:t>CG G</a:t>
            </a:r>
            <a:r>
              <a:rPr lang="es-ES" dirty="0" smtClean="0">
                <a:solidFill>
                  <a:srgbClr val="FFC000"/>
                </a:solidFill>
              </a:rPr>
              <a:t>C</a:t>
            </a:r>
            <a:r>
              <a:rPr lang="es-ES" dirty="0" smtClean="0">
                <a:solidFill>
                  <a:srgbClr val="FF0000"/>
                </a:solidFill>
              </a:rPr>
              <a:t>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9427" y="1005524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Gen</a:t>
            </a:r>
            <a:endParaRPr lang="es-ES" sz="3200" dirty="0"/>
          </a:p>
        </p:txBody>
      </p:sp>
      <p:pic>
        <p:nvPicPr>
          <p:cNvPr id="3075" name="Picture 3" descr="C:\Users\Usuario\Desktop\charla genéticos\imagenes\oj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4" y="2966836"/>
            <a:ext cx="13525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166491" y="2966836"/>
            <a:ext cx="199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Traits</a:t>
            </a:r>
            <a:r>
              <a:rPr lang="es-ES" sz="2400" dirty="0" smtClean="0"/>
              <a:t> /</a:t>
            </a:r>
          </a:p>
          <a:p>
            <a:r>
              <a:rPr lang="es-ES" sz="2400" dirty="0" smtClean="0"/>
              <a:t>Características</a:t>
            </a:r>
            <a:endParaRPr lang="es-ES" sz="2400" dirty="0"/>
          </a:p>
        </p:txBody>
      </p:sp>
      <p:pic>
        <p:nvPicPr>
          <p:cNvPr id="3076" name="Picture 4" descr="C:\Users\Usuario\Desktop\charla genéticos\imagenes\Chinkara_Desert_NP_Jaisalm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04" y="2966836"/>
            <a:ext cx="1763889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6634807" y="2972108"/>
            <a:ext cx="2102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Performances /</a:t>
            </a:r>
          </a:p>
          <a:p>
            <a:r>
              <a:rPr lang="es-ES" sz="2400" dirty="0" smtClean="0"/>
              <a:t>Desempeños</a:t>
            </a:r>
            <a:endParaRPr lang="es-ES" sz="2400" dirty="0"/>
          </a:p>
        </p:txBody>
      </p:sp>
      <p:pic>
        <p:nvPicPr>
          <p:cNvPr id="3077" name="Picture 5" descr="C:\Users\Usuario\Desktop\charla genéticos\imagenes\640px-Deer_of_Sunset cop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4" y="5009260"/>
            <a:ext cx="3112358" cy="130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51967" y="5009260"/>
            <a:ext cx="124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Fitness</a:t>
            </a:r>
            <a:r>
              <a:rPr lang="es-ES" sz="2400" dirty="0" smtClean="0"/>
              <a:t> /</a:t>
            </a:r>
          </a:p>
          <a:p>
            <a:r>
              <a:rPr lang="es-ES" sz="2400" dirty="0" smtClean="0"/>
              <a:t>Aptitud</a:t>
            </a:r>
            <a:endParaRPr lang="es-ES" sz="2400" dirty="0"/>
          </a:p>
        </p:txBody>
      </p:sp>
      <p:cxnSp>
        <p:nvCxnSpPr>
          <p:cNvPr id="9" name="8 Conector recto de flecha"/>
          <p:cNvCxnSpPr>
            <a:stCxn id="4" idx="3"/>
          </p:cNvCxnSpPr>
          <p:nvPr/>
        </p:nvCxnSpPr>
        <p:spPr>
          <a:xfrm flipV="1">
            <a:off x="4067944" y="1021377"/>
            <a:ext cx="108012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347864" y="1436876"/>
            <a:ext cx="2160240" cy="13440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491880" y="3382334"/>
            <a:ext cx="1281411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4067944" y="4221088"/>
            <a:ext cx="1326671" cy="72008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4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04155" y="92904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Bit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329841" y="467380"/>
            <a:ext cx="347402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r>
              <a:rPr lang="es-ES" sz="2800" b="1" dirty="0" smtClean="0">
                <a:solidFill>
                  <a:schemeClr val="bg1"/>
                </a:solidFill>
              </a:rPr>
              <a:t>00</a:t>
            </a:r>
            <a:r>
              <a:rPr lang="es-ES" sz="2800" b="1" dirty="0" smtClean="0"/>
              <a:t>11</a:t>
            </a:r>
            <a:r>
              <a:rPr lang="es-ES" sz="2800" b="1" dirty="0" smtClean="0">
                <a:solidFill>
                  <a:schemeClr val="bg1"/>
                </a:solidFill>
              </a:rPr>
              <a:t>0</a:t>
            </a:r>
            <a:r>
              <a:rPr lang="es-ES" sz="2800" b="1" dirty="0" smtClean="0"/>
              <a:t>1</a:t>
            </a:r>
            <a:r>
              <a:rPr lang="es-ES" sz="2800" b="1" dirty="0" smtClean="0">
                <a:solidFill>
                  <a:schemeClr val="bg1"/>
                </a:solidFill>
              </a:rPr>
              <a:t>00</a:t>
            </a:r>
            <a:r>
              <a:rPr lang="es-ES" sz="2800" b="1" dirty="0" smtClean="0"/>
              <a:t>11</a:t>
            </a:r>
            <a:r>
              <a:rPr lang="es-ES" sz="2800" b="1" dirty="0" smtClean="0">
                <a:solidFill>
                  <a:schemeClr val="bg1"/>
                </a:solidFill>
              </a:rPr>
              <a:t>0</a:t>
            </a:r>
            <a:r>
              <a:rPr lang="es-ES" sz="2800" b="1" dirty="0" smtClean="0"/>
              <a:t>1</a:t>
            </a:r>
            <a:r>
              <a:rPr lang="es-ES" sz="2800" b="1" dirty="0" smtClean="0">
                <a:solidFill>
                  <a:schemeClr val="bg1"/>
                </a:solidFill>
              </a:rPr>
              <a:t>0</a:t>
            </a:r>
            <a:r>
              <a:rPr lang="es-ES" sz="2800" b="1" dirty="0" smtClean="0"/>
              <a:t>11</a:t>
            </a:r>
            <a:r>
              <a:rPr lang="es-ES" sz="2800" b="1" dirty="0" smtClean="0">
                <a:solidFill>
                  <a:schemeClr val="bg1"/>
                </a:solidFill>
              </a:rPr>
              <a:t>00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612503" y="1005524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Gen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67039" y="3616421"/>
            <a:ext cx="2851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Traits</a:t>
            </a:r>
            <a:r>
              <a:rPr lang="es-ES" sz="2400" dirty="0" smtClean="0"/>
              <a:t> /Características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3606865"/>
            <a:ext cx="379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Performances / Desempeños</a:t>
            </a:r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224597" y="5805264"/>
            <a:ext cx="217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Fitness</a:t>
            </a:r>
            <a:r>
              <a:rPr lang="es-ES" sz="2400" dirty="0" smtClean="0"/>
              <a:t> /Aptitud</a:t>
            </a:r>
            <a:endParaRPr lang="es-ES" sz="2400" dirty="0"/>
          </a:p>
        </p:txBody>
      </p:sp>
      <p:cxnSp>
        <p:nvCxnSpPr>
          <p:cNvPr id="9" name="8 Conector recto de flecha"/>
          <p:cNvCxnSpPr>
            <a:stCxn id="4" idx="3"/>
          </p:cNvCxnSpPr>
          <p:nvPr/>
        </p:nvCxnSpPr>
        <p:spPr>
          <a:xfrm>
            <a:off x="2724235" y="1159878"/>
            <a:ext cx="242382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347864" y="1436876"/>
            <a:ext cx="2160240" cy="13440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4" idx="3"/>
            <a:endCxn id="23" idx="1"/>
          </p:cNvCxnSpPr>
          <p:nvPr/>
        </p:nvCxnSpPr>
        <p:spPr>
          <a:xfrm flipV="1">
            <a:off x="3714188" y="3368600"/>
            <a:ext cx="1793916" cy="743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26" idx="0"/>
          </p:cNvCxnSpPr>
          <p:nvPr/>
        </p:nvCxnSpPr>
        <p:spPr>
          <a:xfrm flipH="1">
            <a:off x="4309606" y="4221088"/>
            <a:ext cx="1085010" cy="100811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1109989" y="419877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dirty="0"/>
              <a:t>1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70992" y="314520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x_point_1 = 0.3456</a:t>
            </a:r>
            <a:endParaRPr lang="es-E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508104" y="31377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aero_lift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f(</a:t>
            </a:r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518090" y="52292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fitness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f(</a:t>
            </a:r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580327" y="1897488"/>
            <a:ext cx="15677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Transcripción</a:t>
            </a:r>
            <a:endParaRPr lang="es-ES" sz="2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833558" y="2913860"/>
            <a:ext cx="11888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Problema</a:t>
            </a:r>
            <a:endParaRPr lang="es-E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93167" y="4525089"/>
            <a:ext cx="211788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/>
              <a:t>Función de </a:t>
            </a:r>
            <a:r>
              <a:rPr lang="es-ES" sz="2000" dirty="0" err="1" smtClean="0"/>
              <a:t>Fitness</a:t>
            </a:r>
            <a:endParaRPr lang="es-ES" sz="2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4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1" grpId="0"/>
      <p:bldP spid="13" grpId="0"/>
      <p:bldP spid="14" grpId="0"/>
      <p:bldP spid="23" grpId="0"/>
      <p:bldP spid="26" grpId="0"/>
      <p:bldP spid="22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Transcripción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03311"/>
              </p:ext>
            </p:extLst>
          </p:nvPr>
        </p:nvGraphicFramePr>
        <p:xfrm>
          <a:off x="457200" y="1600200"/>
          <a:ext cx="8435280" cy="470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3096344"/>
                <a:gridCol w="2664296"/>
              </a:tblGrid>
              <a:tr h="1569707">
                <a:tc>
                  <a:txBody>
                    <a:bodyPr/>
                    <a:lstStyle/>
                    <a:p>
                      <a:r>
                        <a:rPr lang="es-ES" sz="3600" b="0" dirty="0" smtClean="0">
                          <a:solidFill>
                            <a:schemeClr val="tx1"/>
                          </a:solidFill>
                        </a:rPr>
                        <a:t>Tipo</a:t>
                      </a:r>
                      <a:endParaRPr lang="es-E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3600" b="0" dirty="0" smtClean="0">
                          <a:solidFill>
                            <a:schemeClr val="tx1"/>
                          </a:solidFill>
                        </a:rPr>
                        <a:t>Efecto de cambio de 1 bit</a:t>
                      </a:r>
                      <a:endParaRPr lang="es-E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3600" b="0" dirty="0" smtClean="0">
                          <a:solidFill>
                            <a:schemeClr val="tx1"/>
                          </a:solidFill>
                        </a:rPr>
                        <a:t>Probabilidad de valores</a:t>
                      </a:r>
                      <a:endParaRPr lang="es-E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69707">
                <a:tc>
                  <a:txBody>
                    <a:bodyPr/>
                    <a:lstStyle/>
                    <a:p>
                      <a:r>
                        <a:rPr lang="es-ES" sz="3600" dirty="0" smtClean="0">
                          <a:solidFill>
                            <a:schemeClr val="tx1"/>
                          </a:solidFill>
                        </a:rPr>
                        <a:t>Bits con peso</a:t>
                      </a:r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69707">
                <a:tc>
                  <a:txBody>
                    <a:bodyPr/>
                    <a:lstStyle/>
                    <a:p>
                      <a:r>
                        <a:rPr lang="es-ES" sz="3600" dirty="0" smtClean="0">
                          <a:solidFill>
                            <a:schemeClr val="tx1"/>
                          </a:solidFill>
                        </a:rPr>
                        <a:t>Bits sin peso</a:t>
                      </a:r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7 Triángulo rectángulo"/>
          <p:cNvSpPr/>
          <p:nvPr/>
        </p:nvSpPr>
        <p:spPr>
          <a:xfrm>
            <a:off x="3347864" y="3339575"/>
            <a:ext cx="2664296" cy="1241553"/>
          </a:xfrm>
          <a:custGeom>
            <a:avLst/>
            <a:gdLst>
              <a:gd name="connsiteX0" fmla="*/ 0 w 2664296"/>
              <a:gd name="connsiteY0" fmla="*/ 1296144 h 1296144"/>
              <a:gd name="connsiteX1" fmla="*/ 0 w 2664296"/>
              <a:gd name="connsiteY1" fmla="*/ 0 h 1296144"/>
              <a:gd name="connsiteX2" fmla="*/ 2664296 w 2664296"/>
              <a:gd name="connsiteY2" fmla="*/ 1296144 h 1296144"/>
              <a:gd name="connsiteX3" fmla="*/ 0 w 2664296"/>
              <a:gd name="connsiteY3" fmla="*/ 1296144 h 1296144"/>
              <a:gd name="connsiteX0" fmla="*/ 0 w 2664296"/>
              <a:gd name="connsiteY0" fmla="*/ 1296144 h 1296144"/>
              <a:gd name="connsiteX1" fmla="*/ 0 w 2664296"/>
              <a:gd name="connsiteY1" fmla="*/ 0 h 1296144"/>
              <a:gd name="connsiteX2" fmla="*/ 719169 w 2664296"/>
              <a:gd name="connsiteY2" fmla="*/ 986765 h 1296144"/>
              <a:gd name="connsiteX3" fmla="*/ 2664296 w 2664296"/>
              <a:gd name="connsiteY3" fmla="*/ 1296144 h 1296144"/>
              <a:gd name="connsiteX4" fmla="*/ 0 w 2664296"/>
              <a:gd name="connsiteY4" fmla="*/ 1296144 h 1296144"/>
              <a:gd name="connsiteX0" fmla="*/ 0 w 2664296"/>
              <a:gd name="connsiteY0" fmla="*/ 1296144 h 1296144"/>
              <a:gd name="connsiteX1" fmla="*/ 0 w 2664296"/>
              <a:gd name="connsiteY1" fmla="*/ 0 h 1296144"/>
              <a:gd name="connsiteX2" fmla="*/ 719169 w 2664296"/>
              <a:gd name="connsiteY2" fmla="*/ 986765 h 1296144"/>
              <a:gd name="connsiteX3" fmla="*/ 2664296 w 2664296"/>
              <a:gd name="connsiteY3" fmla="*/ 1296144 h 1296144"/>
              <a:gd name="connsiteX4" fmla="*/ 0 w 2664296"/>
              <a:gd name="connsiteY4" fmla="*/ 1296144 h 1296144"/>
              <a:gd name="connsiteX0" fmla="*/ 0 w 2664296"/>
              <a:gd name="connsiteY0" fmla="*/ 1296144 h 1296144"/>
              <a:gd name="connsiteX1" fmla="*/ 0 w 2664296"/>
              <a:gd name="connsiteY1" fmla="*/ 0 h 1296144"/>
              <a:gd name="connsiteX2" fmla="*/ 719169 w 2664296"/>
              <a:gd name="connsiteY2" fmla="*/ 986765 h 1296144"/>
              <a:gd name="connsiteX3" fmla="*/ 2664296 w 2664296"/>
              <a:gd name="connsiteY3" fmla="*/ 1296144 h 1296144"/>
              <a:gd name="connsiteX4" fmla="*/ 0 w 2664296"/>
              <a:gd name="connsiteY4" fmla="*/ 1296144 h 1296144"/>
              <a:gd name="connsiteX0" fmla="*/ 0 w 2664296"/>
              <a:gd name="connsiteY0" fmla="*/ 1241553 h 1241553"/>
              <a:gd name="connsiteX1" fmla="*/ 13648 w 2664296"/>
              <a:gd name="connsiteY1" fmla="*/ 0 h 1241553"/>
              <a:gd name="connsiteX2" fmla="*/ 719169 w 2664296"/>
              <a:gd name="connsiteY2" fmla="*/ 932174 h 1241553"/>
              <a:gd name="connsiteX3" fmla="*/ 2664296 w 2664296"/>
              <a:gd name="connsiteY3" fmla="*/ 1241553 h 1241553"/>
              <a:gd name="connsiteX4" fmla="*/ 0 w 2664296"/>
              <a:gd name="connsiteY4" fmla="*/ 1241553 h 1241553"/>
              <a:gd name="connsiteX0" fmla="*/ 0 w 2664296"/>
              <a:gd name="connsiteY0" fmla="*/ 1241553 h 1241553"/>
              <a:gd name="connsiteX1" fmla="*/ 13648 w 2664296"/>
              <a:gd name="connsiteY1" fmla="*/ 0 h 1241553"/>
              <a:gd name="connsiteX2" fmla="*/ 719169 w 2664296"/>
              <a:gd name="connsiteY2" fmla="*/ 932174 h 1241553"/>
              <a:gd name="connsiteX3" fmla="*/ 2664296 w 2664296"/>
              <a:gd name="connsiteY3" fmla="*/ 1241553 h 1241553"/>
              <a:gd name="connsiteX4" fmla="*/ 0 w 2664296"/>
              <a:gd name="connsiteY4" fmla="*/ 1241553 h 1241553"/>
              <a:gd name="connsiteX0" fmla="*/ 0 w 2664296"/>
              <a:gd name="connsiteY0" fmla="*/ 1241553 h 1241553"/>
              <a:gd name="connsiteX1" fmla="*/ 13648 w 2664296"/>
              <a:gd name="connsiteY1" fmla="*/ 0 h 1241553"/>
              <a:gd name="connsiteX2" fmla="*/ 719169 w 2664296"/>
              <a:gd name="connsiteY2" fmla="*/ 932174 h 1241553"/>
              <a:gd name="connsiteX3" fmla="*/ 2664296 w 2664296"/>
              <a:gd name="connsiteY3" fmla="*/ 1241553 h 1241553"/>
              <a:gd name="connsiteX4" fmla="*/ 0 w 2664296"/>
              <a:gd name="connsiteY4" fmla="*/ 1241553 h 124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4296" h="1241553">
                <a:moveTo>
                  <a:pt x="0" y="1241553"/>
                </a:moveTo>
                <a:lnTo>
                  <a:pt x="13648" y="0"/>
                </a:lnTo>
                <a:cubicBezTo>
                  <a:pt x="148738" y="310725"/>
                  <a:pt x="120055" y="648744"/>
                  <a:pt x="719169" y="932174"/>
                </a:cubicBezTo>
                <a:cubicBezTo>
                  <a:pt x="1231067" y="1226369"/>
                  <a:pt x="2015920" y="1233962"/>
                  <a:pt x="2664296" y="1241553"/>
                </a:cubicBezTo>
                <a:lnTo>
                  <a:pt x="0" y="124155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6372200" y="3339575"/>
            <a:ext cx="2376264" cy="1241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347864" y="4941168"/>
            <a:ext cx="266429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6372200" y="4981191"/>
            <a:ext cx="2376264" cy="1184112"/>
          </a:xfrm>
          <a:custGeom>
            <a:avLst/>
            <a:gdLst>
              <a:gd name="connsiteX0" fmla="*/ 0 w 2376264"/>
              <a:gd name="connsiteY0" fmla="*/ 0 h 216024"/>
              <a:gd name="connsiteX1" fmla="*/ 2376264 w 2376264"/>
              <a:gd name="connsiteY1" fmla="*/ 0 h 216024"/>
              <a:gd name="connsiteX2" fmla="*/ 2376264 w 2376264"/>
              <a:gd name="connsiteY2" fmla="*/ 216024 h 216024"/>
              <a:gd name="connsiteX3" fmla="*/ 0 w 2376264"/>
              <a:gd name="connsiteY3" fmla="*/ 216024 h 216024"/>
              <a:gd name="connsiteX4" fmla="*/ 0 w 2376264"/>
              <a:gd name="connsiteY4" fmla="*/ 0 h 216024"/>
              <a:gd name="connsiteX0" fmla="*/ 0 w 2376264"/>
              <a:gd name="connsiteY0" fmla="*/ 967847 h 1183871"/>
              <a:gd name="connsiteX1" fmla="*/ 1256899 w 2376264"/>
              <a:gd name="connsiteY1" fmla="*/ 0 h 1183871"/>
              <a:gd name="connsiteX2" fmla="*/ 2376264 w 2376264"/>
              <a:gd name="connsiteY2" fmla="*/ 967847 h 1183871"/>
              <a:gd name="connsiteX3" fmla="*/ 2376264 w 2376264"/>
              <a:gd name="connsiteY3" fmla="*/ 1183871 h 1183871"/>
              <a:gd name="connsiteX4" fmla="*/ 0 w 2376264"/>
              <a:gd name="connsiteY4" fmla="*/ 1183871 h 1183871"/>
              <a:gd name="connsiteX5" fmla="*/ 0 w 2376264"/>
              <a:gd name="connsiteY5" fmla="*/ 967847 h 1183871"/>
              <a:gd name="connsiteX0" fmla="*/ 0 w 2376264"/>
              <a:gd name="connsiteY0" fmla="*/ 967847 h 1183871"/>
              <a:gd name="connsiteX1" fmla="*/ 1256899 w 2376264"/>
              <a:gd name="connsiteY1" fmla="*/ 0 h 1183871"/>
              <a:gd name="connsiteX2" fmla="*/ 2376264 w 2376264"/>
              <a:gd name="connsiteY2" fmla="*/ 967847 h 1183871"/>
              <a:gd name="connsiteX3" fmla="*/ 2376264 w 2376264"/>
              <a:gd name="connsiteY3" fmla="*/ 1183871 h 1183871"/>
              <a:gd name="connsiteX4" fmla="*/ 0 w 2376264"/>
              <a:gd name="connsiteY4" fmla="*/ 1183871 h 1183871"/>
              <a:gd name="connsiteX5" fmla="*/ 0 w 2376264"/>
              <a:gd name="connsiteY5" fmla="*/ 967847 h 1183871"/>
              <a:gd name="connsiteX0" fmla="*/ 0 w 2376264"/>
              <a:gd name="connsiteY0" fmla="*/ 967995 h 1184019"/>
              <a:gd name="connsiteX1" fmla="*/ 1256899 w 2376264"/>
              <a:gd name="connsiteY1" fmla="*/ 148 h 1184019"/>
              <a:gd name="connsiteX2" fmla="*/ 2376264 w 2376264"/>
              <a:gd name="connsiteY2" fmla="*/ 967995 h 1184019"/>
              <a:gd name="connsiteX3" fmla="*/ 2376264 w 2376264"/>
              <a:gd name="connsiteY3" fmla="*/ 1184019 h 1184019"/>
              <a:gd name="connsiteX4" fmla="*/ 0 w 2376264"/>
              <a:gd name="connsiteY4" fmla="*/ 1184019 h 1184019"/>
              <a:gd name="connsiteX5" fmla="*/ 0 w 2376264"/>
              <a:gd name="connsiteY5" fmla="*/ 967995 h 1184019"/>
              <a:gd name="connsiteX0" fmla="*/ 0 w 2376264"/>
              <a:gd name="connsiteY0" fmla="*/ 968088 h 1184112"/>
              <a:gd name="connsiteX1" fmla="*/ 1256899 w 2376264"/>
              <a:gd name="connsiteY1" fmla="*/ 241 h 1184112"/>
              <a:gd name="connsiteX2" fmla="*/ 2376264 w 2376264"/>
              <a:gd name="connsiteY2" fmla="*/ 968088 h 1184112"/>
              <a:gd name="connsiteX3" fmla="*/ 2376264 w 2376264"/>
              <a:gd name="connsiteY3" fmla="*/ 1184112 h 1184112"/>
              <a:gd name="connsiteX4" fmla="*/ 0 w 2376264"/>
              <a:gd name="connsiteY4" fmla="*/ 1184112 h 1184112"/>
              <a:gd name="connsiteX5" fmla="*/ 0 w 2376264"/>
              <a:gd name="connsiteY5" fmla="*/ 968088 h 1184112"/>
              <a:gd name="connsiteX0" fmla="*/ 0 w 2376264"/>
              <a:gd name="connsiteY0" fmla="*/ 968088 h 1184112"/>
              <a:gd name="connsiteX1" fmla="*/ 1256899 w 2376264"/>
              <a:gd name="connsiteY1" fmla="*/ 241 h 1184112"/>
              <a:gd name="connsiteX2" fmla="*/ 2376264 w 2376264"/>
              <a:gd name="connsiteY2" fmla="*/ 968088 h 1184112"/>
              <a:gd name="connsiteX3" fmla="*/ 2376264 w 2376264"/>
              <a:gd name="connsiteY3" fmla="*/ 1184112 h 1184112"/>
              <a:gd name="connsiteX4" fmla="*/ 0 w 2376264"/>
              <a:gd name="connsiteY4" fmla="*/ 1184112 h 1184112"/>
              <a:gd name="connsiteX5" fmla="*/ 0 w 2376264"/>
              <a:gd name="connsiteY5" fmla="*/ 968088 h 11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1184112">
                <a:moveTo>
                  <a:pt x="0" y="968088"/>
                </a:moveTo>
                <a:cubicBezTo>
                  <a:pt x="296137" y="586332"/>
                  <a:pt x="769694" y="-13788"/>
                  <a:pt x="1256899" y="241"/>
                </a:cubicBezTo>
                <a:cubicBezTo>
                  <a:pt x="1657316" y="22606"/>
                  <a:pt x="2057733" y="563586"/>
                  <a:pt x="2376264" y="968088"/>
                </a:cubicBezTo>
                <a:lnTo>
                  <a:pt x="2376264" y="1184112"/>
                </a:lnTo>
                <a:lnTo>
                  <a:pt x="0" y="1184112"/>
                </a:lnTo>
                <a:lnTo>
                  <a:pt x="0" y="96808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de </a:t>
            </a:r>
            <a:r>
              <a:rPr lang="es-ES" dirty="0" err="1" smtClean="0"/>
              <a:t>Fitness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función más importante del algoritmo</a:t>
            </a:r>
          </a:p>
          <a:p>
            <a:r>
              <a:rPr lang="es-ES" dirty="0" smtClean="0"/>
              <a:t>Condensa en un solo valor la calidad de una solución.</a:t>
            </a:r>
          </a:p>
          <a:p>
            <a:r>
              <a:rPr lang="es-ES" dirty="0" smtClean="0"/>
              <a:t>Suele contener condicionales para desechar zonas no interesantes.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9/18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7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1484784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Población inicial</a:t>
            </a:r>
            <a:endParaRPr lang="es-ES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90091" y="216443"/>
            <a:ext cx="475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Bucle principal: Generación</a:t>
            </a:r>
            <a:endParaRPr lang="es-ES" sz="3200" dirty="0"/>
          </a:p>
        </p:txBody>
      </p:sp>
      <p:sp>
        <p:nvSpPr>
          <p:cNvPr id="6" name="5 Rectángulo"/>
          <p:cNvSpPr/>
          <p:nvPr/>
        </p:nvSpPr>
        <p:spPr>
          <a:xfrm>
            <a:off x="5713151" y="1481962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Análisis</a:t>
            </a:r>
            <a:endParaRPr lang="es-ES" sz="2800" dirty="0"/>
          </a:p>
        </p:txBody>
      </p:sp>
      <p:sp>
        <p:nvSpPr>
          <p:cNvPr id="7" name="6 Rectángulo"/>
          <p:cNvSpPr/>
          <p:nvPr/>
        </p:nvSpPr>
        <p:spPr>
          <a:xfrm>
            <a:off x="5713151" y="3789040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Selección</a:t>
            </a:r>
            <a:endParaRPr lang="es-ES" sz="2800" dirty="0"/>
          </a:p>
        </p:txBody>
      </p:sp>
      <p:sp>
        <p:nvSpPr>
          <p:cNvPr id="8" name="7 Rectángulo"/>
          <p:cNvSpPr/>
          <p:nvPr/>
        </p:nvSpPr>
        <p:spPr>
          <a:xfrm>
            <a:off x="827584" y="3789040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Reproducción</a:t>
            </a:r>
            <a:endParaRPr lang="es-ES" sz="2800" dirty="0"/>
          </a:p>
        </p:txBody>
      </p:sp>
      <p:cxnSp>
        <p:nvCxnSpPr>
          <p:cNvPr id="10" name="9 Conector recto de flecha"/>
          <p:cNvCxnSpPr>
            <a:stCxn id="4" idx="3"/>
            <a:endCxn id="6" idx="1"/>
          </p:cNvCxnSpPr>
          <p:nvPr/>
        </p:nvCxnSpPr>
        <p:spPr>
          <a:xfrm flipV="1">
            <a:off x="3419872" y="1842002"/>
            <a:ext cx="2293279" cy="28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2"/>
            <a:endCxn id="7" idx="0"/>
          </p:cNvCxnSpPr>
          <p:nvPr/>
        </p:nvCxnSpPr>
        <p:spPr>
          <a:xfrm>
            <a:off x="7009295" y="2202042"/>
            <a:ext cx="0" cy="15869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1"/>
            <a:endCxn id="8" idx="3"/>
          </p:cNvCxnSpPr>
          <p:nvPr/>
        </p:nvCxnSpPr>
        <p:spPr>
          <a:xfrm flipH="1">
            <a:off x="3419872" y="4149080"/>
            <a:ext cx="22932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8" idx="0"/>
            <a:endCxn id="4" idx="2"/>
          </p:cNvCxnSpPr>
          <p:nvPr/>
        </p:nvCxnSpPr>
        <p:spPr>
          <a:xfrm flipV="1">
            <a:off x="2123728" y="2204864"/>
            <a:ext cx="0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Usuario\Desktop\charla genéticos\imagenes\generaciones cop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6631"/>
            <a:ext cx="9144000" cy="10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7884368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86323"/>
              </p:ext>
            </p:extLst>
          </p:nvPr>
        </p:nvGraphicFramePr>
        <p:xfrm>
          <a:off x="8122052" y="6057689"/>
          <a:ext cx="1037274" cy="236220"/>
        </p:xfrm>
        <a:graphic>
          <a:graphicData uri="http://schemas.openxmlformats.org/drawingml/2006/table">
            <a:tbl>
              <a:tblPr/>
              <a:tblGrid>
                <a:gridCol w="101600"/>
                <a:gridCol w="935674"/>
              </a:tblGrid>
              <a:tr h="0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err="1">
                          <a:hlinkClick r:id="rId3" tooltip="User:Grendelkhan"/>
                        </a:rPr>
                        <a:t>Grendelkhan</a:t>
                      </a:r>
                      <a:endParaRPr lang="es-ES" sz="1050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18 Rectángulo"/>
          <p:cNvSpPr/>
          <p:nvPr/>
        </p:nvSpPr>
        <p:spPr>
          <a:xfrm>
            <a:off x="5456889" y="6011833"/>
            <a:ext cx="78899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>
                <a:hlinkClick r:id="rId4"/>
              </a:rPr>
              <a:t>order_242</a:t>
            </a:r>
            <a:endParaRPr lang="es-ES" sz="1050" dirty="0"/>
          </a:p>
        </p:txBody>
      </p:sp>
      <p:sp>
        <p:nvSpPr>
          <p:cNvPr id="20" name="19 Rectángulo"/>
          <p:cNvSpPr/>
          <p:nvPr/>
        </p:nvSpPr>
        <p:spPr>
          <a:xfrm>
            <a:off x="2771800" y="5973945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>
                <a:hlinkClick r:id="rId5"/>
              </a:rPr>
              <a:t>José Carlos </a:t>
            </a:r>
            <a:r>
              <a:rPr lang="es-ES" sz="1100" dirty="0" err="1">
                <a:hlinkClick r:id="rId5"/>
              </a:rPr>
              <a:t>Cortizo</a:t>
            </a:r>
            <a:r>
              <a:rPr lang="es-ES" sz="1100" dirty="0">
                <a:hlinkClick r:id="rId5"/>
              </a:rPr>
              <a:t> Pérez</a:t>
            </a:r>
            <a:endParaRPr lang="es-ES" sz="11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1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358</Words>
  <Application>Microsoft Office PowerPoint</Application>
  <PresentationFormat>Presentación en pantalla (4:3)</PresentationFormat>
  <Paragraphs>128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Introducción a los algoritmos genéticos</vt:lpstr>
      <vt:lpstr>Presentación de PowerPoint</vt:lpstr>
      <vt:lpstr>Algoritmos genéticos</vt:lpstr>
      <vt:lpstr>Individuos</vt:lpstr>
      <vt:lpstr>Presentación de PowerPoint</vt:lpstr>
      <vt:lpstr>Presentación de PowerPoint</vt:lpstr>
      <vt:lpstr>Transcripción</vt:lpstr>
      <vt:lpstr>Función de Fitness</vt:lpstr>
      <vt:lpstr>Presentación de PowerPoint</vt:lpstr>
      <vt:lpstr>Selección</vt:lpstr>
      <vt:lpstr>Reproducción</vt:lpstr>
      <vt:lpstr>Cruzamiento</vt:lpstr>
      <vt:lpstr>Mutación</vt:lpstr>
      <vt:lpstr>Apertura y cierre del algoritmo</vt:lpstr>
      <vt:lpstr>Modular el algoritmo: El dilema exploración-explotación</vt:lpstr>
      <vt:lpstr>Python</vt:lpstr>
      <vt:lpstr>Aeropython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Siro</cp:lastModifiedBy>
  <cp:revision>31</cp:revision>
  <dcterms:created xsi:type="dcterms:W3CDTF">2016-03-17T00:57:04Z</dcterms:created>
  <dcterms:modified xsi:type="dcterms:W3CDTF">2016-04-20T13:31:16Z</dcterms:modified>
</cp:coreProperties>
</file>