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87" r:id="rId2"/>
  </p:sldMasterIdLst>
  <p:sldIdLst>
    <p:sldId id="1051" r:id="rId3"/>
    <p:sldId id="1050" r:id="rId4"/>
    <p:sldId id="1052" r:id="rId5"/>
    <p:sldId id="1053" r:id="rId6"/>
    <p:sldId id="1054" r:id="rId7"/>
    <p:sldId id="1055" r:id="rId8"/>
    <p:sldId id="105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48" y="-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www.youtube.com/capgeminimedia" TargetMode="External"/><Relationship Id="rId3" Type="http://schemas.openxmlformats.org/officeDocument/2006/relationships/tags" Target="../tags/tag7.xml"/><Relationship Id="rId7" Type="http://schemas.openxmlformats.org/officeDocument/2006/relationships/hyperlink" Target="http://www.linkedin.com/company/capgemini" TargetMode="External"/><Relationship Id="rId12" Type="http://schemas.openxmlformats.org/officeDocument/2006/relationships/image" Target="../media/image5.png"/><Relationship Id="rId17" Type="http://schemas.openxmlformats.org/officeDocument/2006/relationships/image" Target="../media/image2.png"/><Relationship Id="rId2" Type="http://schemas.openxmlformats.org/officeDocument/2006/relationships/tags" Target="../tags/tag6.xml"/><Relationship Id="rId16" Type="http://schemas.openxmlformats.org/officeDocument/2006/relationships/image" Target="../media/image7.png"/><Relationship Id="rId1" Type="http://schemas.openxmlformats.org/officeDocument/2006/relationships/tags" Target="../tags/tag5.xml"/><Relationship Id="rId6" Type="http://schemas.openxmlformats.org/officeDocument/2006/relationships/image" Target="../media/image8.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4.png"/><Relationship Id="rId4" Type="http://schemas.openxmlformats.org/officeDocument/2006/relationships/tags" Target="../tags/tag8.xml"/><Relationship Id="rId9" Type="http://schemas.openxmlformats.org/officeDocument/2006/relationships/hyperlink" Target="http://www.slideshare.net/capgemini" TargetMode="External"/><Relationship Id="rId1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48.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www.youtube.com/capgeminimedia" TargetMode="External"/><Relationship Id="rId3" Type="http://schemas.openxmlformats.org/officeDocument/2006/relationships/tags" Target="../tags/tag15.xml"/><Relationship Id="rId7" Type="http://schemas.openxmlformats.org/officeDocument/2006/relationships/hyperlink" Target="http://www.linkedin.com/company/capgemini" TargetMode="External"/><Relationship Id="rId12" Type="http://schemas.openxmlformats.org/officeDocument/2006/relationships/image" Target="../media/image5.png"/><Relationship Id="rId17" Type="http://schemas.openxmlformats.org/officeDocument/2006/relationships/image" Target="../media/image2.png"/><Relationship Id="rId2" Type="http://schemas.openxmlformats.org/officeDocument/2006/relationships/tags" Target="../tags/tag14.xml"/><Relationship Id="rId16" Type="http://schemas.openxmlformats.org/officeDocument/2006/relationships/image" Target="../media/image7.png"/><Relationship Id="rId1" Type="http://schemas.openxmlformats.org/officeDocument/2006/relationships/tags" Target="../tags/tag13.xml"/><Relationship Id="rId6" Type="http://schemas.openxmlformats.org/officeDocument/2006/relationships/image" Target="../media/image8.png"/><Relationship Id="rId11" Type="http://schemas.openxmlformats.org/officeDocument/2006/relationships/hyperlink" Target="http://www.twitter.com/capgemini" TargetMode="External"/><Relationship Id="rId5" Type="http://schemas.openxmlformats.org/officeDocument/2006/relationships/slideMaster" Target="../slideMasters/slideMaster2.xml"/><Relationship Id="rId15" Type="http://schemas.openxmlformats.org/officeDocument/2006/relationships/hyperlink" Target="http://www.facebook.com/capgemini" TargetMode="External"/><Relationship Id="rId10" Type="http://schemas.openxmlformats.org/officeDocument/2006/relationships/image" Target="../media/image4.png"/><Relationship Id="rId4" Type="http://schemas.openxmlformats.org/officeDocument/2006/relationships/tags" Target="../tags/tag16.xml"/><Relationship Id="rId9" Type="http://schemas.openxmlformats.org/officeDocument/2006/relationships/hyperlink" Target="http://www.slideshare.net/capgemini" TargetMode="External"/><Relationship Id="rId14" Type="http://schemas.openxmlformats.org/officeDocument/2006/relationships/image" Target="../media/image6.png"/></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fr-FR"/>
              <a:t>Modifiez le style du titre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64283257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fr-FR"/>
              <a:t>Modifiez le style du titre</a:t>
            </a:r>
            <a:endParaRPr lang="de-DE" dirty="0"/>
          </a:p>
        </p:txBody>
      </p:sp>
    </p:spTree>
    <p:extLst>
      <p:ext uri="{BB962C8B-B14F-4D97-AF65-F5344CB8AC3E}">
        <p14:creationId xmlns:p14="http://schemas.microsoft.com/office/powerpoint/2010/main" val="5888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fr-FR"/>
              <a:t>Modifiez le style du titre</a:t>
            </a:r>
            <a:endParaRPr lang="de-DE" dirty="0"/>
          </a:p>
        </p:txBody>
      </p:sp>
    </p:spTree>
    <p:extLst>
      <p:ext uri="{BB962C8B-B14F-4D97-AF65-F5344CB8AC3E}">
        <p14:creationId xmlns:p14="http://schemas.microsoft.com/office/powerpoint/2010/main" val="3282592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0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fr-FR"/>
              <a:t>Modifiez le style du titre</a:t>
            </a:r>
            <a:endParaRPr lang="de-DE" dirty="0"/>
          </a:p>
        </p:txBody>
      </p:sp>
    </p:spTree>
    <p:extLst>
      <p:ext uri="{BB962C8B-B14F-4D97-AF65-F5344CB8AC3E}">
        <p14:creationId xmlns:p14="http://schemas.microsoft.com/office/powerpoint/2010/main" val="1174474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fr-FR"/>
              <a:t>Modifiez le style du titre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396750071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fr-FR"/>
              <a:t>Modifiez le style du titre</a:t>
            </a:r>
            <a:endParaRPr lang="en-GB" dirty="0"/>
          </a:p>
        </p:txBody>
      </p:sp>
    </p:spTree>
    <p:extLst>
      <p:ext uri="{BB962C8B-B14F-4D97-AF65-F5344CB8AC3E}">
        <p14:creationId xmlns:p14="http://schemas.microsoft.com/office/powerpoint/2010/main" val="2998160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fr-FR"/>
              <a:t>Cliquez sur l'icône pour ajouter une image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fr-FR"/>
              <a:t>Modifiez le style du titre</a:t>
            </a:r>
            <a:endParaRPr lang="en-GB" dirty="0"/>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859436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586E72C-F96D-4BE1-996B-39A71EA977D3}"/>
              </a:ext>
            </a:extLst>
          </p:cNvPr>
          <p:cNvSpPr>
            <a:spLocks noGrp="1"/>
          </p:cNvSpPr>
          <p:nvPr>
            <p:ph type="pic" sz="quarter" idx="10"/>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fr-FR"/>
              <a:t>Cliquez sur l'icône pour ajouter une image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fr-FR"/>
              <a:t>Modifiez le style du titre</a:t>
            </a:r>
            <a:endParaRPr lang="en-GB" dirty="0"/>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098041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9963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1325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87285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fr-FR"/>
              <a:t>Modifiez le style du titre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237476163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6457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23685843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391299585"/>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14860108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1063202918"/>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p:txBody>
      </p:sp>
      <p:pic>
        <p:nvPicPr>
          <p:cNvPr id="6" name="Image 5">
            <a:extLst>
              <a:ext uri="{FF2B5EF4-FFF2-40B4-BE49-F238E27FC236}">
                <a16:creationId xmlns:a16="http://schemas.microsoft.com/office/drawing/2014/main" id="{5D00B2F4-B880-4403-995C-72F76AB9E9B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532766867"/>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fr-FR"/>
              <a:t>Modifiez le style du titre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119310528"/>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fr-FR"/>
              <a:t>Modifiez le style du titre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60545228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fr-FR"/>
              <a:t>Modifiez le style du titre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894437427"/>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fr-FR"/>
              <a:t>Modifiez le style du titre</a:t>
            </a:r>
            <a:endParaRPr lang="en-GB" dirty="0"/>
          </a:p>
        </p:txBody>
      </p:sp>
    </p:spTree>
    <p:extLst>
      <p:ext uri="{BB962C8B-B14F-4D97-AF65-F5344CB8AC3E}">
        <p14:creationId xmlns:p14="http://schemas.microsoft.com/office/powerpoint/2010/main" val="2649857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fr-FR"/>
              <a:t>Modifiez le style du titre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4077761215"/>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fr-FR"/>
              <a:t>Modifiez le style du titre</a:t>
            </a:r>
            <a:endParaRPr lang="de-DE" dirty="0"/>
          </a:p>
        </p:txBody>
      </p:sp>
    </p:spTree>
    <p:extLst>
      <p:ext uri="{BB962C8B-B14F-4D97-AF65-F5344CB8AC3E}">
        <p14:creationId xmlns:p14="http://schemas.microsoft.com/office/powerpoint/2010/main" val="12164277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2074236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41347025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fr-FR"/>
              <a:t>Modifiez le style du titre</a:t>
            </a:r>
            <a:endParaRPr lang="de-DE" dirty="0"/>
          </a:p>
        </p:txBody>
      </p:sp>
    </p:spTree>
    <p:extLst>
      <p:ext uri="{BB962C8B-B14F-4D97-AF65-F5344CB8AC3E}">
        <p14:creationId xmlns:p14="http://schemas.microsoft.com/office/powerpoint/2010/main" val="37948560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fr-FR"/>
              <a:t>Modifiez le style du titre</a:t>
            </a:r>
            <a:endParaRPr lang="de-DE" dirty="0"/>
          </a:p>
        </p:txBody>
      </p:sp>
    </p:spTree>
    <p:extLst>
      <p:ext uri="{BB962C8B-B14F-4D97-AF65-F5344CB8AC3E}">
        <p14:creationId xmlns:p14="http://schemas.microsoft.com/office/powerpoint/2010/main" val="16594834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4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fr-FR"/>
              <a:t>Modifiez le style du titre</a:t>
            </a:r>
            <a:endParaRPr lang="de-DE" dirty="0"/>
          </a:p>
        </p:txBody>
      </p:sp>
    </p:spTree>
    <p:extLst>
      <p:ext uri="{BB962C8B-B14F-4D97-AF65-F5344CB8AC3E}">
        <p14:creationId xmlns:p14="http://schemas.microsoft.com/office/powerpoint/2010/main" val="21258362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fr-FR"/>
              <a:t>Modifiez le style du titre</a:t>
            </a:r>
            <a:endParaRPr lang="de-DE" dirty="0"/>
          </a:p>
        </p:txBody>
      </p:sp>
    </p:spTree>
    <p:extLst>
      <p:ext uri="{BB962C8B-B14F-4D97-AF65-F5344CB8AC3E}">
        <p14:creationId xmlns:p14="http://schemas.microsoft.com/office/powerpoint/2010/main" val="11403504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fr-FR"/>
              <a:t>Modifiez le style du titre</a:t>
            </a:r>
            <a:endParaRPr lang="de-DE" dirty="0"/>
          </a:p>
        </p:txBody>
      </p:sp>
    </p:spTree>
    <p:extLst>
      <p:ext uri="{BB962C8B-B14F-4D97-AF65-F5344CB8AC3E}">
        <p14:creationId xmlns:p14="http://schemas.microsoft.com/office/powerpoint/2010/main" val="20717104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fr-FR"/>
              <a:t>Modifiez le style du titre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993912399"/>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fr-FR"/>
              <a:t>Modifiez le style du titre</a:t>
            </a:r>
            <a:endParaRPr lang="en-GB" dirty="0"/>
          </a:p>
        </p:txBody>
      </p:sp>
    </p:spTree>
    <p:extLst>
      <p:ext uri="{BB962C8B-B14F-4D97-AF65-F5344CB8AC3E}">
        <p14:creationId xmlns:p14="http://schemas.microsoft.com/office/powerpoint/2010/main" val="4110535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fr-FR"/>
              <a:t>Modifiez le style du titre</a:t>
            </a:r>
            <a:endParaRPr lang="en-GB" dirty="0"/>
          </a:p>
        </p:txBody>
      </p:sp>
    </p:spTree>
    <p:extLst>
      <p:ext uri="{BB962C8B-B14F-4D97-AF65-F5344CB8AC3E}">
        <p14:creationId xmlns:p14="http://schemas.microsoft.com/office/powerpoint/2010/main" val="353220938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fr-FR"/>
              <a:t>Cliquez sur l'icône pour ajouter une image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fr-FR"/>
              <a:t>Modifiez le style du titre</a:t>
            </a:r>
            <a:endParaRPr lang="en-GB" dirty="0"/>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3704129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586E72C-F96D-4BE1-996B-39A71EA977D3}"/>
              </a:ext>
            </a:extLst>
          </p:cNvPr>
          <p:cNvSpPr>
            <a:spLocks noGrp="1"/>
          </p:cNvSpPr>
          <p:nvPr>
            <p:ph type="pic" sz="quarter" idx="10"/>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fr-FR"/>
              <a:t>Cliquez sur l'icône pour ajouter une image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fr-FR"/>
              <a:t>Modifiez le style du titre</a:t>
            </a:r>
            <a:endParaRPr lang="en-GB" dirty="0"/>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889474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12214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90406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524107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459781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39060626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2890941058"/>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16145379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87329044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fr-FR"/>
              <a:t>Modifiez le style du titre</a:t>
            </a:r>
            <a:endParaRPr lang="de-DE" dirty="0"/>
          </a:p>
        </p:txBody>
      </p:sp>
    </p:spTree>
    <p:extLst>
      <p:ext uri="{BB962C8B-B14F-4D97-AF65-F5344CB8AC3E}">
        <p14:creationId xmlns:p14="http://schemas.microsoft.com/office/powerpoint/2010/main" val="90363789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p:txBody>
      </p:sp>
      <p:pic>
        <p:nvPicPr>
          <p:cNvPr id="6" name="Image 5">
            <a:extLst>
              <a:ext uri="{FF2B5EF4-FFF2-40B4-BE49-F238E27FC236}">
                <a16:creationId xmlns:a16="http://schemas.microsoft.com/office/drawing/2014/main" id="{5D00B2F4-B880-4403-995C-72F76AB9E9B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70607802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394944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320126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fr-FR"/>
              <a:t>Modifiez le style du titre</a:t>
            </a:r>
            <a:endParaRPr lang="de-DE" dirty="0"/>
          </a:p>
        </p:txBody>
      </p:sp>
    </p:spTree>
    <p:extLst>
      <p:ext uri="{BB962C8B-B14F-4D97-AF65-F5344CB8AC3E}">
        <p14:creationId xmlns:p14="http://schemas.microsoft.com/office/powerpoint/2010/main" val="2017214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fr-FR"/>
              <a:t>Modifiez le style du titre</a:t>
            </a:r>
            <a:endParaRPr lang="de-DE" dirty="0"/>
          </a:p>
        </p:txBody>
      </p:sp>
    </p:spTree>
    <p:extLst>
      <p:ext uri="{BB962C8B-B14F-4D97-AF65-F5344CB8AC3E}">
        <p14:creationId xmlns:p14="http://schemas.microsoft.com/office/powerpoint/2010/main" val="487035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vmlDrawing" Target="../drawings/vmlDrawing1.vml"/><Relationship Id="rId30"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oleObject" Target="../embeddings/oleObject1.bin"/><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tags" Target="../tags/tag9.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vmlDrawing" Target="../drawings/vmlDrawing5.v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8"/>
            </p:custDataLst>
            <p:extLst>
              <p:ext uri="{D42A27DB-BD31-4B8C-83A1-F6EECF244321}">
                <p14:modId xmlns:p14="http://schemas.microsoft.com/office/powerpoint/2010/main" val="2746430404"/>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8" name="think-cell Slide" r:id="rId29" imgW="270" imgH="270" progId="TCLayout.ActiveDocument.1">
                  <p:embed/>
                </p:oleObj>
              </mc:Choice>
              <mc:Fallback>
                <p:oleObj name="think-cell Slide" r:id="rId29" imgW="270" imgH="270" progId="TCLayout.ActiveDocument.1">
                  <p:embed/>
                  <p:pic>
                    <p:nvPicPr>
                      <p:cNvPr id="21" name="Object 20" hidden="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‹Nº›</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250706687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8"/>
            </p:custDataLst>
            <p:extLst>
              <p:ext uri="{D42A27DB-BD31-4B8C-83A1-F6EECF244321}">
                <p14:modId xmlns:p14="http://schemas.microsoft.com/office/powerpoint/2010/main" val="3920966498"/>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24" name="think-cell Slide" r:id="rId29" imgW="270" imgH="270" progId="TCLayout.ActiveDocument.1">
                  <p:embed/>
                </p:oleObj>
              </mc:Choice>
              <mc:Fallback>
                <p:oleObj name="think-cell Slide" r:id="rId29" imgW="270" imgH="270" progId="TCLayout.ActiveDocument.1">
                  <p:embed/>
                  <p:pic>
                    <p:nvPicPr>
                      <p:cNvPr id="21" name="Object 20" hidden="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‹Nº›</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40401084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65D8CDD-4C58-4EBA-861D-05FBDBE63743}"/>
              </a:ext>
            </a:extLst>
          </p:cNvPr>
          <p:cNvSpPr>
            <a:spLocks noGrp="1"/>
          </p:cNvSpPr>
          <p:nvPr>
            <p:ph type="subTitle" idx="1"/>
          </p:nvPr>
        </p:nvSpPr>
        <p:spPr/>
        <p:txBody>
          <a:bodyPr/>
          <a:lstStyle/>
          <a:p>
            <a:r>
              <a:rPr lang="es-ES" dirty="0"/>
              <a:t>Enero</a:t>
            </a:r>
            <a:r>
              <a:rPr lang="en-GB" dirty="0"/>
              <a:t> 2022</a:t>
            </a:r>
          </a:p>
        </p:txBody>
      </p:sp>
      <p:sp>
        <p:nvSpPr>
          <p:cNvPr id="3" name="Title 2">
            <a:extLst>
              <a:ext uri="{FF2B5EF4-FFF2-40B4-BE49-F238E27FC236}">
                <a16:creationId xmlns:a16="http://schemas.microsoft.com/office/drawing/2014/main" id="{6F8D696E-B4E9-4F10-824F-B9B79E98BE71}"/>
              </a:ext>
            </a:extLst>
          </p:cNvPr>
          <p:cNvSpPr>
            <a:spLocks noGrp="1"/>
          </p:cNvSpPr>
          <p:nvPr>
            <p:ph type="ctrTitle"/>
          </p:nvPr>
        </p:nvSpPr>
        <p:spPr/>
        <p:txBody>
          <a:bodyPr/>
          <a:lstStyle/>
          <a:p>
            <a:r>
              <a:rPr lang="en-GB" dirty="0"/>
              <a:t>GEA PROJECT</a:t>
            </a:r>
            <a:br>
              <a:rPr lang="en-GB" dirty="0"/>
            </a:br>
            <a:r>
              <a:rPr lang="en-GB" dirty="0"/>
              <a:t>         </a:t>
            </a:r>
            <a:r>
              <a:rPr lang="es-ES" dirty="0"/>
              <a:t>estado</a:t>
            </a:r>
            <a:r>
              <a:rPr lang="en-GB" dirty="0"/>
              <a:t> actual</a:t>
            </a:r>
          </a:p>
        </p:txBody>
      </p:sp>
    </p:spTree>
    <p:extLst>
      <p:ext uri="{BB962C8B-B14F-4D97-AF65-F5344CB8AC3E}">
        <p14:creationId xmlns:p14="http://schemas.microsoft.com/office/powerpoint/2010/main" val="129444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2C0F85-30AF-4A7B-938C-24C2F464A399}"/>
              </a:ext>
            </a:extLst>
          </p:cNvPr>
          <p:cNvSpPr>
            <a:spLocks noGrp="1"/>
          </p:cNvSpPr>
          <p:nvPr>
            <p:ph type="body" sz="quarter" idx="10"/>
          </p:nvPr>
        </p:nvSpPr>
        <p:spPr/>
        <p:txBody>
          <a:bodyPr/>
          <a:lstStyle/>
          <a:p>
            <a:endParaRPr lang="es-ES" dirty="0"/>
          </a:p>
          <a:p>
            <a:pPr lvl="1"/>
            <a:r>
              <a:rPr lang="es-ES" dirty="0"/>
              <a:t>Modelado</a:t>
            </a:r>
          </a:p>
          <a:p>
            <a:pPr lvl="2"/>
            <a:r>
              <a:rPr lang="es-ES" dirty="0"/>
              <a:t>Grafo</a:t>
            </a:r>
          </a:p>
          <a:p>
            <a:pPr lvl="2"/>
            <a:r>
              <a:rPr lang="es-ES" dirty="0" err="1"/>
              <a:t>Batches</a:t>
            </a:r>
            <a:endParaRPr lang="es-ES" dirty="0"/>
          </a:p>
          <a:p>
            <a:pPr lvl="2"/>
            <a:r>
              <a:rPr lang="es-ES" dirty="0"/>
              <a:t>Problema con la limpieza</a:t>
            </a:r>
          </a:p>
          <a:p>
            <a:pPr lvl="2"/>
            <a:endParaRPr lang="es-ES" dirty="0"/>
          </a:p>
          <a:p>
            <a:pPr lvl="1"/>
            <a:r>
              <a:rPr lang="es-ES" dirty="0"/>
              <a:t>Creación del borrador inicial de JSON de entrada</a:t>
            </a:r>
          </a:p>
          <a:p>
            <a:endParaRPr lang="es-ES" dirty="0"/>
          </a:p>
          <a:p>
            <a:endParaRPr lang="es-ES" dirty="0"/>
          </a:p>
        </p:txBody>
      </p:sp>
      <p:sp>
        <p:nvSpPr>
          <p:cNvPr id="3" name="Title 2">
            <a:extLst>
              <a:ext uri="{FF2B5EF4-FFF2-40B4-BE49-F238E27FC236}">
                <a16:creationId xmlns:a16="http://schemas.microsoft.com/office/drawing/2014/main" id="{B490EBA8-8698-49C6-91C6-93EB77884919}"/>
              </a:ext>
            </a:extLst>
          </p:cNvPr>
          <p:cNvSpPr>
            <a:spLocks noGrp="1"/>
          </p:cNvSpPr>
          <p:nvPr>
            <p:ph type="title"/>
          </p:nvPr>
        </p:nvSpPr>
        <p:spPr/>
        <p:txBody>
          <a:bodyPr/>
          <a:lstStyle/>
          <a:p>
            <a:r>
              <a:rPr lang="es-ES" dirty="0"/>
              <a:t>ESTADO ACTUAL</a:t>
            </a:r>
          </a:p>
        </p:txBody>
      </p:sp>
    </p:spTree>
    <p:extLst>
      <p:ext uri="{BB962C8B-B14F-4D97-AF65-F5344CB8AC3E}">
        <p14:creationId xmlns:p14="http://schemas.microsoft.com/office/powerpoint/2010/main" val="2515344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2C0F85-30AF-4A7B-938C-24C2F464A399}"/>
              </a:ext>
            </a:extLst>
          </p:cNvPr>
          <p:cNvSpPr>
            <a:spLocks noGrp="1"/>
          </p:cNvSpPr>
          <p:nvPr>
            <p:ph type="body" sz="quarter" idx="10"/>
          </p:nvPr>
        </p:nvSpPr>
        <p:spPr/>
        <p:txBody>
          <a:bodyPr/>
          <a:lstStyle/>
          <a:p>
            <a:pPr marL="342900" indent="-342900">
              <a:buFont typeface="Arial" panose="020B0604020202020204" pitchFamily="34" charset="0"/>
              <a:buChar char="•"/>
            </a:pPr>
            <a:r>
              <a:rPr lang="es-ES" dirty="0"/>
              <a:t>La idea actual consiste en introducir en el problema de optimización las posibles conexiones en forma de un grafo dirigido con ciertas restricciones para decidir tanto las conexiones óptimas como el horario para dichas conexiones.</a:t>
            </a:r>
          </a:p>
          <a:p>
            <a:endParaRPr lang="es-ES" dirty="0"/>
          </a:p>
          <a:p>
            <a:pPr marL="342900" indent="-342900">
              <a:buFont typeface="Arial" panose="020B0604020202020204" pitchFamily="34" charset="0"/>
              <a:buChar char="•"/>
            </a:pPr>
            <a:r>
              <a:rPr lang="es-ES" dirty="0"/>
              <a:t>Para ello trabajamos con ‘</a:t>
            </a:r>
            <a:r>
              <a:rPr lang="es-ES" dirty="0" err="1"/>
              <a:t>batches</a:t>
            </a:r>
            <a:r>
              <a:rPr lang="es-ES" dirty="0"/>
              <a:t>’ de producto que siguen uno de los posibles caminos teniendo en cuenta la receta que tienen que seguir.</a:t>
            </a:r>
          </a:p>
          <a:p>
            <a:endParaRPr lang="es-ES" dirty="0"/>
          </a:p>
          <a:p>
            <a:pPr marL="342900" indent="-342900">
              <a:buFont typeface="Arial" panose="020B0604020202020204" pitchFamily="34" charset="0"/>
              <a:buChar char="•"/>
            </a:pPr>
            <a:r>
              <a:rPr lang="es-ES" dirty="0"/>
              <a:t>Para dividir en ‘</a:t>
            </a:r>
            <a:r>
              <a:rPr lang="es-ES" dirty="0" err="1"/>
              <a:t>batches</a:t>
            </a:r>
            <a:r>
              <a:rPr lang="es-ES" dirty="0"/>
              <a:t>’, una pieza clave de información es el funcionamiento exacto de las limpiezas, ya que parecen ser un factor limitante en la cantidad de producto que se puede procesar de forma continua. </a:t>
            </a:r>
          </a:p>
          <a:p>
            <a:endParaRPr lang="es-ES" dirty="0"/>
          </a:p>
        </p:txBody>
      </p:sp>
      <p:sp>
        <p:nvSpPr>
          <p:cNvPr id="3" name="Title 2">
            <a:extLst>
              <a:ext uri="{FF2B5EF4-FFF2-40B4-BE49-F238E27FC236}">
                <a16:creationId xmlns:a16="http://schemas.microsoft.com/office/drawing/2014/main" id="{B490EBA8-8698-49C6-91C6-93EB77884919}"/>
              </a:ext>
            </a:extLst>
          </p:cNvPr>
          <p:cNvSpPr>
            <a:spLocks noGrp="1"/>
          </p:cNvSpPr>
          <p:nvPr>
            <p:ph type="title"/>
          </p:nvPr>
        </p:nvSpPr>
        <p:spPr/>
        <p:txBody>
          <a:bodyPr/>
          <a:lstStyle/>
          <a:p>
            <a:r>
              <a:rPr lang="es-ES" dirty="0"/>
              <a:t>MODELADO</a:t>
            </a:r>
          </a:p>
        </p:txBody>
      </p:sp>
    </p:spTree>
    <p:extLst>
      <p:ext uri="{BB962C8B-B14F-4D97-AF65-F5344CB8AC3E}">
        <p14:creationId xmlns:p14="http://schemas.microsoft.com/office/powerpoint/2010/main" val="2307190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2C0F85-30AF-4A7B-938C-24C2F464A399}"/>
              </a:ext>
            </a:extLst>
          </p:cNvPr>
          <p:cNvSpPr>
            <a:spLocks noGrp="1"/>
          </p:cNvSpPr>
          <p:nvPr>
            <p:ph type="body" sz="quarter" idx="10"/>
          </p:nvPr>
        </p:nvSpPr>
        <p:spPr/>
        <p:txBody>
          <a:bodyPr/>
          <a:lstStyle/>
          <a:p>
            <a:r>
              <a:rPr lang="es-ES" dirty="0"/>
              <a:t>Supongamos que queremos cristalizar un producto A y almacenarlo en un tanque B. Contamos en la planta con 2 cristalizadores.</a:t>
            </a:r>
          </a:p>
          <a:p>
            <a:endParaRPr lang="es-ES" dirty="0"/>
          </a:p>
        </p:txBody>
      </p:sp>
      <p:sp>
        <p:nvSpPr>
          <p:cNvPr id="3" name="Title 2">
            <a:extLst>
              <a:ext uri="{FF2B5EF4-FFF2-40B4-BE49-F238E27FC236}">
                <a16:creationId xmlns:a16="http://schemas.microsoft.com/office/drawing/2014/main" id="{B490EBA8-8698-49C6-91C6-93EB77884919}"/>
              </a:ext>
            </a:extLst>
          </p:cNvPr>
          <p:cNvSpPr>
            <a:spLocks noGrp="1"/>
          </p:cNvSpPr>
          <p:nvPr>
            <p:ph type="title"/>
          </p:nvPr>
        </p:nvSpPr>
        <p:spPr/>
        <p:txBody>
          <a:bodyPr/>
          <a:lstStyle/>
          <a:p>
            <a:r>
              <a:rPr lang="es-ES" dirty="0"/>
              <a:t>GRAFO</a:t>
            </a:r>
          </a:p>
        </p:txBody>
      </p:sp>
      <p:sp>
        <p:nvSpPr>
          <p:cNvPr id="4" name="Rectángulo 3">
            <a:extLst>
              <a:ext uri="{FF2B5EF4-FFF2-40B4-BE49-F238E27FC236}">
                <a16:creationId xmlns:a16="http://schemas.microsoft.com/office/drawing/2014/main" id="{9FD781DA-FA13-44FB-A38E-0F0F50FBC39D}"/>
              </a:ext>
            </a:extLst>
          </p:cNvPr>
          <p:cNvSpPr/>
          <p:nvPr/>
        </p:nvSpPr>
        <p:spPr>
          <a:xfrm>
            <a:off x="674254" y="2712289"/>
            <a:ext cx="1256146" cy="716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bg2"/>
                </a:solidFill>
              </a:rPr>
              <a:t>TANQUE A</a:t>
            </a:r>
            <a:endParaRPr lang="en-US" sz="1600" dirty="0" err="1">
              <a:solidFill>
                <a:schemeClr val="bg2"/>
              </a:solidFill>
            </a:endParaRPr>
          </a:p>
        </p:txBody>
      </p:sp>
      <p:sp>
        <p:nvSpPr>
          <p:cNvPr id="5" name="Rectángulo 4">
            <a:extLst>
              <a:ext uri="{FF2B5EF4-FFF2-40B4-BE49-F238E27FC236}">
                <a16:creationId xmlns:a16="http://schemas.microsoft.com/office/drawing/2014/main" id="{70659641-29D8-4F43-9DE4-8B32368DC4C4}"/>
              </a:ext>
            </a:extLst>
          </p:cNvPr>
          <p:cNvSpPr/>
          <p:nvPr/>
        </p:nvSpPr>
        <p:spPr>
          <a:xfrm>
            <a:off x="2646218" y="2245852"/>
            <a:ext cx="1256146" cy="716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bg2"/>
                </a:solidFill>
              </a:rPr>
              <a:t>CRIST. 1</a:t>
            </a:r>
            <a:endParaRPr lang="en-US" sz="1600" dirty="0" err="1">
              <a:solidFill>
                <a:schemeClr val="bg2"/>
              </a:solidFill>
            </a:endParaRPr>
          </a:p>
        </p:txBody>
      </p:sp>
      <p:sp>
        <p:nvSpPr>
          <p:cNvPr id="6" name="Rectángulo 5">
            <a:extLst>
              <a:ext uri="{FF2B5EF4-FFF2-40B4-BE49-F238E27FC236}">
                <a16:creationId xmlns:a16="http://schemas.microsoft.com/office/drawing/2014/main" id="{FFA6E69B-0955-4ED3-A8C4-96F153E1B34B}"/>
              </a:ext>
            </a:extLst>
          </p:cNvPr>
          <p:cNvSpPr/>
          <p:nvPr/>
        </p:nvSpPr>
        <p:spPr>
          <a:xfrm>
            <a:off x="2646218" y="3178727"/>
            <a:ext cx="1256146" cy="716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bg2"/>
                </a:solidFill>
              </a:rPr>
              <a:t>CRIST. 2</a:t>
            </a:r>
            <a:endParaRPr lang="en-US" sz="1600" dirty="0" err="1">
              <a:solidFill>
                <a:schemeClr val="bg2"/>
              </a:solidFill>
            </a:endParaRPr>
          </a:p>
        </p:txBody>
      </p:sp>
      <p:sp>
        <p:nvSpPr>
          <p:cNvPr id="7" name="Rectángulo 6">
            <a:extLst>
              <a:ext uri="{FF2B5EF4-FFF2-40B4-BE49-F238E27FC236}">
                <a16:creationId xmlns:a16="http://schemas.microsoft.com/office/drawing/2014/main" id="{6CA81DF8-9C51-456E-AC47-D3AE352457F9}"/>
              </a:ext>
            </a:extLst>
          </p:cNvPr>
          <p:cNvSpPr/>
          <p:nvPr/>
        </p:nvSpPr>
        <p:spPr>
          <a:xfrm>
            <a:off x="4615078" y="2712288"/>
            <a:ext cx="1256146" cy="716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bg2"/>
                </a:solidFill>
              </a:rPr>
              <a:t>TANQUE B</a:t>
            </a:r>
            <a:endParaRPr lang="en-US" sz="1600" dirty="0" err="1">
              <a:solidFill>
                <a:schemeClr val="bg2"/>
              </a:solidFill>
            </a:endParaRPr>
          </a:p>
        </p:txBody>
      </p:sp>
      <p:cxnSp>
        <p:nvCxnSpPr>
          <p:cNvPr id="9" name="Conector recto de flecha 8">
            <a:extLst>
              <a:ext uri="{FF2B5EF4-FFF2-40B4-BE49-F238E27FC236}">
                <a16:creationId xmlns:a16="http://schemas.microsoft.com/office/drawing/2014/main" id="{6ACC88B7-BD51-41E7-9980-6E84352DE258}"/>
              </a:ext>
            </a:extLst>
          </p:cNvPr>
          <p:cNvCxnSpPr>
            <a:stCxn id="4" idx="3"/>
            <a:endCxn id="5" idx="1"/>
          </p:cNvCxnSpPr>
          <p:nvPr/>
        </p:nvCxnSpPr>
        <p:spPr>
          <a:xfrm flipV="1">
            <a:off x="1930400" y="2604208"/>
            <a:ext cx="715818" cy="466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ector recto de flecha 10">
            <a:extLst>
              <a:ext uri="{FF2B5EF4-FFF2-40B4-BE49-F238E27FC236}">
                <a16:creationId xmlns:a16="http://schemas.microsoft.com/office/drawing/2014/main" id="{E8D823B1-A7AF-4E78-ABB1-B8775E9193D1}"/>
              </a:ext>
            </a:extLst>
          </p:cNvPr>
          <p:cNvCxnSpPr>
            <a:stCxn id="4" idx="3"/>
            <a:endCxn id="6" idx="1"/>
          </p:cNvCxnSpPr>
          <p:nvPr/>
        </p:nvCxnSpPr>
        <p:spPr>
          <a:xfrm>
            <a:off x="1930400" y="3070645"/>
            <a:ext cx="715818" cy="4664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ector recto de flecha 12">
            <a:extLst>
              <a:ext uri="{FF2B5EF4-FFF2-40B4-BE49-F238E27FC236}">
                <a16:creationId xmlns:a16="http://schemas.microsoft.com/office/drawing/2014/main" id="{97247A1F-B7CE-44B6-9E02-31216C41F45F}"/>
              </a:ext>
            </a:extLst>
          </p:cNvPr>
          <p:cNvCxnSpPr>
            <a:stCxn id="5" idx="3"/>
            <a:endCxn id="7" idx="1"/>
          </p:cNvCxnSpPr>
          <p:nvPr/>
        </p:nvCxnSpPr>
        <p:spPr>
          <a:xfrm>
            <a:off x="3902364" y="2604208"/>
            <a:ext cx="712714" cy="4664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ector recto de flecha 14">
            <a:extLst>
              <a:ext uri="{FF2B5EF4-FFF2-40B4-BE49-F238E27FC236}">
                <a16:creationId xmlns:a16="http://schemas.microsoft.com/office/drawing/2014/main" id="{4A52E246-AA9F-4FBD-A8EC-7D9634FEE7CD}"/>
              </a:ext>
            </a:extLst>
          </p:cNvPr>
          <p:cNvCxnSpPr>
            <a:stCxn id="6" idx="3"/>
            <a:endCxn id="7" idx="1"/>
          </p:cNvCxnSpPr>
          <p:nvPr/>
        </p:nvCxnSpPr>
        <p:spPr>
          <a:xfrm flipV="1">
            <a:off x="3902364" y="3070644"/>
            <a:ext cx="712714" cy="4664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ángulo 15">
            <a:extLst>
              <a:ext uri="{FF2B5EF4-FFF2-40B4-BE49-F238E27FC236}">
                <a16:creationId xmlns:a16="http://schemas.microsoft.com/office/drawing/2014/main" id="{F48EEA0C-F23E-4781-9671-8C4C944FEA75}"/>
              </a:ext>
            </a:extLst>
          </p:cNvPr>
          <p:cNvSpPr/>
          <p:nvPr/>
        </p:nvSpPr>
        <p:spPr>
          <a:xfrm>
            <a:off x="7735454" y="2266873"/>
            <a:ext cx="764630" cy="4362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solidFill>
                  <a:schemeClr val="bg2"/>
                </a:solidFill>
              </a:rPr>
              <a:t>TANQUE A</a:t>
            </a:r>
            <a:endParaRPr lang="en-US" sz="1000" dirty="0" err="1">
              <a:solidFill>
                <a:schemeClr val="bg2"/>
              </a:solidFill>
            </a:endParaRPr>
          </a:p>
        </p:txBody>
      </p:sp>
      <p:sp>
        <p:nvSpPr>
          <p:cNvPr id="17" name="Rectángulo 16">
            <a:extLst>
              <a:ext uri="{FF2B5EF4-FFF2-40B4-BE49-F238E27FC236}">
                <a16:creationId xmlns:a16="http://schemas.microsoft.com/office/drawing/2014/main" id="{B5F8C30C-8C0D-4287-A5AE-E9CF1EA9AC31}"/>
              </a:ext>
            </a:extLst>
          </p:cNvPr>
          <p:cNvSpPr/>
          <p:nvPr/>
        </p:nvSpPr>
        <p:spPr>
          <a:xfrm>
            <a:off x="8935811" y="1982947"/>
            <a:ext cx="764630" cy="4362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solidFill>
                  <a:schemeClr val="bg2"/>
                </a:solidFill>
              </a:rPr>
              <a:t>CRIST. 1</a:t>
            </a:r>
            <a:endParaRPr lang="en-US" sz="1000" dirty="0" err="1">
              <a:solidFill>
                <a:schemeClr val="bg2"/>
              </a:solidFill>
            </a:endParaRPr>
          </a:p>
        </p:txBody>
      </p:sp>
      <p:sp>
        <p:nvSpPr>
          <p:cNvPr id="19" name="Rectángulo 18">
            <a:extLst>
              <a:ext uri="{FF2B5EF4-FFF2-40B4-BE49-F238E27FC236}">
                <a16:creationId xmlns:a16="http://schemas.microsoft.com/office/drawing/2014/main" id="{9A0C2B69-9B6B-470A-9193-5F113890291F}"/>
              </a:ext>
            </a:extLst>
          </p:cNvPr>
          <p:cNvSpPr/>
          <p:nvPr/>
        </p:nvSpPr>
        <p:spPr>
          <a:xfrm>
            <a:off x="10134279" y="2266872"/>
            <a:ext cx="764630" cy="4362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solidFill>
                  <a:schemeClr val="bg2"/>
                </a:solidFill>
              </a:rPr>
              <a:t>TANQUE B</a:t>
            </a:r>
            <a:endParaRPr lang="en-US" sz="1000" dirty="0" err="1">
              <a:solidFill>
                <a:schemeClr val="bg2"/>
              </a:solidFill>
            </a:endParaRPr>
          </a:p>
        </p:txBody>
      </p:sp>
      <p:cxnSp>
        <p:nvCxnSpPr>
          <p:cNvPr id="20" name="Conector recto de flecha 19">
            <a:extLst>
              <a:ext uri="{FF2B5EF4-FFF2-40B4-BE49-F238E27FC236}">
                <a16:creationId xmlns:a16="http://schemas.microsoft.com/office/drawing/2014/main" id="{59C10C21-1B3E-40D5-88A1-8FF1CFE5C397}"/>
              </a:ext>
            </a:extLst>
          </p:cNvPr>
          <p:cNvCxnSpPr>
            <a:stCxn id="16" idx="3"/>
            <a:endCxn id="17" idx="1"/>
          </p:cNvCxnSpPr>
          <p:nvPr/>
        </p:nvCxnSpPr>
        <p:spPr>
          <a:xfrm flipV="1">
            <a:off x="8500084" y="2201082"/>
            <a:ext cx="435727" cy="2839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ector recto de flecha 21">
            <a:extLst>
              <a:ext uri="{FF2B5EF4-FFF2-40B4-BE49-F238E27FC236}">
                <a16:creationId xmlns:a16="http://schemas.microsoft.com/office/drawing/2014/main" id="{4756BE45-819A-4F71-B31F-B82F966E5F0D}"/>
              </a:ext>
            </a:extLst>
          </p:cNvPr>
          <p:cNvCxnSpPr>
            <a:stCxn id="17" idx="3"/>
            <a:endCxn id="19" idx="1"/>
          </p:cNvCxnSpPr>
          <p:nvPr/>
        </p:nvCxnSpPr>
        <p:spPr>
          <a:xfrm>
            <a:off x="9700441" y="2201082"/>
            <a:ext cx="433837" cy="283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Rectángulo 40">
            <a:extLst>
              <a:ext uri="{FF2B5EF4-FFF2-40B4-BE49-F238E27FC236}">
                <a16:creationId xmlns:a16="http://schemas.microsoft.com/office/drawing/2014/main" id="{8CBE2D48-1135-4FB1-B4B2-4C83155EE728}"/>
              </a:ext>
            </a:extLst>
          </p:cNvPr>
          <p:cNvSpPr/>
          <p:nvPr/>
        </p:nvSpPr>
        <p:spPr>
          <a:xfrm>
            <a:off x="7735454" y="3350192"/>
            <a:ext cx="764630" cy="4362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solidFill>
                  <a:schemeClr val="bg2"/>
                </a:solidFill>
              </a:rPr>
              <a:t>TANQUE A</a:t>
            </a:r>
            <a:endParaRPr lang="en-US" sz="1000" dirty="0" err="1">
              <a:solidFill>
                <a:schemeClr val="bg2"/>
              </a:solidFill>
            </a:endParaRPr>
          </a:p>
        </p:txBody>
      </p:sp>
      <p:sp>
        <p:nvSpPr>
          <p:cNvPr id="43" name="Rectángulo 42">
            <a:extLst>
              <a:ext uri="{FF2B5EF4-FFF2-40B4-BE49-F238E27FC236}">
                <a16:creationId xmlns:a16="http://schemas.microsoft.com/office/drawing/2014/main" id="{ACF9266A-BD51-440B-99DE-15950A9832A7}"/>
              </a:ext>
            </a:extLst>
          </p:cNvPr>
          <p:cNvSpPr/>
          <p:nvPr/>
        </p:nvSpPr>
        <p:spPr>
          <a:xfrm>
            <a:off x="8935811" y="3634118"/>
            <a:ext cx="764630" cy="4362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solidFill>
                  <a:schemeClr val="bg2"/>
                </a:solidFill>
              </a:rPr>
              <a:t>CRIST. 2</a:t>
            </a:r>
            <a:endParaRPr lang="en-US" sz="1000" dirty="0" err="1">
              <a:solidFill>
                <a:schemeClr val="bg2"/>
              </a:solidFill>
            </a:endParaRPr>
          </a:p>
        </p:txBody>
      </p:sp>
      <p:sp>
        <p:nvSpPr>
          <p:cNvPr id="44" name="Rectángulo 43">
            <a:extLst>
              <a:ext uri="{FF2B5EF4-FFF2-40B4-BE49-F238E27FC236}">
                <a16:creationId xmlns:a16="http://schemas.microsoft.com/office/drawing/2014/main" id="{8D2828DE-6143-4A24-8BDC-E1C9ACC14A86}"/>
              </a:ext>
            </a:extLst>
          </p:cNvPr>
          <p:cNvSpPr/>
          <p:nvPr/>
        </p:nvSpPr>
        <p:spPr>
          <a:xfrm>
            <a:off x="10134279" y="3350191"/>
            <a:ext cx="764630" cy="4362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solidFill>
                  <a:schemeClr val="bg2"/>
                </a:solidFill>
              </a:rPr>
              <a:t>TANQUE B</a:t>
            </a:r>
            <a:endParaRPr lang="en-US" sz="1000" dirty="0" err="1">
              <a:solidFill>
                <a:schemeClr val="bg2"/>
              </a:solidFill>
            </a:endParaRPr>
          </a:p>
        </p:txBody>
      </p:sp>
      <p:cxnSp>
        <p:nvCxnSpPr>
          <p:cNvPr id="46" name="Conector recto de flecha 45">
            <a:extLst>
              <a:ext uri="{FF2B5EF4-FFF2-40B4-BE49-F238E27FC236}">
                <a16:creationId xmlns:a16="http://schemas.microsoft.com/office/drawing/2014/main" id="{B4D1BFB7-B3E4-47E9-9829-5B884358F113}"/>
              </a:ext>
            </a:extLst>
          </p:cNvPr>
          <p:cNvCxnSpPr>
            <a:cxnSpLocks/>
            <a:stCxn id="41" idx="3"/>
            <a:endCxn id="43" idx="1"/>
          </p:cNvCxnSpPr>
          <p:nvPr/>
        </p:nvCxnSpPr>
        <p:spPr>
          <a:xfrm>
            <a:off x="8500084" y="3568327"/>
            <a:ext cx="435727" cy="2839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Conector recto de flecha 47">
            <a:extLst>
              <a:ext uri="{FF2B5EF4-FFF2-40B4-BE49-F238E27FC236}">
                <a16:creationId xmlns:a16="http://schemas.microsoft.com/office/drawing/2014/main" id="{13211861-6C0A-4482-9FB8-AFD2D0734DFA}"/>
              </a:ext>
            </a:extLst>
          </p:cNvPr>
          <p:cNvCxnSpPr>
            <a:cxnSpLocks/>
            <a:stCxn id="43" idx="3"/>
            <a:endCxn id="44" idx="1"/>
          </p:cNvCxnSpPr>
          <p:nvPr/>
        </p:nvCxnSpPr>
        <p:spPr>
          <a:xfrm flipV="1">
            <a:off x="9700441" y="3568326"/>
            <a:ext cx="433837" cy="283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Flecha: a la derecha 53">
            <a:extLst>
              <a:ext uri="{FF2B5EF4-FFF2-40B4-BE49-F238E27FC236}">
                <a16:creationId xmlns:a16="http://schemas.microsoft.com/office/drawing/2014/main" id="{1C7E0783-BAAC-44EF-AEE3-F3B03C15BFAC}"/>
              </a:ext>
            </a:extLst>
          </p:cNvPr>
          <p:cNvSpPr/>
          <p:nvPr/>
        </p:nvSpPr>
        <p:spPr>
          <a:xfrm>
            <a:off x="6143770" y="2962561"/>
            <a:ext cx="1108363" cy="216164"/>
          </a:xfrm>
          <a:prstGeom prst="rightArrow">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
        <p:nvSpPr>
          <p:cNvPr id="55" name="CuadroTexto 54">
            <a:extLst>
              <a:ext uri="{FF2B5EF4-FFF2-40B4-BE49-F238E27FC236}">
                <a16:creationId xmlns:a16="http://schemas.microsoft.com/office/drawing/2014/main" id="{13BC2D7B-E939-424B-8362-BE0968C29D0A}"/>
              </a:ext>
            </a:extLst>
          </p:cNvPr>
          <p:cNvSpPr txBox="1"/>
          <p:nvPr/>
        </p:nvSpPr>
        <p:spPr>
          <a:xfrm>
            <a:off x="6069878" y="2593589"/>
            <a:ext cx="1256146" cy="954107"/>
          </a:xfrm>
          <a:prstGeom prst="rect">
            <a:avLst/>
          </a:prstGeom>
          <a:noFill/>
        </p:spPr>
        <p:txBody>
          <a:bodyPr wrap="square" rtlCol="0">
            <a:spAutoFit/>
          </a:bodyPr>
          <a:lstStyle/>
          <a:p>
            <a:pPr algn="ctr"/>
            <a:r>
              <a:rPr lang="es-ES" sz="1400" dirty="0"/>
              <a:t>2 posibles</a:t>
            </a:r>
          </a:p>
          <a:p>
            <a:pPr algn="ctr"/>
            <a:endParaRPr lang="es-ES" sz="1400" dirty="0"/>
          </a:p>
          <a:p>
            <a:pPr algn="ctr"/>
            <a:endParaRPr lang="es-ES" sz="1400" dirty="0"/>
          </a:p>
          <a:p>
            <a:pPr algn="ctr"/>
            <a:r>
              <a:rPr lang="es-ES" sz="1400" dirty="0"/>
              <a:t>caminos</a:t>
            </a:r>
            <a:endParaRPr lang="en-US" sz="1400" dirty="0"/>
          </a:p>
        </p:txBody>
      </p:sp>
      <p:graphicFrame>
        <p:nvGraphicFramePr>
          <p:cNvPr id="56" name="Tabla 56">
            <a:extLst>
              <a:ext uri="{FF2B5EF4-FFF2-40B4-BE49-F238E27FC236}">
                <a16:creationId xmlns:a16="http://schemas.microsoft.com/office/drawing/2014/main" id="{E8F0F446-6F27-4965-A82E-D84C38036F00}"/>
              </a:ext>
            </a:extLst>
          </p:cNvPr>
          <p:cNvGraphicFramePr>
            <a:graphicFrameLocks noGrp="1"/>
          </p:cNvGraphicFramePr>
          <p:nvPr>
            <p:extLst>
              <p:ext uri="{D42A27DB-BD31-4B8C-83A1-F6EECF244321}">
                <p14:modId xmlns:p14="http://schemas.microsoft.com/office/powerpoint/2010/main" val="864441108"/>
              </p:ext>
            </p:extLst>
          </p:nvPr>
        </p:nvGraphicFramePr>
        <p:xfrm>
          <a:off x="775676" y="4154406"/>
          <a:ext cx="4997230" cy="2019797"/>
        </p:xfrm>
        <a:graphic>
          <a:graphicData uri="http://schemas.openxmlformats.org/drawingml/2006/table">
            <a:tbl>
              <a:tblPr firstRow="1" bandRow="1">
                <a:tableStyleId>{5C22544A-7EE6-4342-B048-85BDC9FD1C3A}</a:tableStyleId>
              </a:tblPr>
              <a:tblGrid>
                <a:gridCol w="999446">
                  <a:extLst>
                    <a:ext uri="{9D8B030D-6E8A-4147-A177-3AD203B41FA5}">
                      <a16:colId xmlns:a16="http://schemas.microsoft.com/office/drawing/2014/main" val="3297473633"/>
                    </a:ext>
                  </a:extLst>
                </a:gridCol>
                <a:gridCol w="999446">
                  <a:extLst>
                    <a:ext uri="{9D8B030D-6E8A-4147-A177-3AD203B41FA5}">
                      <a16:colId xmlns:a16="http://schemas.microsoft.com/office/drawing/2014/main" val="3907455612"/>
                    </a:ext>
                  </a:extLst>
                </a:gridCol>
                <a:gridCol w="999446">
                  <a:extLst>
                    <a:ext uri="{9D8B030D-6E8A-4147-A177-3AD203B41FA5}">
                      <a16:colId xmlns:a16="http://schemas.microsoft.com/office/drawing/2014/main" val="4218742135"/>
                    </a:ext>
                  </a:extLst>
                </a:gridCol>
                <a:gridCol w="999446">
                  <a:extLst>
                    <a:ext uri="{9D8B030D-6E8A-4147-A177-3AD203B41FA5}">
                      <a16:colId xmlns:a16="http://schemas.microsoft.com/office/drawing/2014/main" val="888998938"/>
                    </a:ext>
                  </a:extLst>
                </a:gridCol>
                <a:gridCol w="999446">
                  <a:extLst>
                    <a:ext uri="{9D8B030D-6E8A-4147-A177-3AD203B41FA5}">
                      <a16:colId xmlns:a16="http://schemas.microsoft.com/office/drawing/2014/main" val="1226421654"/>
                    </a:ext>
                  </a:extLst>
                </a:gridCol>
              </a:tblGrid>
              <a:tr h="485987">
                <a:tc>
                  <a:txBody>
                    <a:bodyPr/>
                    <a:lstStyle/>
                    <a:p>
                      <a:endParaRPr lang="en-US" sz="1300" dirty="0"/>
                    </a:p>
                  </a:txBody>
                  <a:tcPr marL="82798" marR="82798" marT="41399" marB="41399">
                    <a:solidFill>
                      <a:schemeClr val="accent1"/>
                    </a:solidFill>
                  </a:tcPr>
                </a:tc>
                <a:tc>
                  <a:txBody>
                    <a:bodyPr/>
                    <a:lstStyle/>
                    <a:p>
                      <a:r>
                        <a:rPr lang="es-ES" sz="1300" dirty="0"/>
                        <a:t>TANQUE A</a:t>
                      </a:r>
                      <a:endParaRPr lang="en-US" sz="1300" dirty="0"/>
                    </a:p>
                  </a:txBody>
                  <a:tcPr marL="82798" marR="82798" marT="41399" marB="41399"/>
                </a:tc>
                <a:tc>
                  <a:txBody>
                    <a:bodyPr/>
                    <a:lstStyle/>
                    <a:p>
                      <a:r>
                        <a:rPr lang="es-ES" sz="1300" dirty="0"/>
                        <a:t>CRIST. 1</a:t>
                      </a:r>
                      <a:endParaRPr lang="en-US" sz="1300" dirty="0"/>
                    </a:p>
                  </a:txBody>
                  <a:tcPr marL="82798" marR="82798" marT="41399" marB="41399"/>
                </a:tc>
                <a:tc>
                  <a:txBody>
                    <a:bodyPr/>
                    <a:lstStyle/>
                    <a:p>
                      <a:r>
                        <a:rPr lang="es-ES" sz="1300" dirty="0"/>
                        <a:t>CRIST. 2</a:t>
                      </a:r>
                      <a:endParaRPr lang="en-US" sz="1300" dirty="0"/>
                    </a:p>
                  </a:txBody>
                  <a:tcPr marL="82798" marR="82798" marT="41399" marB="41399"/>
                </a:tc>
                <a:tc>
                  <a:txBody>
                    <a:bodyPr/>
                    <a:lstStyle/>
                    <a:p>
                      <a:r>
                        <a:rPr lang="es-ES" sz="1300" dirty="0"/>
                        <a:t>TANQUE B</a:t>
                      </a:r>
                      <a:endParaRPr lang="en-US" sz="1300" dirty="0"/>
                    </a:p>
                  </a:txBody>
                  <a:tcPr marL="82798" marR="82798" marT="41399" marB="41399"/>
                </a:tc>
                <a:extLst>
                  <a:ext uri="{0D108BD9-81ED-4DB2-BD59-A6C34878D82A}">
                    <a16:rowId xmlns:a16="http://schemas.microsoft.com/office/drawing/2014/main" val="1592173543"/>
                  </a:ext>
                </a:extLst>
              </a:tr>
              <a:tr h="485987">
                <a:tc>
                  <a:txBody>
                    <a:bodyPr/>
                    <a:lstStyle/>
                    <a:p>
                      <a:r>
                        <a:rPr lang="es-ES" sz="1300" b="1" dirty="0">
                          <a:solidFill>
                            <a:schemeClr val="bg1"/>
                          </a:solidFill>
                        </a:rPr>
                        <a:t>TANQUE A</a:t>
                      </a:r>
                      <a:endParaRPr lang="en-US" sz="1300" b="1" dirty="0">
                        <a:solidFill>
                          <a:schemeClr val="bg1"/>
                        </a:solidFill>
                      </a:endParaRPr>
                    </a:p>
                  </a:txBody>
                  <a:tcPr marL="82798" marR="82798" marT="41399" marB="41399">
                    <a:solidFill>
                      <a:schemeClr val="accent1"/>
                    </a:solidFill>
                  </a:tcPr>
                </a:tc>
                <a:tc>
                  <a:txBody>
                    <a:bodyPr/>
                    <a:lstStyle/>
                    <a:p>
                      <a:pPr algn="ctr"/>
                      <a:r>
                        <a:rPr lang="es-ES" sz="1300" dirty="0"/>
                        <a:t>0/0</a:t>
                      </a:r>
                      <a:endParaRPr lang="en-US" sz="1300" dirty="0"/>
                    </a:p>
                  </a:txBody>
                  <a:tcPr marL="82798" marR="82798" marT="41399" marB="41399"/>
                </a:tc>
                <a:tc>
                  <a:txBody>
                    <a:bodyPr/>
                    <a:lstStyle/>
                    <a:p>
                      <a:pPr algn="ctr"/>
                      <a:r>
                        <a:rPr lang="es-ES" sz="1300" dirty="0"/>
                        <a:t>0/1</a:t>
                      </a:r>
                      <a:endParaRPr lang="en-US" sz="1300" dirty="0"/>
                    </a:p>
                  </a:txBody>
                  <a:tcPr marL="82798" marR="82798" marT="41399" marB="41399"/>
                </a:tc>
                <a:tc>
                  <a:txBody>
                    <a:bodyPr/>
                    <a:lstStyle/>
                    <a:p>
                      <a:pPr algn="ctr"/>
                      <a:r>
                        <a:rPr lang="es-ES" sz="1300" dirty="0"/>
                        <a:t>0/1</a:t>
                      </a:r>
                      <a:endParaRPr lang="en-US" sz="1300" dirty="0"/>
                    </a:p>
                  </a:txBody>
                  <a:tcPr marL="82798" marR="82798" marT="41399" marB="41399"/>
                </a:tc>
                <a:tc>
                  <a:txBody>
                    <a:bodyPr/>
                    <a:lstStyle/>
                    <a:p>
                      <a:pPr algn="ctr"/>
                      <a:r>
                        <a:rPr lang="es-ES" sz="1300" dirty="0"/>
                        <a:t>0/0</a:t>
                      </a:r>
                      <a:endParaRPr lang="en-US" sz="1300" dirty="0"/>
                    </a:p>
                  </a:txBody>
                  <a:tcPr marL="82798" marR="82798" marT="41399" marB="41399"/>
                </a:tc>
                <a:extLst>
                  <a:ext uri="{0D108BD9-81ED-4DB2-BD59-A6C34878D82A}">
                    <a16:rowId xmlns:a16="http://schemas.microsoft.com/office/drawing/2014/main" val="627471343"/>
                  </a:ext>
                </a:extLst>
              </a:tr>
              <a:tr h="277707">
                <a:tc>
                  <a:txBody>
                    <a:bodyPr/>
                    <a:lstStyle/>
                    <a:p>
                      <a:r>
                        <a:rPr lang="es-ES" sz="1300" b="1" dirty="0">
                          <a:solidFill>
                            <a:schemeClr val="bg1"/>
                          </a:solidFill>
                        </a:rPr>
                        <a:t>CRIST. 1</a:t>
                      </a:r>
                      <a:endParaRPr lang="en-US" sz="1300" b="1" dirty="0">
                        <a:solidFill>
                          <a:schemeClr val="bg1"/>
                        </a:solidFill>
                      </a:endParaRPr>
                    </a:p>
                  </a:txBody>
                  <a:tcPr marL="82798" marR="82798" marT="41399" marB="41399">
                    <a:solidFill>
                      <a:schemeClr val="accent1"/>
                    </a:solidFill>
                  </a:tcPr>
                </a:tc>
                <a:tc>
                  <a:txBody>
                    <a:bodyPr/>
                    <a:lstStyle/>
                    <a:p>
                      <a:pPr algn="ctr"/>
                      <a:r>
                        <a:rPr lang="es-ES" sz="1300" dirty="0"/>
                        <a:t>0/0</a:t>
                      </a:r>
                      <a:endParaRPr lang="en-US" sz="1300" dirty="0"/>
                    </a:p>
                  </a:txBody>
                  <a:tcPr marL="82798" marR="82798" marT="41399" marB="41399"/>
                </a:tc>
                <a:tc>
                  <a:txBody>
                    <a:bodyPr/>
                    <a:lstStyle/>
                    <a:p>
                      <a:pPr algn="ctr"/>
                      <a:r>
                        <a:rPr lang="es-ES" sz="1300" dirty="0"/>
                        <a:t>0/0</a:t>
                      </a:r>
                      <a:endParaRPr lang="en-US" sz="1300" dirty="0"/>
                    </a:p>
                  </a:txBody>
                  <a:tcPr marL="82798" marR="82798" marT="41399" marB="41399"/>
                </a:tc>
                <a:tc>
                  <a:txBody>
                    <a:bodyPr/>
                    <a:lstStyle/>
                    <a:p>
                      <a:pPr algn="ctr"/>
                      <a:r>
                        <a:rPr lang="es-ES" sz="1300" dirty="0"/>
                        <a:t>0/0</a:t>
                      </a:r>
                      <a:endParaRPr lang="en-US" sz="1300" dirty="0"/>
                    </a:p>
                  </a:txBody>
                  <a:tcPr marL="82798" marR="82798" marT="41399" marB="41399"/>
                </a:tc>
                <a:tc>
                  <a:txBody>
                    <a:bodyPr/>
                    <a:lstStyle/>
                    <a:p>
                      <a:pPr algn="ctr"/>
                      <a:r>
                        <a:rPr lang="es-ES" sz="1300" dirty="0"/>
                        <a:t>0/1</a:t>
                      </a:r>
                      <a:endParaRPr lang="en-US" sz="1300" dirty="0"/>
                    </a:p>
                  </a:txBody>
                  <a:tcPr marL="82798" marR="82798" marT="41399" marB="41399"/>
                </a:tc>
                <a:extLst>
                  <a:ext uri="{0D108BD9-81ED-4DB2-BD59-A6C34878D82A}">
                    <a16:rowId xmlns:a16="http://schemas.microsoft.com/office/drawing/2014/main" val="1733551306"/>
                  </a:ext>
                </a:extLst>
              </a:tr>
              <a:tr h="277707">
                <a:tc>
                  <a:txBody>
                    <a:bodyPr/>
                    <a:lstStyle/>
                    <a:p>
                      <a:r>
                        <a:rPr lang="es-ES" sz="1300" b="1" dirty="0">
                          <a:solidFill>
                            <a:schemeClr val="bg1"/>
                          </a:solidFill>
                        </a:rPr>
                        <a:t>CRIST. 2</a:t>
                      </a:r>
                      <a:endParaRPr lang="en-US" sz="1300" b="1" dirty="0">
                        <a:solidFill>
                          <a:schemeClr val="bg1"/>
                        </a:solidFill>
                      </a:endParaRPr>
                    </a:p>
                  </a:txBody>
                  <a:tcPr marL="82798" marR="82798" marT="41399" marB="41399">
                    <a:solidFill>
                      <a:schemeClr val="accent1"/>
                    </a:solidFill>
                  </a:tcPr>
                </a:tc>
                <a:tc>
                  <a:txBody>
                    <a:bodyPr/>
                    <a:lstStyle/>
                    <a:p>
                      <a:pPr algn="ctr"/>
                      <a:r>
                        <a:rPr lang="es-ES" sz="1300" dirty="0"/>
                        <a:t>0/0</a:t>
                      </a:r>
                      <a:endParaRPr lang="en-US" sz="1300" dirty="0"/>
                    </a:p>
                  </a:txBody>
                  <a:tcPr marL="82798" marR="82798" marT="41399" marB="41399"/>
                </a:tc>
                <a:tc>
                  <a:txBody>
                    <a:bodyPr/>
                    <a:lstStyle/>
                    <a:p>
                      <a:pPr algn="ctr"/>
                      <a:r>
                        <a:rPr lang="es-ES" sz="1300" dirty="0"/>
                        <a:t>0/0</a:t>
                      </a:r>
                      <a:endParaRPr lang="en-US" sz="1300" dirty="0"/>
                    </a:p>
                  </a:txBody>
                  <a:tcPr marL="82798" marR="82798" marT="41399" marB="41399"/>
                </a:tc>
                <a:tc>
                  <a:txBody>
                    <a:bodyPr/>
                    <a:lstStyle/>
                    <a:p>
                      <a:pPr algn="ctr"/>
                      <a:r>
                        <a:rPr lang="es-ES" sz="1300" dirty="0"/>
                        <a:t>0/0</a:t>
                      </a:r>
                      <a:endParaRPr lang="en-US" sz="1300" dirty="0"/>
                    </a:p>
                  </a:txBody>
                  <a:tcPr marL="82798" marR="82798" marT="41399" marB="41399"/>
                </a:tc>
                <a:tc>
                  <a:txBody>
                    <a:bodyPr/>
                    <a:lstStyle/>
                    <a:p>
                      <a:pPr algn="ctr"/>
                      <a:r>
                        <a:rPr lang="es-ES" sz="1300" dirty="0"/>
                        <a:t>0/1</a:t>
                      </a:r>
                      <a:endParaRPr lang="en-US" sz="1300" dirty="0"/>
                    </a:p>
                  </a:txBody>
                  <a:tcPr marL="82798" marR="82798" marT="41399" marB="41399"/>
                </a:tc>
                <a:extLst>
                  <a:ext uri="{0D108BD9-81ED-4DB2-BD59-A6C34878D82A}">
                    <a16:rowId xmlns:a16="http://schemas.microsoft.com/office/drawing/2014/main" val="737663159"/>
                  </a:ext>
                </a:extLst>
              </a:tr>
              <a:tr h="485987">
                <a:tc>
                  <a:txBody>
                    <a:bodyPr/>
                    <a:lstStyle/>
                    <a:p>
                      <a:r>
                        <a:rPr lang="es-ES" sz="1300" b="1" dirty="0">
                          <a:solidFill>
                            <a:schemeClr val="bg1"/>
                          </a:solidFill>
                        </a:rPr>
                        <a:t>TANQUE B</a:t>
                      </a:r>
                      <a:endParaRPr lang="en-US" sz="1300" b="1" dirty="0">
                        <a:solidFill>
                          <a:schemeClr val="bg1"/>
                        </a:solidFill>
                      </a:endParaRPr>
                    </a:p>
                  </a:txBody>
                  <a:tcPr marL="82798" marR="82798" marT="41399" marB="41399">
                    <a:solidFill>
                      <a:schemeClr val="accent1"/>
                    </a:solidFill>
                  </a:tcPr>
                </a:tc>
                <a:tc>
                  <a:txBody>
                    <a:bodyPr/>
                    <a:lstStyle/>
                    <a:p>
                      <a:pPr algn="ctr"/>
                      <a:r>
                        <a:rPr lang="es-ES" sz="1300" dirty="0"/>
                        <a:t>0/0</a:t>
                      </a:r>
                      <a:endParaRPr lang="en-US" sz="1300" dirty="0"/>
                    </a:p>
                  </a:txBody>
                  <a:tcPr marL="82798" marR="82798" marT="41399" marB="41399"/>
                </a:tc>
                <a:tc>
                  <a:txBody>
                    <a:bodyPr/>
                    <a:lstStyle/>
                    <a:p>
                      <a:pPr algn="ctr"/>
                      <a:r>
                        <a:rPr lang="es-ES" sz="1300" dirty="0"/>
                        <a:t>0/0</a:t>
                      </a:r>
                      <a:endParaRPr lang="en-US" sz="1300" dirty="0"/>
                    </a:p>
                  </a:txBody>
                  <a:tcPr marL="82798" marR="82798" marT="41399" marB="41399"/>
                </a:tc>
                <a:tc>
                  <a:txBody>
                    <a:bodyPr/>
                    <a:lstStyle/>
                    <a:p>
                      <a:pPr algn="ctr"/>
                      <a:r>
                        <a:rPr lang="es-ES" sz="1300" dirty="0"/>
                        <a:t>0/0</a:t>
                      </a:r>
                      <a:endParaRPr lang="en-US" sz="1300" dirty="0"/>
                    </a:p>
                  </a:txBody>
                  <a:tcPr marL="82798" marR="82798" marT="41399" marB="41399"/>
                </a:tc>
                <a:tc>
                  <a:txBody>
                    <a:bodyPr/>
                    <a:lstStyle/>
                    <a:p>
                      <a:pPr algn="ctr"/>
                      <a:r>
                        <a:rPr lang="es-ES" sz="1300" dirty="0"/>
                        <a:t>0/0</a:t>
                      </a:r>
                      <a:endParaRPr lang="en-US" sz="1300" dirty="0"/>
                    </a:p>
                  </a:txBody>
                  <a:tcPr marL="82798" marR="82798" marT="41399" marB="41399"/>
                </a:tc>
                <a:extLst>
                  <a:ext uri="{0D108BD9-81ED-4DB2-BD59-A6C34878D82A}">
                    <a16:rowId xmlns:a16="http://schemas.microsoft.com/office/drawing/2014/main" val="1820837345"/>
                  </a:ext>
                </a:extLst>
              </a:tr>
            </a:tbl>
          </a:graphicData>
        </a:graphic>
      </p:graphicFrame>
      <p:sp>
        <p:nvSpPr>
          <p:cNvPr id="58" name="CuadroTexto 57">
            <a:extLst>
              <a:ext uri="{FF2B5EF4-FFF2-40B4-BE49-F238E27FC236}">
                <a16:creationId xmlns:a16="http://schemas.microsoft.com/office/drawing/2014/main" id="{2C2DF8AE-6549-496B-A864-BF54409042D9}"/>
              </a:ext>
            </a:extLst>
          </p:cNvPr>
          <p:cNvSpPr txBox="1"/>
          <p:nvPr/>
        </p:nvSpPr>
        <p:spPr>
          <a:xfrm>
            <a:off x="775676" y="6198897"/>
            <a:ext cx="4997230" cy="246221"/>
          </a:xfrm>
          <a:prstGeom prst="rect">
            <a:avLst/>
          </a:prstGeom>
          <a:noFill/>
        </p:spPr>
        <p:txBody>
          <a:bodyPr wrap="square" rtlCol="0">
            <a:spAutoFit/>
          </a:bodyPr>
          <a:lstStyle/>
          <a:p>
            <a:r>
              <a:rPr lang="es-ES" sz="1000" dirty="0"/>
              <a:t>Celdas en formato grafo mínimo / grafo máximo</a:t>
            </a:r>
            <a:endParaRPr lang="en-US" sz="1000" dirty="0"/>
          </a:p>
        </p:txBody>
      </p:sp>
      <p:sp>
        <p:nvSpPr>
          <p:cNvPr id="59" name="CuadroTexto 58">
            <a:extLst>
              <a:ext uri="{FF2B5EF4-FFF2-40B4-BE49-F238E27FC236}">
                <a16:creationId xmlns:a16="http://schemas.microsoft.com/office/drawing/2014/main" id="{7AD62088-098F-4E99-9FE8-07260BC86AA7}"/>
              </a:ext>
            </a:extLst>
          </p:cNvPr>
          <p:cNvSpPr txBox="1"/>
          <p:nvPr/>
        </p:nvSpPr>
        <p:spPr>
          <a:xfrm>
            <a:off x="6437196" y="4342335"/>
            <a:ext cx="4997230" cy="1754326"/>
          </a:xfrm>
          <a:prstGeom prst="rect">
            <a:avLst/>
          </a:prstGeom>
          <a:noFill/>
        </p:spPr>
        <p:txBody>
          <a:bodyPr wrap="square" rtlCol="0">
            <a:spAutoFit/>
          </a:bodyPr>
          <a:lstStyle/>
          <a:p>
            <a:r>
              <a:rPr lang="es-ES" dirty="0"/>
              <a:t>A esto tenemos que añadir las restricciones:</a:t>
            </a:r>
          </a:p>
          <a:p>
            <a:pPr marL="285750" indent="-285750">
              <a:buFont typeface="Arial" panose="020B0604020202020204" pitchFamily="34" charset="0"/>
              <a:buChar char="•"/>
            </a:pPr>
            <a:r>
              <a:rPr lang="es-ES" dirty="0"/>
              <a:t>Tiene que haber al menos 1 conexión entre el tanque A y un cristalizador.</a:t>
            </a:r>
          </a:p>
          <a:p>
            <a:pPr marL="285750" indent="-285750">
              <a:buFont typeface="Arial" panose="020B0604020202020204" pitchFamily="34" charset="0"/>
              <a:buChar char="•"/>
            </a:pPr>
            <a:r>
              <a:rPr lang="es-ES" dirty="0"/>
              <a:t>El cristalizador al que se ha conectado el tanque A tiene que tener una salida al tanque B,</a:t>
            </a:r>
            <a:endParaRPr lang="en-US" dirty="0"/>
          </a:p>
        </p:txBody>
      </p:sp>
    </p:spTree>
    <p:extLst>
      <p:ext uri="{BB962C8B-B14F-4D97-AF65-F5344CB8AC3E}">
        <p14:creationId xmlns:p14="http://schemas.microsoft.com/office/powerpoint/2010/main" val="2287593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2C0F85-30AF-4A7B-938C-24C2F464A399}"/>
              </a:ext>
            </a:extLst>
          </p:cNvPr>
          <p:cNvSpPr>
            <a:spLocks noGrp="1"/>
          </p:cNvSpPr>
          <p:nvPr>
            <p:ph type="body" sz="quarter" idx="10"/>
          </p:nvPr>
        </p:nvSpPr>
        <p:spPr/>
        <p:txBody>
          <a:bodyPr/>
          <a:lstStyle/>
          <a:p>
            <a:pPr marL="342900" indent="-342900">
              <a:buFont typeface="Arial" panose="020B0604020202020204" pitchFamily="34" charset="0"/>
              <a:buChar char="•"/>
            </a:pPr>
            <a:r>
              <a:rPr lang="es-ES" dirty="0"/>
              <a:t>La idea actual es trabajar con un sistema de </a:t>
            </a:r>
            <a:r>
              <a:rPr lang="es-ES" dirty="0" err="1"/>
              <a:t>batches</a:t>
            </a:r>
            <a:r>
              <a:rPr lang="es-ES" dirty="0"/>
              <a:t> para reducir el número de variables frente a trabajar con pasos de tiempo discretizados. </a:t>
            </a:r>
          </a:p>
          <a:p>
            <a:pPr marL="342900" indent="-342900">
              <a:buFont typeface="Arial" panose="020B0604020202020204" pitchFamily="34" charset="0"/>
              <a:buChar char="•"/>
            </a:pPr>
            <a:r>
              <a:rPr lang="es-ES" dirty="0"/>
              <a:t>Esto puede suponer una ventaja ya que el requerimiento de limpiezas hace que el cambio excesivo de productos no pueda ser una solución óptima.</a:t>
            </a:r>
          </a:p>
          <a:p>
            <a:pPr marL="342900" indent="-342900">
              <a:buFont typeface="Arial" panose="020B0604020202020204" pitchFamily="34" charset="0"/>
              <a:buChar char="•"/>
            </a:pPr>
            <a:r>
              <a:rPr lang="es-ES" dirty="0"/>
              <a:t>Sin embargo, esto presenta el problema de decidir cuál es el mejor tamaño de </a:t>
            </a:r>
            <a:r>
              <a:rPr lang="es-ES" dirty="0" err="1"/>
              <a:t>batch</a:t>
            </a:r>
            <a:r>
              <a:rPr lang="es-ES" dirty="0"/>
              <a:t> para trabajar. Lo mejor es tomar estos </a:t>
            </a:r>
            <a:r>
              <a:rPr lang="es-ES" dirty="0" err="1"/>
              <a:t>batches</a:t>
            </a:r>
            <a:r>
              <a:rPr lang="es-ES" dirty="0"/>
              <a:t> lo más grande posibles para reducir al máximo el número de variables, pero hay que tener en cuenta:</a:t>
            </a:r>
          </a:p>
          <a:p>
            <a:pPr marL="520700" lvl="1" indent="-342900">
              <a:buFont typeface="Arial" panose="020B0604020202020204" pitchFamily="34" charset="0"/>
              <a:buChar char="•"/>
            </a:pPr>
            <a:r>
              <a:rPr lang="es-ES" dirty="0"/>
              <a:t>Las capacidades de las máquinas que ya procesan en forma de </a:t>
            </a:r>
            <a:r>
              <a:rPr lang="es-ES" dirty="0" err="1"/>
              <a:t>batch</a:t>
            </a:r>
            <a:r>
              <a:rPr lang="es-ES" dirty="0"/>
              <a:t> para la receta dada</a:t>
            </a:r>
          </a:p>
          <a:p>
            <a:pPr marL="520700" lvl="1" indent="-342900">
              <a:buFont typeface="Arial" panose="020B0604020202020204" pitchFamily="34" charset="0"/>
              <a:buChar char="•"/>
            </a:pPr>
            <a:r>
              <a:rPr lang="es-ES" dirty="0"/>
              <a:t>Los ciclos de encendido máximo de las máquinas (fuerzan una interrupción)</a:t>
            </a:r>
          </a:p>
          <a:p>
            <a:pPr marL="520700" lvl="1" indent="-342900">
              <a:buFont typeface="Arial" panose="020B0604020202020204" pitchFamily="34" charset="0"/>
              <a:buChar char="•"/>
            </a:pPr>
            <a:r>
              <a:rPr lang="es-ES" dirty="0"/>
              <a:t>Las condiciones exactas de limpieza (también fuerzan una interrupción)</a:t>
            </a:r>
          </a:p>
          <a:p>
            <a:pPr marL="520700" lvl="1" indent="-342900">
              <a:buFont typeface="Arial" panose="020B0604020202020204" pitchFamily="34" charset="0"/>
              <a:buChar char="•"/>
            </a:pPr>
            <a:endParaRPr lang="es-ES" dirty="0"/>
          </a:p>
          <a:p>
            <a:pPr marL="520700" lvl="1" indent="-342900">
              <a:buFont typeface="Arial" panose="020B0604020202020204" pitchFamily="34" charset="0"/>
              <a:buChar char="•"/>
            </a:pPr>
            <a:endParaRPr lang="es-ES" dirty="0"/>
          </a:p>
        </p:txBody>
      </p:sp>
      <p:sp>
        <p:nvSpPr>
          <p:cNvPr id="3" name="Title 2">
            <a:extLst>
              <a:ext uri="{FF2B5EF4-FFF2-40B4-BE49-F238E27FC236}">
                <a16:creationId xmlns:a16="http://schemas.microsoft.com/office/drawing/2014/main" id="{B490EBA8-8698-49C6-91C6-93EB77884919}"/>
              </a:ext>
            </a:extLst>
          </p:cNvPr>
          <p:cNvSpPr>
            <a:spLocks noGrp="1"/>
          </p:cNvSpPr>
          <p:nvPr>
            <p:ph type="title"/>
          </p:nvPr>
        </p:nvSpPr>
        <p:spPr>
          <a:xfrm>
            <a:off x="404812" y="388187"/>
            <a:ext cx="10947772" cy="716711"/>
          </a:xfrm>
        </p:spPr>
        <p:txBody>
          <a:bodyPr/>
          <a:lstStyle/>
          <a:p>
            <a:r>
              <a:rPr lang="es-ES" dirty="0"/>
              <a:t>BATCHES</a:t>
            </a:r>
          </a:p>
        </p:txBody>
      </p:sp>
    </p:spTree>
    <p:extLst>
      <p:ext uri="{BB962C8B-B14F-4D97-AF65-F5344CB8AC3E}">
        <p14:creationId xmlns:p14="http://schemas.microsoft.com/office/powerpoint/2010/main" val="1816330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2C0F85-30AF-4A7B-938C-24C2F464A399}"/>
              </a:ext>
            </a:extLst>
          </p:cNvPr>
          <p:cNvSpPr>
            <a:spLocks noGrp="1"/>
          </p:cNvSpPr>
          <p:nvPr>
            <p:ph type="body" sz="quarter" idx="10"/>
          </p:nvPr>
        </p:nvSpPr>
        <p:spPr/>
        <p:txBody>
          <a:bodyPr/>
          <a:lstStyle/>
          <a:p>
            <a:pPr lvl="1" indent="0">
              <a:buNone/>
            </a:pPr>
            <a:r>
              <a:rPr lang="es-ES" dirty="0"/>
              <a:t>En el Excel la parte menos clara de la información es quizás el tema de las limpiezas. Dependiendo de como se comporten realmente pueden ser desde muy simples de incluir en el modelo a bastante complejas. Algunas dudas que surgen del Excel son:</a:t>
            </a:r>
          </a:p>
          <a:p>
            <a:pPr marL="463550" lvl="1" indent="-285750"/>
            <a:r>
              <a:rPr lang="es-ES" dirty="0"/>
              <a:t>¿Se limpian solas las máquinas? ¿Implica esto que se pueden limpiar todas simultáneamente?</a:t>
            </a:r>
          </a:p>
          <a:p>
            <a:pPr marL="463550" lvl="1" indent="-285750"/>
            <a:r>
              <a:rPr lang="es-ES" dirty="0"/>
              <a:t>¿Cuándo se efectúa una limpieza corta y cuando una larga? (Hay una tabla de cambios de productos que especifica qué tipo de limpieza hay que efectuar pero hay otras situaciones que requieren limpieza en las que no está claro)</a:t>
            </a:r>
          </a:p>
          <a:p>
            <a:pPr marL="463550" lvl="1" indent="-285750"/>
            <a:r>
              <a:rPr lang="es-ES" dirty="0"/>
              <a:t>¿Hay que apagar los equipos antes de limpiarlos? </a:t>
            </a:r>
          </a:p>
          <a:p>
            <a:pPr marL="463550" lvl="1" indent="-285750"/>
            <a:r>
              <a:rPr lang="es-ES" dirty="0"/>
              <a:t>¿Qué ocurre con las líneas de transferencia? ¿Se limpian igual que el equipamiento al que están conectadas?</a:t>
            </a:r>
          </a:p>
          <a:p>
            <a:pPr marL="463550" lvl="1" indent="-285750"/>
            <a:r>
              <a:rPr lang="es-ES" dirty="0"/>
              <a:t>Hay dos cristalizadores iguales con tiempos de limpieza que difieren en un minuto. ¿Por qué?</a:t>
            </a:r>
          </a:p>
          <a:p>
            <a:pPr lvl="1" indent="0">
              <a:buNone/>
            </a:pPr>
            <a:r>
              <a:rPr lang="es-ES" dirty="0"/>
              <a:t>Aunque no de limpieza exactamente también surgen dudas con el tema relacionado que son los ciclos de tiempo máximo de producción.</a:t>
            </a:r>
          </a:p>
          <a:p>
            <a:pPr marL="463550" lvl="1" indent="-285750"/>
            <a:r>
              <a:rPr lang="es-ES" dirty="0"/>
              <a:t>¿Si el ciclo de producción máximo es de 18000 s, significa que hay que apagar y volver a encender cada 18000 s? ¿Hay que esperar un cierto tiempo antes de volver a encender?</a:t>
            </a:r>
          </a:p>
          <a:p>
            <a:pPr marL="520700" lvl="1" indent="-342900">
              <a:buFont typeface="Arial" panose="020B0604020202020204" pitchFamily="34" charset="0"/>
              <a:buChar char="•"/>
            </a:pPr>
            <a:endParaRPr lang="es-ES" dirty="0"/>
          </a:p>
        </p:txBody>
      </p:sp>
      <p:sp>
        <p:nvSpPr>
          <p:cNvPr id="3" name="Title 2">
            <a:extLst>
              <a:ext uri="{FF2B5EF4-FFF2-40B4-BE49-F238E27FC236}">
                <a16:creationId xmlns:a16="http://schemas.microsoft.com/office/drawing/2014/main" id="{B490EBA8-8698-49C6-91C6-93EB77884919}"/>
              </a:ext>
            </a:extLst>
          </p:cNvPr>
          <p:cNvSpPr>
            <a:spLocks noGrp="1"/>
          </p:cNvSpPr>
          <p:nvPr>
            <p:ph type="title"/>
          </p:nvPr>
        </p:nvSpPr>
        <p:spPr>
          <a:xfrm>
            <a:off x="404812" y="388187"/>
            <a:ext cx="10947772" cy="716711"/>
          </a:xfrm>
        </p:spPr>
        <p:txBody>
          <a:bodyPr/>
          <a:lstStyle/>
          <a:p>
            <a:r>
              <a:rPr lang="es-ES" dirty="0"/>
              <a:t>PROBLEMAS CON LA LIMPIEZA</a:t>
            </a:r>
          </a:p>
        </p:txBody>
      </p:sp>
    </p:spTree>
    <p:extLst>
      <p:ext uri="{BB962C8B-B14F-4D97-AF65-F5344CB8AC3E}">
        <p14:creationId xmlns:p14="http://schemas.microsoft.com/office/powerpoint/2010/main" val="525090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2C0F85-30AF-4A7B-938C-24C2F464A399}"/>
              </a:ext>
            </a:extLst>
          </p:cNvPr>
          <p:cNvSpPr>
            <a:spLocks noGrp="1"/>
          </p:cNvSpPr>
          <p:nvPr>
            <p:ph type="body" sz="quarter" idx="10"/>
          </p:nvPr>
        </p:nvSpPr>
        <p:spPr/>
        <p:txBody>
          <a:bodyPr/>
          <a:lstStyle/>
          <a:p>
            <a:pPr lvl="1" indent="0">
              <a:buNone/>
            </a:pPr>
            <a:r>
              <a:rPr lang="es-ES" dirty="0"/>
              <a:t>Ver el documento de Word y el JSON de ejemplo.</a:t>
            </a:r>
          </a:p>
        </p:txBody>
      </p:sp>
      <p:sp>
        <p:nvSpPr>
          <p:cNvPr id="3" name="Title 2">
            <a:extLst>
              <a:ext uri="{FF2B5EF4-FFF2-40B4-BE49-F238E27FC236}">
                <a16:creationId xmlns:a16="http://schemas.microsoft.com/office/drawing/2014/main" id="{B490EBA8-8698-49C6-91C6-93EB77884919}"/>
              </a:ext>
            </a:extLst>
          </p:cNvPr>
          <p:cNvSpPr>
            <a:spLocks noGrp="1"/>
          </p:cNvSpPr>
          <p:nvPr>
            <p:ph type="title"/>
          </p:nvPr>
        </p:nvSpPr>
        <p:spPr>
          <a:xfrm>
            <a:off x="404812" y="388187"/>
            <a:ext cx="10947772" cy="716711"/>
          </a:xfrm>
        </p:spPr>
        <p:txBody>
          <a:bodyPr/>
          <a:lstStyle/>
          <a:p>
            <a:r>
              <a:rPr lang="es-ES" dirty="0"/>
              <a:t>BORRADOR INICIAL DEL JSON DE ENTRADA</a:t>
            </a:r>
          </a:p>
        </p:txBody>
      </p:sp>
    </p:spTree>
    <p:extLst>
      <p:ext uri="{BB962C8B-B14F-4D97-AF65-F5344CB8AC3E}">
        <p14:creationId xmlns:p14="http://schemas.microsoft.com/office/powerpoint/2010/main" val="1151736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2.xml><?xml version="1.0" encoding="utf-8"?>
<a:theme xmlns:a="http://schemas.openxmlformats.org/drawingml/2006/main" name="1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docProps/app.xml><?xml version="1.0" encoding="utf-8"?>
<Properties xmlns="http://schemas.openxmlformats.org/officeDocument/2006/extended-properties" xmlns:vt="http://schemas.openxmlformats.org/officeDocument/2006/docPropsVTypes">
  <TotalTime>1464</TotalTime>
  <Words>635</Words>
  <Application>Microsoft Office PowerPoint</Application>
  <PresentationFormat>Panorámica</PresentationFormat>
  <Paragraphs>78</Paragraphs>
  <Slides>7</Slides>
  <Notes>0</Notes>
  <HiddenSlides>0</HiddenSlides>
  <MMClips>0</MMClips>
  <ScaleCrop>false</ScaleCrop>
  <HeadingPairs>
    <vt:vector size="8" baseType="variant">
      <vt:variant>
        <vt:lpstr>Fuentes usadas</vt:lpstr>
      </vt:variant>
      <vt:variant>
        <vt:i4>5</vt:i4>
      </vt:variant>
      <vt:variant>
        <vt:lpstr>Tema</vt:lpstr>
      </vt:variant>
      <vt:variant>
        <vt:i4>2</vt:i4>
      </vt:variant>
      <vt:variant>
        <vt:lpstr>Servidores OLE incrustados</vt:lpstr>
      </vt:variant>
      <vt:variant>
        <vt:i4>1</vt:i4>
      </vt:variant>
      <vt:variant>
        <vt:lpstr>Títulos de diapositiva</vt:lpstr>
      </vt:variant>
      <vt:variant>
        <vt:i4>7</vt:i4>
      </vt:variant>
    </vt:vector>
  </HeadingPairs>
  <TitlesOfParts>
    <vt:vector size="15" baseType="lpstr">
      <vt:lpstr>Arial</vt:lpstr>
      <vt:lpstr>Ubuntu</vt:lpstr>
      <vt:lpstr>Ubuntu Light</vt:lpstr>
      <vt:lpstr>Ubuntu Medium</vt:lpstr>
      <vt:lpstr>Wingdings</vt:lpstr>
      <vt:lpstr>Capgemini Master 2021</vt:lpstr>
      <vt:lpstr>1_Capgemini Master 2021</vt:lpstr>
      <vt:lpstr>think-cell Slide</vt:lpstr>
      <vt:lpstr>GEA PROJECT          estado actual</vt:lpstr>
      <vt:lpstr>ESTADO ACTUAL</vt:lpstr>
      <vt:lpstr>MODELADO</vt:lpstr>
      <vt:lpstr>GRAFO</vt:lpstr>
      <vt:lpstr>BATCHES</vt:lpstr>
      <vt:lpstr>PROBLEMAS CON LA LIMPIEZA</vt:lpstr>
      <vt:lpstr>BORRADOR INICIAL DEL JSON DE ENTRADA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GEA PROJECT          estado actual</dc:title>
  <dc:creator>PEREZ SANTALLA ROMAN</dc:creator>
  <cp:lastModifiedBy>PEREZ SANTALLA ROMAN</cp:lastModifiedBy>
  <cp:revision>14</cp:revision>
  <dcterms:created xsi:type="dcterms:W3CDTF">2022-01-12T09:06:18Z</dcterms:created>
  <dcterms:modified xsi:type="dcterms:W3CDTF">2022-01-13T09:30:27Z</dcterms:modified>
</cp:coreProperties>
</file>