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2" autoAdjust="0"/>
    <p:restoredTop sz="94660"/>
  </p:normalViewPr>
  <p:slideViewPr>
    <p:cSldViewPr snapToGrid="0">
      <p:cViewPr varScale="1">
        <p:scale>
          <a:sx n="40" d="100"/>
          <a:sy n="40" d="100"/>
        </p:scale>
        <p:origin x="48"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04D64C-5A4B-4B31-BCD5-9891AFB73330}"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412644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4D64C-5A4B-4B31-BCD5-9891AFB73330}"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32865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4D64C-5A4B-4B31-BCD5-9891AFB73330}"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4872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4D64C-5A4B-4B31-BCD5-9891AFB73330}"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427999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04D64C-5A4B-4B31-BCD5-9891AFB73330}"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52766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04D64C-5A4B-4B31-BCD5-9891AFB73330}"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204106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04D64C-5A4B-4B31-BCD5-9891AFB73330}" type="datetimeFigureOut">
              <a:rPr lang="en-US" smtClean="0"/>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179643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04D64C-5A4B-4B31-BCD5-9891AFB73330}" type="datetimeFigureOut">
              <a:rPr lang="en-US" smtClean="0"/>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365215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4D64C-5A4B-4B31-BCD5-9891AFB73330}" type="datetimeFigureOut">
              <a:rPr lang="en-US" smtClean="0"/>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17970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4D64C-5A4B-4B31-BCD5-9891AFB73330}"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222048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4D64C-5A4B-4B31-BCD5-9891AFB73330}"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FAB7A-C251-44BB-B093-5C2CE18702DE}" type="slidenum">
              <a:rPr lang="en-US" smtClean="0"/>
              <a:t>‹#›</a:t>
            </a:fld>
            <a:endParaRPr lang="en-US"/>
          </a:p>
        </p:txBody>
      </p:sp>
    </p:spTree>
    <p:extLst>
      <p:ext uri="{BB962C8B-B14F-4D97-AF65-F5344CB8AC3E}">
        <p14:creationId xmlns:p14="http://schemas.microsoft.com/office/powerpoint/2010/main" val="1617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4D64C-5A4B-4B31-BCD5-9891AFB73330}" type="datetimeFigureOut">
              <a:rPr lang="en-US" smtClean="0"/>
              <a:t>4/29/2014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FAB7A-C251-44BB-B093-5C2CE18702DE}" type="slidenum">
              <a:rPr lang="en-US" smtClean="0"/>
              <a:t>‹#›</a:t>
            </a:fld>
            <a:endParaRPr lang="en-US"/>
          </a:p>
        </p:txBody>
      </p:sp>
    </p:spTree>
    <p:extLst>
      <p:ext uri="{BB962C8B-B14F-4D97-AF65-F5344CB8AC3E}">
        <p14:creationId xmlns:p14="http://schemas.microsoft.com/office/powerpoint/2010/main" val="151538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ocw.mit.edu/courses/aeronautics-and-astronautics/16-410-principles-of-autonomy-and-decision-making-fall-2010/lecture-notes/MIT16_410F10_lec2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s.sjsu.edu/faculty/stamp/RUA/HMM.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REDD FHMM Exploration</a:t>
            </a:r>
            <a:endParaRPr lang="en-US" dirty="0"/>
          </a:p>
        </p:txBody>
      </p:sp>
      <p:sp>
        <p:nvSpPr>
          <p:cNvPr id="3" name="Subtitle 2"/>
          <p:cNvSpPr>
            <a:spLocks noGrp="1"/>
          </p:cNvSpPr>
          <p:nvPr>
            <p:ph type="subTitle" idx="1"/>
          </p:nvPr>
        </p:nvSpPr>
        <p:spPr/>
        <p:txBody>
          <a:bodyPr/>
          <a:lstStyle/>
          <a:p>
            <a:r>
              <a:rPr lang="en-US" dirty="0" smtClean="0"/>
              <a:t>CMSC 123</a:t>
            </a:r>
            <a:endParaRPr lang="en-US" dirty="0"/>
          </a:p>
        </p:txBody>
      </p:sp>
    </p:spTree>
    <p:extLst>
      <p:ext uri="{BB962C8B-B14F-4D97-AF65-F5344CB8AC3E}">
        <p14:creationId xmlns:p14="http://schemas.microsoft.com/office/powerpoint/2010/main" val="361842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REDD Paper: Testing Procedures</a:t>
            </a:r>
            <a:endParaRPr lang="en-US" dirty="0"/>
          </a:p>
        </p:txBody>
      </p:sp>
      <p:sp>
        <p:nvSpPr>
          <p:cNvPr id="3" name="Content Placeholder 2"/>
          <p:cNvSpPr>
            <a:spLocks noGrp="1"/>
          </p:cNvSpPr>
          <p:nvPr>
            <p:ph idx="1"/>
          </p:nvPr>
        </p:nvSpPr>
        <p:spPr/>
        <p:txBody>
          <a:bodyPr/>
          <a:lstStyle/>
          <a:p>
            <a:r>
              <a:rPr lang="en-US" dirty="0" smtClean="0"/>
              <a:t>Table 2 shows the disaggregation performance of the FHMM model on the ﬁve houses we consider. We focus on two test- </a:t>
            </a:r>
            <a:r>
              <a:rPr lang="en-US" dirty="0" err="1" smtClean="0"/>
              <a:t>ing</a:t>
            </a:r>
            <a:r>
              <a:rPr lang="en-US" dirty="0" smtClean="0"/>
              <a:t> procedures: in the ﬁrst case we build HMM models from devices in a given house, and then attempt to disaggregate energy in that house; in the second case, we train on four of the houses and test on the remaining held-out house. This procedure is analogous to “training” versus “testing” error, and we label the results accordingly in Table 2. For com- </a:t>
            </a:r>
            <a:r>
              <a:rPr lang="en-US" dirty="0" err="1" smtClean="0"/>
              <a:t>parison</a:t>
            </a:r>
            <a:r>
              <a:rPr lang="en-US" dirty="0" smtClean="0"/>
              <a:t> we also show the performance of a simple mean pre- diction algorithm, which estimates the total percentage that each device type consumes and predicts that the total energy breaks down according to this percentage at all times.</a:t>
            </a:r>
          </a:p>
          <a:p>
            <a:endParaRPr lang="en-US" dirty="0"/>
          </a:p>
        </p:txBody>
      </p:sp>
    </p:spTree>
    <p:extLst>
      <p:ext uri="{BB962C8B-B14F-4D97-AF65-F5344CB8AC3E}">
        <p14:creationId xmlns:p14="http://schemas.microsoft.com/office/powerpoint/2010/main" val="5499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Procedures: Joan’s Version</a:t>
            </a:r>
            <a:endParaRPr lang="en-US" dirty="0"/>
          </a:p>
        </p:txBody>
      </p:sp>
      <p:sp>
        <p:nvSpPr>
          <p:cNvPr id="3" name="Content Placeholder 2"/>
          <p:cNvSpPr>
            <a:spLocks noGrp="1"/>
          </p:cNvSpPr>
          <p:nvPr>
            <p:ph idx="1"/>
          </p:nvPr>
        </p:nvSpPr>
        <p:spPr/>
        <p:txBody>
          <a:bodyPr/>
          <a:lstStyle/>
          <a:p>
            <a:r>
              <a:rPr lang="en-US" dirty="0" smtClean="0"/>
              <a:t>First procedure: Only used data from one house, built models for that one house</a:t>
            </a:r>
          </a:p>
          <a:p>
            <a:r>
              <a:rPr lang="en-US" dirty="0" smtClean="0"/>
              <a:t>Second procedure: Trained on data from 4 houses, then tested on 5</a:t>
            </a:r>
            <a:r>
              <a:rPr lang="en-US" baseline="30000" dirty="0" smtClean="0"/>
              <a:t>th</a:t>
            </a:r>
            <a:r>
              <a:rPr lang="en-US" dirty="0" smtClean="0"/>
              <a:t> house.</a:t>
            </a:r>
          </a:p>
          <a:p>
            <a:endParaRPr lang="en-US" dirty="0"/>
          </a:p>
          <a:p>
            <a:r>
              <a:rPr lang="en-US" dirty="0" smtClean="0"/>
              <a:t>Question: Which procedure should we use?</a:t>
            </a:r>
            <a:endParaRPr lang="en-US" dirty="0"/>
          </a:p>
        </p:txBody>
      </p:sp>
    </p:spTree>
    <p:extLst>
      <p:ext uri="{BB962C8B-B14F-4D97-AF65-F5344CB8AC3E}">
        <p14:creationId xmlns:p14="http://schemas.microsoft.com/office/powerpoint/2010/main" val="226723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FHMM Application from REDD Paper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FHMM, each of the n devices (or circuits) in the home is described via a Hidden Markov Model (HMM). Each device has a discrete hidden state, denoted x(</a:t>
            </a:r>
            <a:r>
              <a:rPr lang="en-US" dirty="0" err="1" smtClean="0"/>
              <a:t>i</a:t>
            </a:r>
            <a:r>
              <a:rPr lang="en-US" dirty="0" smtClean="0"/>
              <a:t>) t ∈ {1,...,Ni} for the state at time t for device </a:t>
            </a:r>
            <a:r>
              <a:rPr lang="en-US" dirty="0" err="1" smtClean="0"/>
              <a:t>i</a:t>
            </a:r>
            <a:r>
              <a:rPr lang="en-US" dirty="0" smtClean="0"/>
              <a:t>, which corresponds roughly to the internal state of the device (“oﬀ”, or in one of several possible “on” states). At each time t, given the internal state, the </a:t>
            </a:r>
            <a:r>
              <a:rPr lang="en-US" dirty="0" err="1" smtClean="0"/>
              <a:t>ith</a:t>
            </a:r>
            <a:r>
              <a:rPr lang="en-US" dirty="0" smtClean="0"/>
              <a:t> device emits a Gaussian- distributed power, denoted y(</a:t>
            </a:r>
            <a:r>
              <a:rPr lang="en-US" dirty="0" err="1" smtClean="0"/>
              <a:t>i</a:t>
            </a:r>
            <a:r>
              <a:rPr lang="en-US" dirty="0" smtClean="0"/>
              <a:t>) t , with state-speciﬁc mean and variance parameters. However, we only observe the sum of all the power outputs at each time, ¯ </a:t>
            </a:r>
            <a:r>
              <a:rPr lang="en-US" dirty="0" err="1" smtClean="0"/>
              <a:t>yt</a:t>
            </a:r>
            <a:r>
              <a:rPr lang="en-US" dirty="0" smtClean="0"/>
              <a:t> = </a:t>
            </a:r>
            <a:r>
              <a:rPr lang="en-US" dirty="0" err="1" smtClean="0"/>
              <a:t>Pn</a:t>
            </a:r>
            <a:r>
              <a:rPr lang="en-US" dirty="0" smtClean="0"/>
              <a:t> </a:t>
            </a:r>
            <a:r>
              <a:rPr lang="en-US" dirty="0" err="1" smtClean="0"/>
              <a:t>i</a:t>
            </a:r>
            <a:r>
              <a:rPr lang="en-US" dirty="0" smtClean="0"/>
              <a:t>=1 y(</a:t>
            </a:r>
            <a:r>
              <a:rPr lang="en-US" dirty="0" err="1" smtClean="0"/>
              <a:t>i</a:t>
            </a:r>
            <a:r>
              <a:rPr lang="en-US" dirty="0" smtClean="0"/>
              <a:t>) t . The disaggregation task can then be framed as an inference problem: given an observed sequence of aggregate energy ¯ y1,..., ¯ </a:t>
            </a:r>
            <a:r>
              <a:rPr lang="en-US" dirty="0" err="1" smtClean="0"/>
              <a:t>yT</a:t>
            </a:r>
            <a:r>
              <a:rPr lang="en-US" dirty="0" smtClean="0"/>
              <a:t> , we aim to compute the posterior probability of the individual device consumptions y(</a:t>
            </a:r>
            <a:r>
              <a:rPr lang="en-US" dirty="0" err="1" smtClean="0"/>
              <a:t>i</a:t>
            </a:r>
            <a:r>
              <a:rPr lang="en-US" dirty="0" smtClean="0"/>
              <a:t>) t , </a:t>
            </a:r>
            <a:r>
              <a:rPr lang="en-US" dirty="0" err="1" smtClean="0"/>
              <a:t>i</a:t>
            </a:r>
            <a:r>
              <a:rPr lang="en-US" dirty="0" smtClean="0"/>
              <a:t> = 1,...,n, t = 1,...,T. A graphical model depicting representing this FHMM is shown in Figure 7.</a:t>
            </a:r>
            <a:endParaRPr lang="en-US" dirty="0"/>
          </a:p>
        </p:txBody>
      </p:sp>
    </p:spTree>
    <p:extLst>
      <p:ext uri="{BB962C8B-B14F-4D97-AF65-F5344CB8AC3E}">
        <p14:creationId xmlns:p14="http://schemas.microsoft.com/office/powerpoint/2010/main" val="91532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FHMM Description: Joan’s Version</a:t>
            </a:r>
            <a:endParaRPr lang="en-US" dirty="0"/>
          </a:p>
        </p:txBody>
      </p:sp>
      <p:sp>
        <p:nvSpPr>
          <p:cNvPr id="3" name="Content Placeholder 2"/>
          <p:cNvSpPr>
            <a:spLocks noGrp="1"/>
          </p:cNvSpPr>
          <p:nvPr>
            <p:ph idx="1"/>
          </p:nvPr>
        </p:nvSpPr>
        <p:spPr/>
        <p:txBody>
          <a:bodyPr/>
          <a:lstStyle/>
          <a:p>
            <a:r>
              <a:rPr lang="en-US" dirty="0" smtClean="0"/>
              <a:t>For each device in a house </a:t>
            </a:r>
            <a:r>
              <a:rPr lang="en-US" i="1" dirty="0" err="1" smtClean="0"/>
              <a:t>i</a:t>
            </a:r>
            <a:r>
              <a:rPr lang="en-US" i="1" dirty="0" smtClean="0"/>
              <a:t> </a:t>
            </a:r>
            <a:r>
              <a:rPr lang="en-US" dirty="0" smtClean="0"/>
              <a:t>, we can describe its state x at time </a:t>
            </a:r>
            <a:r>
              <a:rPr lang="en-US" i="1" dirty="0" smtClean="0"/>
              <a:t>t </a:t>
            </a:r>
            <a:r>
              <a:rPr lang="en-US" dirty="0" smtClean="0"/>
              <a:t>using</a:t>
            </a:r>
            <a:r>
              <a:rPr lang="en-US" i="1" dirty="0" smtClean="0"/>
              <a:t> </a:t>
            </a:r>
            <a:r>
              <a:rPr lang="en-US" dirty="0" smtClean="0"/>
              <a:t>x(</a:t>
            </a:r>
            <a:r>
              <a:rPr lang="en-US" dirty="0" err="1" smtClean="0"/>
              <a:t>i</a:t>
            </a:r>
            <a:r>
              <a:rPr lang="en-US" dirty="0" smtClean="0"/>
              <a:t>) t ∈ {1,...,Ni} , where x is off, or one of the states of “on”.</a:t>
            </a:r>
          </a:p>
          <a:p>
            <a:r>
              <a:rPr lang="en-US" dirty="0" smtClean="0"/>
              <a:t>At each time t, the </a:t>
            </a:r>
            <a:r>
              <a:rPr lang="en-US" dirty="0" err="1" smtClean="0"/>
              <a:t>ith</a:t>
            </a:r>
            <a:r>
              <a:rPr lang="en-US" dirty="0" smtClean="0"/>
              <a:t> devic</a:t>
            </a:r>
            <a:r>
              <a:rPr lang="en-US" dirty="0" smtClean="0"/>
              <a:t>e will be using power y(</a:t>
            </a:r>
            <a:r>
              <a:rPr lang="en-US" dirty="0" err="1" smtClean="0"/>
              <a:t>i</a:t>
            </a:r>
            <a:r>
              <a:rPr lang="en-US" dirty="0" smtClean="0"/>
              <a:t>)t. </a:t>
            </a:r>
          </a:p>
          <a:p>
            <a:r>
              <a:rPr lang="en-US" dirty="0" smtClean="0"/>
              <a:t>We can only observe the sum of power being used for all devices at time t, or </a:t>
            </a:r>
            <a:r>
              <a:rPr lang="en-US" dirty="0" err="1" smtClean="0"/>
              <a:t>Yt</a:t>
            </a:r>
            <a:r>
              <a:rPr lang="en-US" dirty="0" smtClean="0"/>
              <a:t> = sum(y(</a:t>
            </a:r>
            <a:r>
              <a:rPr lang="en-US" dirty="0" err="1" smtClean="0"/>
              <a:t>i</a:t>
            </a:r>
            <a:r>
              <a:rPr lang="en-US" dirty="0" smtClean="0"/>
              <a:t>)t).</a:t>
            </a:r>
          </a:p>
          <a:p>
            <a:r>
              <a:rPr lang="en-US" b="1" dirty="0" smtClean="0"/>
              <a:t>So the problem is</a:t>
            </a:r>
            <a:r>
              <a:rPr lang="en-US" dirty="0" smtClean="0"/>
              <a:t>: given a series of aggregated outputs </a:t>
            </a:r>
            <a:r>
              <a:rPr lang="en-US" dirty="0" err="1" smtClean="0"/>
              <a:t>Yt</a:t>
            </a:r>
            <a:r>
              <a:rPr lang="en-US" dirty="0" smtClean="0"/>
              <a:t> from time t =1 to time t =T,  can we compute the probability of y(</a:t>
            </a:r>
            <a:r>
              <a:rPr lang="en-US" dirty="0" err="1" smtClean="0"/>
              <a:t>i</a:t>
            </a:r>
            <a:r>
              <a:rPr lang="en-US" dirty="0" smtClean="0"/>
              <a:t>)t for each device </a:t>
            </a:r>
            <a:r>
              <a:rPr lang="en-US" dirty="0" err="1" smtClean="0"/>
              <a:t>i</a:t>
            </a:r>
            <a:r>
              <a:rPr lang="en-US" dirty="0" smtClean="0"/>
              <a:t> at time t ∈ {1,...,T}?</a:t>
            </a:r>
            <a:endParaRPr lang="en-US" dirty="0"/>
          </a:p>
        </p:txBody>
      </p:sp>
    </p:spTree>
    <p:extLst>
      <p:ext uri="{BB962C8B-B14F-4D97-AF65-F5344CB8AC3E}">
        <p14:creationId xmlns:p14="http://schemas.microsoft.com/office/powerpoint/2010/main" val="216844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REDD FHMM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build the model from data we use the individual appliance energy sequences, as collected by the individual device monitors, and train HMMs using the standard Baum-Welch (EM) algorithm (thus, the algorithm we are describing falls under </a:t>
            </a:r>
            <a:r>
              <a:rPr lang="en-US" dirty="0" err="1" smtClean="0"/>
              <a:t>the“supervised”designation</a:t>
            </a:r>
            <a:r>
              <a:rPr lang="en-US" dirty="0" smtClean="0"/>
              <a:t> of Section 2). Exact posterior inference in the FHMM model is not tractable (we use 4 states per device, and typically around 20 devices per home for a total of 420 ≈ 1 × 1012 diﬀerent combinations of hidden states), so we use a blocked Gibbs sampling scheme: we ﬁx the hidden states of all but one of the chains, resulting in a Gaussian posterior over the emissions over the remaining chain; at this point, we can eﬃciently sample over hidden states for the held-out chain, and repeat the process until the distribution over all hidden states mixes. (We also anneal the sampling procedure by artiﬁcially inﬂating the variance of the observed aggregate outputs during the early iterations of Gibbs sampling.)</a:t>
            </a:r>
            <a:endParaRPr lang="en-US" dirty="0"/>
          </a:p>
        </p:txBody>
      </p:sp>
    </p:spTree>
    <p:extLst>
      <p:ext uri="{BB962C8B-B14F-4D97-AF65-F5344CB8AC3E}">
        <p14:creationId xmlns:p14="http://schemas.microsoft.com/office/powerpoint/2010/main" val="424706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FHMM Method: Joan’s Version </a:t>
            </a:r>
            <a:endParaRPr lang="en-US" dirty="0"/>
          </a:p>
        </p:txBody>
      </p:sp>
      <p:sp>
        <p:nvSpPr>
          <p:cNvPr id="3" name="Content Placeholder 2"/>
          <p:cNvSpPr>
            <a:spLocks noGrp="1"/>
          </p:cNvSpPr>
          <p:nvPr>
            <p:ph idx="1"/>
          </p:nvPr>
        </p:nvSpPr>
        <p:spPr/>
        <p:txBody>
          <a:bodyPr/>
          <a:lstStyle/>
          <a:p>
            <a:r>
              <a:rPr lang="en-US" dirty="0" smtClean="0"/>
              <a:t>To train their model, they used the available information: y(</a:t>
            </a:r>
            <a:r>
              <a:rPr lang="en-US" dirty="0" err="1" smtClean="0"/>
              <a:t>i</a:t>
            </a:r>
            <a:r>
              <a:rPr lang="en-US" dirty="0" smtClean="0"/>
              <a:t>)t from their devices, which is what we have in the dataset.</a:t>
            </a:r>
          </a:p>
          <a:p>
            <a:r>
              <a:rPr lang="en-US" dirty="0" smtClean="0"/>
              <a:t> The model was trained with </a:t>
            </a:r>
            <a:r>
              <a:rPr lang="en-US" dirty="0" smtClean="0"/>
              <a:t>the standard Baum-Welch (EM) algorithm (???).</a:t>
            </a:r>
          </a:p>
          <a:p>
            <a:r>
              <a:rPr lang="en-US" dirty="0" smtClean="0"/>
              <a:t>Since they have a lot of data, they had to use a “Gibbs blocking sample”:</a:t>
            </a:r>
          </a:p>
          <a:p>
            <a:pPr lvl="1"/>
            <a:r>
              <a:rPr lang="en-US" dirty="0" smtClean="0"/>
              <a:t>Fix the hidden states of all but one of the chains(?)</a:t>
            </a:r>
          </a:p>
          <a:p>
            <a:pPr lvl="1"/>
            <a:r>
              <a:rPr lang="en-US" dirty="0" smtClean="0"/>
              <a:t>Sample(?) over hidden states for the held-out chain</a:t>
            </a:r>
          </a:p>
          <a:p>
            <a:pPr lvl="1"/>
            <a:r>
              <a:rPr lang="en-US" dirty="0" smtClean="0"/>
              <a:t>Repeat the process until the distribution over all hidden states mixes (?).</a:t>
            </a:r>
          </a:p>
          <a:p>
            <a:endParaRPr lang="en-US" dirty="0"/>
          </a:p>
        </p:txBody>
      </p:sp>
    </p:spTree>
    <p:extLst>
      <p:ext uri="{BB962C8B-B14F-4D97-AF65-F5344CB8AC3E}">
        <p14:creationId xmlns:p14="http://schemas.microsoft.com/office/powerpoint/2010/main" val="263111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Baum Welch Algorithm</a:t>
            </a:r>
            <a:endParaRPr lang="en-US" dirty="0"/>
          </a:p>
        </p:txBody>
      </p:sp>
      <p:sp>
        <p:nvSpPr>
          <p:cNvPr id="3" name="Content Placeholder 2"/>
          <p:cNvSpPr>
            <a:spLocks noGrp="1"/>
          </p:cNvSpPr>
          <p:nvPr>
            <p:ph idx="1"/>
          </p:nvPr>
        </p:nvSpPr>
        <p:spPr/>
        <p:txBody>
          <a:bodyPr/>
          <a:lstStyle/>
          <a:p>
            <a:r>
              <a:rPr lang="en-US" dirty="0" smtClean="0">
                <a:hlinkClick r:id="rId2"/>
              </a:rPr>
              <a:t>http://ocw.mit.edu/courses/aeronautics-and-astronautics/16-410-principles-of-autonomy-and-decision-making-fall-2010/lecture-notes/MIT16_410F10_lec21.pdf</a:t>
            </a:r>
            <a:endParaRPr lang="en-US" dirty="0" smtClean="0"/>
          </a:p>
          <a:p>
            <a:r>
              <a:rPr lang="en-US" dirty="0" smtClean="0"/>
              <a:t>It seems like it’s basically a way to take an HMM model, defined lambda = (T, M, pi) to construct a new and better HMM model, using a series of matrix transformations on T, and M. </a:t>
            </a:r>
            <a:endParaRPr lang="en-US" dirty="0"/>
          </a:p>
        </p:txBody>
      </p:sp>
    </p:spTree>
    <p:extLst>
      <p:ext uri="{BB962C8B-B14F-4D97-AF65-F5344CB8AC3E}">
        <p14:creationId xmlns:p14="http://schemas.microsoft.com/office/powerpoint/2010/main" val="230782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the HMM</a:t>
            </a:r>
            <a:endParaRPr lang="en-US" dirty="0"/>
          </a:p>
        </p:txBody>
      </p:sp>
      <p:sp>
        <p:nvSpPr>
          <p:cNvPr id="3" name="Content Placeholder 2"/>
          <p:cNvSpPr>
            <a:spLocks noGrp="1"/>
          </p:cNvSpPr>
          <p:nvPr>
            <p:ph idx="1"/>
          </p:nvPr>
        </p:nvSpPr>
        <p:spPr/>
        <p:txBody>
          <a:bodyPr/>
          <a:lstStyle/>
          <a:p>
            <a:r>
              <a:rPr lang="en-US" dirty="0" err="1" smtClean="0"/>
              <a:t>Haha</a:t>
            </a:r>
            <a:r>
              <a:rPr lang="en-US" dirty="0" smtClean="0"/>
              <a:t> who wants to read this paper (though they do have pseudo code): </a:t>
            </a:r>
            <a:r>
              <a:rPr lang="en-US" dirty="0" smtClean="0">
                <a:hlinkClick r:id="rId2"/>
              </a:rPr>
              <a:t>http://www.cs.sjsu.edu/faculty/stamp/RUA/HMM.pdf</a:t>
            </a:r>
            <a:endParaRPr lang="en-US" dirty="0" smtClean="0"/>
          </a:p>
          <a:p>
            <a:endParaRPr lang="en-US" dirty="0"/>
          </a:p>
        </p:txBody>
      </p:sp>
    </p:spTree>
    <p:extLst>
      <p:ext uri="{BB962C8B-B14F-4D97-AF65-F5344CB8AC3E}">
        <p14:creationId xmlns:p14="http://schemas.microsoft.com/office/powerpoint/2010/main" val="136604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REDD Evaluating FHMM Results</a:t>
            </a:r>
            <a:endParaRPr lang="en-US" dirty="0"/>
          </a:p>
        </p:txBody>
      </p:sp>
      <p:sp>
        <p:nvSpPr>
          <p:cNvPr id="3" name="Content Placeholder 2"/>
          <p:cNvSpPr>
            <a:spLocks noGrp="1"/>
          </p:cNvSpPr>
          <p:nvPr>
            <p:ph idx="1"/>
          </p:nvPr>
        </p:nvSpPr>
        <p:spPr>
          <a:xfrm>
            <a:off x="838200" y="1825624"/>
            <a:ext cx="10515600" cy="4755479"/>
          </a:xfrm>
        </p:spPr>
        <p:txBody>
          <a:bodyPr>
            <a:normAutofit fontScale="85000" lnSpcReduction="20000"/>
          </a:bodyPr>
          <a:lstStyle/>
          <a:p>
            <a:pPr marL="0" indent="0">
              <a:buNone/>
            </a:pPr>
            <a:r>
              <a:rPr lang="en-US" dirty="0" smtClean="0"/>
              <a:t>To evaluate the method, we used 2 weeks of data from 5 of the houses in REDD; since the plug-level monitors had not yet collected suﬃcient data at the time of writing, we use the whole-home and circuit level data. A description of the devices in each of these homes is given in Table 1. In the presented experiments we sub-sampled the data to 10 second intervals using a median ﬁlter. To evaluate the performance of the method, we used </a:t>
            </a:r>
            <a:r>
              <a:rPr lang="en-US" dirty="0" err="1" smtClean="0"/>
              <a:t>the“total</a:t>
            </a:r>
            <a:r>
              <a:rPr lang="en-US" dirty="0" smtClean="0"/>
              <a:t> energy correctly assigned” metric described in Section 2, deﬁned formally as</a:t>
            </a:r>
          </a:p>
          <a:p>
            <a:pPr marL="0" indent="0">
              <a:buNone/>
            </a:pPr>
            <a:r>
              <a:rPr lang="en-US" dirty="0" err="1" smtClean="0"/>
              <a:t>Acc</a:t>
            </a:r>
            <a:r>
              <a:rPr lang="en-US" dirty="0" smtClean="0"/>
              <a:t> = 1 −</a:t>
            </a:r>
          </a:p>
          <a:p>
            <a:pPr marL="0" indent="0">
              <a:buNone/>
            </a:pPr>
            <a:r>
              <a:rPr lang="en-US" dirty="0" smtClean="0"/>
              <a:t>PT t=1 </a:t>
            </a:r>
            <a:r>
              <a:rPr lang="en-US" dirty="0" err="1" smtClean="0"/>
              <a:t>Pn</a:t>
            </a:r>
            <a:r>
              <a:rPr lang="en-US" dirty="0" smtClean="0"/>
              <a:t> </a:t>
            </a:r>
            <a:r>
              <a:rPr lang="en-US" dirty="0" err="1" smtClean="0"/>
              <a:t>i</a:t>
            </a:r>
            <a:r>
              <a:rPr lang="en-US" dirty="0" smtClean="0"/>
              <a:t>=1   y(</a:t>
            </a:r>
            <a:r>
              <a:rPr lang="en-US" dirty="0" err="1" smtClean="0"/>
              <a:t>i</a:t>
            </a:r>
            <a:r>
              <a:rPr lang="en-US" dirty="0" smtClean="0"/>
              <a:t>) t − y(</a:t>
            </a:r>
            <a:r>
              <a:rPr lang="en-US" dirty="0" err="1" smtClean="0"/>
              <a:t>i</a:t>
            </a:r>
            <a:r>
              <a:rPr lang="en-US" dirty="0" smtClean="0"/>
              <a:t>) t   2PT t=1 ¯ </a:t>
            </a:r>
            <a:r>
              <a:rPr lang="en-US" dirty="0" err="1" smtClean="0"/>
              <a:t>yt</a:t>
            </a:r>
            <a:endParaRPr lang="en-US" dirty="0" smtClean="0"/>
          </a:p>
          <a:p>
            <a:pPr marL="0" indent="0">
              <a:buNone/>
            </a:pPr>
            <a:r>
              <a:rPr lang="en-US" dirty="0" smtClean="0"/>
              <a:t>where ˆ y(</a:t>
            </a:r>
            <a:r>
              <a:rPr lang="en-US" dirty="0" err="1" smtClean="0"/>
              <a:t>i</a:t>
            </a:r>
            <a:r>
              <a:rPr lang="en-US" dirty="0" smtClean="0"/>
              <a:t>) t denotes the algorithm’s prediction for the </a:t>
            </a:r>
            <a:r>
              <a:rPr lang="en-US" dirty="0" err="1" smtClean="0"/>
              <a:t>ith</a:t>
            </a:r>
            <a:r>
              <a:rPr lang="en-US" dirty="0" smtClean="0"/>
              <a:t> de- vice at the </a:t>
            </a:r>
            <a:r>
              <a:rPr lang="en-US" dirty="0" err="1" smtClean="0"/>
              <a:t>tth</a:t>
            </a:r>
            <a:r>
              <a:rPr lang="en-US" dirty="0" smtClean="0"/>
              <a:t> time step, and where the 2 factor in the denominator comes from the that that the absolute value will “double count” errors, since </a:t>
            </a:r>
            <a:r>
              <a:rPr lang="en-US" dirty="0" err="1" smtClean="0"/>
              <a:t>Pn</a:t>
            </a:r>
            <a:r>
              <a:rPr lang="en-US" dirty="0" smtClean="0"/>
              <a:t> </a:t>
            </a:r>
            <a:r>
              <a:rPr lang="en-US" dirty="0" err="1" smtClean="0"/>
              <a:t>i</a:t>
            </a:r>
            <a:r>
              <a:rPr lang="en-US" dirty="0" smtClean="0"/>
              <a:t>=1 y(</a:t>
            </a:r>
            <a:r>
              <a:rPr lang="en-US" dirty="0" err="1" smtClean="0"/>
              <a:t>i</a:t>
            </a:r>
            <a:r>
              <a:rPr lang="en-US" dirty="0" smtClean="0"/>
              <a:t>) t = </a:t>
            </a:r>
            <a:r>
              <a:rPr lang="en-US" dirty="0" err="1" smtClean="0"/>
              <a:t>Pn</a:t>
            </a:r>
            <a:r>
              <a:rPr lang="en-US" dirty="0" smtClean="0"/>
              <a:t> </a:t>
            </a:r>
            <a:r>
              <a:rPr lang="en-US" dirty="0" err="1" smtClean="0"/>
              <a:t>i</a:t>
            </a:r>
            <a:r>
              <a:rPr lang="en-US" dirty="0" smtClean="0"/>
              <a:t>=1 ˆ y(</a:t>
            </a:r>
            <a:r>
              <a:rPr lang="en-US" dirty="0" err="1" smtClean="0"/>
              <a:t>i</a:t>
            </a:r>
            <a:r>
              <a:rPr lang="en-US" dirty="0" smtClean="0"/>
              <a:t>) t .</a:t>
            </a:r>
            <a:endParaRPr lang="en-US" dirty="0"/>
          </a:p>
        </p:txBody>
      </p:sp>
    </p:spTree>
    <p:extLst>
      <p:ext uri="{BB962C8B-B14F-4D97-AF65-F5344CB8AC3E}">
        <p14:creationId xmlns:p14="http://schemas.microsoft.com/office/powerpoint/2010/main" val="204910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FHMM Results: Joan’s Version</a:t>
            </a:r>
            <a:endParaRPr lang="en-US" dirty="0"/>
          </a:p>
        </p:txBody>
      </p:sp>
      <p:sp>
        <p:nvSpPr>
          <p:cNvPr id="3" name="Content Placeholder 2"/>
          <p:cNvSpPr>
            <a:spLocks noGrp="1"/>
          </p:cNvSpPr>
          <p:nvPr>
            <p:ph idx="1"/>
          </p:nvPr>
        </p:nvSpPr>
        <p:spPr/>
        <p:txBody>
          <a:bodyPr/>
          <a:lstStyle/>
          <a:p>
            <a:r>
              <a:rPr lang="en-US" dirty="0" smtClean="0"/>
              <a:t>To see how accurate their model was, they tested their results against a subsample of their data (pulled using a “median filter”, 10 sec. intervals) </a:t>
            </a:r>
          </a:p>
          <a:p>
            <a:r>
              <a:rPr lang="en-US" dirty="0" smtClean="0"/>
              <a:t>Their metric is “total energy correctly assigned”(</a:t>
            </a:r>
            <a:r>
              <a:rPr lang="en-US" dirty="0" err="1" smtClean="0"/>
              <a:t>Acc</a:t>
            </a:r>
            <a:r>
              <a:rPr lang="en-US" dirty="0" smtClean="0"/>
              <a:t>); see report for formula. It’s 1 – the sum of the difference of predicted y and actual y for all devices at all times, divided by 2*the sum of the total power Y at each time t. Basically an average percent error.</a:t>
            </a:r>
          </a:p>
        </p:txBody>
      </p:sp>
    </p:spTree>
    <p:extLst>
      <p:ext uri="{BB962C8B-B14F-4D97-AF65-F5344CB8AC3E}">
        <p14:creationId xmlns:p14="http://schemas.microsoft.com/office/powerpoint/2010/main" val="21080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3930</TotalTime>
  <Words>1078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REDD FHMM Exploration</vt:lpstr>
      <vt:lpstr>Description of FHMM Application from REDD Paper</vt:lpstr>
      <vt:lpstr>FHMM Description: Joan’s Version</vt:lpstr>
      <vt:lpstr>REDD FHMM Method</vt:lpstr>
      <vt:lpstr>FHMM Method: Joan’s Version </vt:lpstr>
      <vt:lpstr>Baum Welch Algorithm</vt:lpstr>
      <vt:lpstr>More on the HMM</vt:lpstr>
      <vt:lpstr>REDD Evaluating FHMM Results</vt:lpstr>
      <vt:lpstr>Evaluating FHMM Results: Joan’s Version</vt:lpstr>
      <vt:lpstr>REDD Paper: Testing Procedures</vt:lpstr>
      <vt:lpstr>Testing Procedures: Joan’s Version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Wang</dc:creator>
  <cp:lastModifiedBy>Joan Wang</cp:lastModifiedBy>
  <cp:revision>11</cp:revision>
  <dcterms:created xsi:type="dcterms:W3CDTF">2014-04-29T20:33:13Z</dcterms:created>
  <dcterms:modified xsi:type="dcterms:W3CDTF">2014-05-02T14:03:23Z</dcterms:modified>
</cp:coreProperties>
</file>