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2" r:id="rId8"/>
    <p:sldId id="265" r:id="rId9"/>
    <p:sldId id="263" r:id="rId10"/>
    <p:sldId id="259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56F"/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2C0F1-F98D-4874-9684-266D57559B69}" v="5" dt="2020-09-30T21:08:2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1F37D2-21DC-415D-AD78-CE8D69679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33236" y="2686631"/>
            <a:ext cx="9227127" cy="1296983"/>
          </a:xfrm>
        </p:spPr>
        <p:txBody>
          <a:bodyPr anchor="ctr">
            <a:normAutofit/>
          </a:bodyPr>
          <a:lstStyle>
            <a:lvl1pPr algn="l">
              <a:defRPr lang="pt-BR" sz="44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</p:spPr>
        <p:txBody>
          <a:bodyPr>
            <a:normAutofit/>
          </a:bodyPr>
          <a:lstStyle>
            <a:lvl1pPr marL="0" indent="0" algn="l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pt-BR" sz="2800" kern="1200" dirty="0" smtClean="0">
                <a:solidFill>
                  <a:srgbClr val="0095A7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pt-B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pt-B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2EF3F9-192A-439D-9136-358F0DFD0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58BB-98EA-4E47-8925-11D287F5D9BD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47BC9079-8DB0-48EE-B643-D4BEE4A5720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9324" y="2686632"/>
            <a:ext cx="9972676" cy="1840945"/>
          </a:xfrm>
        </p:spPr>
        <p:txBody>
          <a:bodyPr anchor="t">
            <a:normAutofit/>
          </a:bodyPr>
          <a:lstStyle/>
          <a:p>
            <a:pPr algn="l"/>
            <a:r>
              <a:rPr lang="pt-BR" sz="9600" b="1" dirty="0">
                <a:solidFill>
                  <a:schemeClr val="bg1"/>
                </a:solidFill>
                <a:latin typeface="+mn-lt"/>
              </a:rPr>
              <a:t>FASTOCK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19324" y="4905374"/>
            <a:ext cx="9182101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>
                <a:solidFill>
                  <a:schemeClr val="bg1"/>
                </a:solidFill>
              </a:rPr>
              <a:t>João </a:t>
            </a:r>
            <a:r>
              <a:rPr lang="pt-BR" sz="3600" b="1" dirty="0" err="1">
                <a:solidFill>
                  <a:schemeClr val="bg1"/>
                </a:solidFill>
              </a:rPr>
              <a:t>Antonio</a:t>
            </a:r>
            <a:r>
              <a:rPr lang="pt-BR" sz="3600" b="1" dirty="0">
                <a:solidFill>
                  <a:schemeClr val="bg1"/>
                </a:solidFill>
              </a:rPr>
              <a:t> Cardoso</a:t>
            </a:r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67143" y="2080172"/>
            <a:ext cx="4194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 err="1">
                <a:effectLst/>
                <a:latin typeface="Söhne"/>
              </a:rPr>
              <a:t>Session</a:t>
            </a:r>
            <a:r>
              <a:rPr lang="pt-BR" sz="2400" b="0" i="0" dirty="0">
                <a:effectLst/>
                <a:latin typeface="Söhne"/>
              </a:rPr>
              <a:t> </a:t>
            </a:r>
            <a:r>
              <a:rPr lang="pt-BR" sz="2400" b="0" i="0" dirty="0" err="1">
                <a:effectLst/>
                <a:latin typeface="Söhne"/>
              </a:rPr>
              <a:t>State</a:t>
            </a:r>
            <a:r>
              <a:rPr lang="pt-BR" sz="2400" b="0" i="0" dirty="0">
                <a:effectLst/>
                <a:latin typeface="Söhne"/>
              </a:rPr>
              <a:t> permite compartilhar variáveis entre as reexecuções durante cada sessão do usuário.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Além do armazenamento e persistência do estado, é possível manipulá-lo usando retornos de chamada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 err="1">
                <a:solidFill>
                  <a:schemeClr val="bg1"/>
                </a:solidFill>
                <a:latin typeface="+mn-lt"/>
              </a:rPr>
              <a:t>Streamlit</a:t>
            </a: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A92C5D-CAB9-7768-FD49-74743D87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46" y="1835380"/>
            <a:ext cx="5377646" cy="35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3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5371" y="3674276"/>
            <a:ext cx="6841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O </a:t>
            </a:r>
            <a:r>
              <a:rPr lang="pt-BR" sz="2400" b="0" i="0" dirty="0" err="1">
                <a:effectLst/>
                <a:latin typeface="Söhne"/>
              </a:rPr>
              <a:t>Firebase</a:t>
            </a:r>
            <a:r>
              <a:rPr lang="pt-BR" sz="2400" b="0" i="0" dirty="0">
                <a:effectLst/>
                <a:latin typeface="Söhne"/>
              </a:rPr>
              <a:t> é uma plataforma de desenvolvimento que oferece uma variedade de serviços, como banco de dados em tempo real (</a:t>
            </a:r>
            <a:r>
              <a:rPr lang="pt-BR" sz="2400" b="0" i="0" dirty="0" err="1">
                <a:effectLst/>
                <a:latin typeface="Söhne"/>
              </a:rPr>
              <a:t>NoSQL</a:t>
            </a:r>
            <a:r>
              <a:rPr lang="pt-BR" sz="2400" b="0" i="0" dirty="0">
                <a:effectLst/>
                <a:latin typeface="Söhne"/>
              </a:rPr>
              <a:t>), autenticação de usuários, hospedagem de aplicativos e armazenamento de arquivos.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Banco de Dados</a:t>
            </a:r>
          </a:p>
        </p:txBody>
      </p:sp>
      <p:pic>
        <p:nvPicPr>
          <p:cNvPr id="5122" name="Picture 2" descr="Firebase Brand Guidelines">
            <a:extLst>
              <a:ext uri="{FF2B5EF4-FFF2-40B4-BE49-F238E27FC236}">
                <a16:creationId xmlns:a16="http://schemas.microsoft.com/office/drawing/2014/main" id="{5655DACB-CAD4-3887-A6DA-99E5E6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58" y="1522719"/>
            <a:ext cx="6363081" cy="17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9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675373" y="2644170"/>
            <a:ext cx="6841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Fastock</a:t>
            </a:r>
            <a:endParaRPr lang="pt-BR" sz="9600" i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40132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15530" y="1547287"/>
            <a:ext cx="41609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Fastcar</a:t>
            </a:r>
            <a:endParaRPr lang="pt-BR" sz="6000" i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  <a:p>
            <a:pPr algn="r"/>
            <a:r>
              <a:rPr lang="pt-BR" sz="2000" dirty="0"/>
              <a:t>      </a:t>
            </a:r>
            <a:r>
              <a:rPr lang="pt-BR" sz="8800" dirty="0">
                <a:latin typeface="Edwardian Script ITC" panose="030303020407070D0804" pitchFamily="66" charset="0"/>
              </a:rPr>
              <a:t>Premium</a:t>
            </a:r>
          </a:p>
          <a:p>
            <a:endParaRPr lang="pt-BR" sz="2000" dirty="0"/>
          </a:p>
          <a:p>
            <a:pPr algn="ctr"/>
            <a:r>
              <a:rPr lang="pt-BR" sz="2400" dirty="0"/>
              <a:t>Fundada em 2010, </a:t>
            </a:r>
          </a:p>
          <a:p>
            <a:pPr algn="ctr"/>
            <a:r>
              <a:rPr lang="pt-BR" sz="2400" dirty="0"/>
              <a:t>a </a:t>
            </a:r>
            <a:r>
              <a:rPr lang="pt-BR" sz="2400" dirty="0" err="1"/>
              <a:t>Fastcar</a:t>
            </a:r>
            <a:r>
              <a:rPr lang="pt-BR" sz="2400" dirty="0"/>
              <a:t> Premium é referencia </a:t>
            </a:r>
          </a:p>
          <a:p>
            <a:pPr algn="ctr"/>
            <a:r>
              <a:rPr lang="pt-BR" sz="2400" dirty="0"/>
              <a:t>no requisito funilaria e pintura </a:t>
            </a:r>
          </a:p>
          <a:p>
            <a:pPr algn="ctr"/>
            <a:r>
              <a:rPr lang="pt-BR" sz="2400" dirty="0"/>
              <a:t>na cidade de Londrina </a:t>
            </a:r>
            <a:r>
              <a:rPr lang="pt-BR" sz="2000" dirty="0"/>
              <a:t>– PR.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31828" y="2033849"/>
            <a:ext cx="55283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“O estoque </a:t>
            </a:r>
          </a:p>
          <a:p>
            <a:pPr algn="ctr"/>
            <a:r>
              <a:rPr lang="pt-BR" sz="4400" dirty="0"/>
              <a:t>são bens físicos </a:t>
            </a:r>
          </a:p>
          <a:p>
            <a:pPr algn="ctr"/>
            <a:r>
              <a:rPr lang="pt-BR" sz="4400" dirty="0"/>
              <a:t>armazenados </a:t>
            </a:r>
          </a:p>
          <a:p>
            <a:pPr algn="ctr"/>
            <a:r>
              <a:rPr lang="pt-BR" sz="4400" dirty="0"/>
              <a:t>de forma improdutiva.”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r"/>
            <a:r>
              <a:rPr lang="pt-BR" sz="2000" i="1" dirty="0"/>
              <a:t>(Moreira, 2012)</a:t>
            </a:r>
          </a:p>
        </p:txBody>
      </p:sp>
    </p:spTree>
    <p:extLst>
      <p:ext uri="{BB962C8B-B14F-4D97-AF65-F5344CB8AC3E}">
        <p14:creationId xmlns:p14="http://schemas.microsoft.com/office/powerpoint/2010/main" val="369253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0325" y="2087125"/>
            <a:ext cx="8391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O objetivo do projeto </a:t>
            </a:r>
          </a:p>
          <a:p>
            <a:pPr algn="ctr"/>
            <a:r>
              <a:rPr lang="pt-BR" sz="3600" dirty="0"/>
              <a:t>é desenvolver um sistema de gerenciamento de estoque eficiente </a:t>
            </a:r>
          </a:p>
          <a:p>
            <a:pPr algn="ctr"/>
            <a:r>
              <a:rPr lang="pt-BR" sz="3600" dirty="0"/>
              <a:t>para a </a:t>
            </a:r>
            <a:r>
              <a:rPr lang="pt-BR" sz="3600" dirty="0" err="1"/>
              <a:t>Fastcar</a:t>
            </a:r>
            <a:r>
              <a:rPr lang="pt-BR" sz="3600" dirty="0"/>
              <a:t> Premium, </a:t>
            </a:r>
          </a:p>
          <a:p>
            <a:pPr algn="ctr"/>
            <a:r>
              <a:rPr lang="pt-BR" sz="3600" dirty="0"/>
              <a:t>visando controlar e organizar o </a:t>
            </a:r>
          </a:p>
          <a:p>
            <a:pPr algn="ctr"/>
            <a:r>
              <a:rPr lang="pt-BR" sz="3600" dirty="0"/>
              <a:t>ambiente de forma precisa.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859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28831" y="1793510"/>
            <a:ext cx="83913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Gestão e Controle do Estoque;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Cadastro das Peças;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90000"/>
                  </a:schemeClr>
                </a:solidFill>
              </a:rPr>
              <a:t>Arquivo de Foto dos Itens;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Consulta do Inventário;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Alteração dos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Exclusão das Informações;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Registrar as Vendas;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90000"/>
                  </a:schemeClr>
                </a:solidFill>
              </a:rPr>
              <a:t>Acesso Externo;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Fácil e Intuitivo.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961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983684" y="1558617"/>
            <a:ext cx="62246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Fastock</a:t>
            </a:r>
            <a:endParaRPr lang="pt-BR" sz="11200" i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  <a:p>
            <a:endParaRPr lang="pt-BR" sz="2400" dirty="0"/>
          </a:p>
          <a:p>
            <a:pPr algn="ctr"/>
            <a:r>
              <a:rPr lang="pt-BR" sz="3200" dirty="0"/>
              <a:t>O desenvolvimento de uma </a:t>
            </a:r>
          </a:p>
          <a:p>
            <a:pPr algn="ctr"/>
            <a:r>
              <a:rPr lang="pt-BR" sz="3200" dirty="0"/>
              <a:t>aplicação web para controle e gerenciamento do estoque, de forma segura e próspera</a:t>
            </a:r>
            <a:r>
              <a:rPr lang="pt-BR" sz="3600" dirty="0"/>
              <a:t>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Proposta</a:t>
            </a:r>
          </a:p>
        </p:txBody>
      </p:sp>
    </p:spTree>
    <p:extLst>
      <p:ext uri="{BB962C8B-B14F-4D97-AF65-F5344CB8AC3E}">
        <p14:creationId xmlns:p14="http://schemas.microsoft.com/office/powerpoint/2010/main" val="335751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36286" y="3637269"/>
            <a:ext cx="7319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Python é uma linguagem de programação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de alto nível, interpretada e versátil.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Suas principais vantagens são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 facilidade de leitura e escrita de código,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a ampla biblioteca padrão 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e a sua grande comunidade de desenvolvedores.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Arquitetura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64498-6E65-B8CA-E2AC-2C712CEE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82" y="1615596"/>
            <a:ext cx="5421036" cy="16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2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096000" y="1971585"/>
            <a:ext cx="500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 err="1">
                <a:effectLst/>
                <a:latin typeface="Söhne"/>
              </a:rPr>
              <a:t>PyCharm</a:t>
            </a:r>
            <a:r>
              <a:rPr lang="pt-BR" sz="2400" b="0" i="0" dirty="0">
                <a:effectLst/>
                <a:latin typeface="Söhne"/>
              </a:rPr>
              <a:t> é um ambiente de desenvolvimento integrado (IDE) para a linguagem de programação Python.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Ambiente de Desenvolvimento</a:t>
            </a:r>
          </a:p>
        </p:txBody>
      </p:sp>
      <p:pic>
        <p:nvPicPr>
          <p:cNvPr id="2050" name="Picture 2" descr="Principais IDEs para desenvolvimento Python | Blog TreinaWeb">
            <a:extLst>
              <a:ext uri="{FF2B5EF4-FFF2-40B4-BE49-F238E27FC236}">
                <a16:creationId xmlns:a16="http://schemas.microsoft.com/office/drawing/2014/main" id="{E708ADF8-8FF5-EDED-857E-6C672E8F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5" y="1714499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black logo landscape transparent PNG - StickPNG">
            <a:extLst>
              <a:ext uri="{FF2B5EF4-FFF2-40B4-BE49-F238E27FC236}">
                <a16:creationId xmlns:a16="http://schemas.microsoft.com/office/drawing/2014/main" id="{3E48053A-8CA6-B1B2-16CB-48E52A4A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52" y="3686087"/>
            <a:ext cx="3757045" cy="2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2B8B6F5-F77E-CEFF-DF73-92734923AE2B}"/>
              </a:ext>
            </a:extLst>
          </p:cNvPr>
          <p:cNvSpPr txBox="1"/>
          <p:nvPr/>
        </p:nvSpPr>
        <p:spPr>
          <a:xfrm>
            <a:off x="645952" y="3773259"/>
            <a:ext cx="5450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0" i="0" dirty="0">
                <a:effectLst/>
                <a:latin typeface="Söhne"/>
              </a:rPr>
              <a:t>O GitHub é uma plataforma de hospedagem e colaboração de código-fonte, utilizada para o controle de versões e o compartilhamento de projetos de desenvolvimento de software.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12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36286" y="3674277"/>
            <a:ext cx="7319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effectLst/>
                <a:latin typeface="Söhne"/>
              </a:rPr>
              <a:t>Criado em 2020, o </a:t>
            </a:r>
            <a:r>
              <a:rPr lang="pt-BR" sz="2400" b="0" i="0" dirty="0" err="1">
                <a:effectLst/>
                <a:latin typeface="Söhne"/>
              </a:rPr>
              <a:t>Streamlit</a:t>
            </a:r>
            <a:r>
              <a:rPr lang="pt-BR" sz="2400" b="0" i="0" dirty="0">
                <a:effectLst/>
                <a:latin typeface="Söhne"/>
              </a:rPr>
              <a:t> é uma biblioteca de código aberto em Python que facilita a criação de aplicativos da web interativos para visualização e análise de dados.</a:t>
            </a:r>
          </a:p>
          <a:p>
            <a:pPr algn="ctr"/>
            <a:r>
              <a:rPr lang="pt-BR" sz="2400" b="0" i="0" dirty="0">
                <a:effectLst/>
                <a:latin typeface="Söhne"/>
              </a:rPr>
              <a:t>Com o </a:t>
            </a:r>
            <a:r>
              <a:rPr lang="pt-BR" sz="2400" b="0" i="0" dirty="0" err="1">
                <a:effectLst/>
                <a:latin typeface="Söhne"/>
              </a:rPr>
              <a:t>Streamlit</a:t>
            </a:r>
            <a:r>
              <a:rPr lang="pt-BR" sz="2400" b="0" i="0" dirty="0">
                <a:effectLst/>
                <a:latin typeface="Söhne"/>
              </a:rPr>
              <a:t>, os desenvolvedores podem criar rapidamente interfaces de usuário simples e elegantes.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4CB12-0382-9243-FC5B-CE0E0C601024}"/>
              </a:ext>
            </a:extLst>
          </p:cNvPr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 dirty="0">
                <a:solidFill>
                  <a:schemeClr val="bg1"/>
                </a:solidFill>
                <a:latin typeface="+mn-lt"/>
              </a:rPr>
              <a:t>Interface</a:t>
            </a:r>
          </a:p>
        </p:txBody>
      </p:sp>
      <p:pic>
        <p:nvPicPr>
          <p:cNvPr id="3078" name="Picture 6" descr="Brand • Streamlit">
            <a:extLst>
              <a:ext uri="{FF2B5EF4-FFF2-40B4-BE49-F238E27FC236}">
                <a16:creationId xmlns:a16="http://schemas.microsoft.com/office/drawing/2014/main" id="{81B3806B-86CE-734A-AD04-61C3C082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86" y="1642374"/>
            <a:ext cx="7319427" cy="203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73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Carla Adriane Fontana Simao</DisplayName>
        <AccountId>1114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3CF8D65-9C36-4371-8D2C-2F46D400B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5EA9B-15BB-4CAA-98B9-C7F416F6E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FC28C7-707F-43CD-B131-6A1D51253A0A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342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Edwardian Script ITC</vt:lpstr>
      <vt:lpstr>Impact</vt:lpstr>
      <vt:lpstr>Söhne</vt:lpstr>
      <vt:lpstr>Tema do Office</vt:lpstr>
      <vt:lpstr>FASTOCK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PowerPoint</dc:title>
  <dc:creator>Anne Maezuka</dc:creator>
  <cp:lastModifiedBy>João Antonio Cardoso</cp:lastModifiedBy>
  <cp:revision>9</cp:revision>
  <dcterms:created xsi:type="dcterms:W3CDTF">2018-01-11T18:54:20Z</dcterms:created>
  <dcterms:modified xsi:type="dcterms:W3CDTF">2023-06-28T00:46:19Z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