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4" r:id="rId7"/>
    <p:sldId id="262" r:id="rId8"/>
    <p:sldId id="265" r:id="rId9"/>
    <p:sldId id="263" r:id="rId10"/>
    <p:sldId id="259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61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456F"/>
    <a:srgbClr val="009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02C0F1-F98D-4874-9684-266D57559B69}" v="5" dt="2020-09-30T21:08:26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11F37D2-21DC-415D-AD78-CE8D69679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33236" y="2686631"/>
            <a:ext cx="9227127" cy="1296983"/>
          </a:xfrm>
        </p:spPr>
        <p:txBody>
          <a:bodyPr anchor="ctr">
            <a:normAutofit/>
          </a:bodyPr>
          <a:lstStyle>
            <a:lvl1pPr algn="l">
              <a:defRPr lang="pt-BR" sz="4400" b="1" kern="120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33236" y="4905373"/>
            <a:ext cx="9227127" cy="638753"/>
          </a:xfrm>
        </p:spPr>
        <p:txBody>
          <a:bodyPr>
            <a:normAutofit/>
          </a:bodyPr>
          <a:lstStyle>
            <a:lvl1pPr marL="0" indent="0" algn="l">
              <a:buNone/>
              <a:defRPr kumimoji="0" lang="pt-BR" sz="36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0531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i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595457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58BB-98EA-4E47-8925-11D287F5D9BD}" type="datetimeFigureOut">
              <a:rPr lang="pt-BR" smtClean="0"/>
              <a:t>27/06/2023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4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o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pt-BR" sz="2800" kern="1200" dirty="0" smtClean="0">
                <a:solidFill>
                  <a:srgbClr val="0095A7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pt-BR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58BB-98EA-4E47-8925-11D287F5D9BD}" type="datetimeFigureOut">
              <a:rPr lang="pt-BR" smtClean="0"/>
              <a:t>27/06/2023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595457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35685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72EF3F9-192A-439D-9136-358F0DFD0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4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C58BB-98EA-4E47-8925-11D287F5D9BD}" type="datetimeFigureOut">
              <a:rPr lang="pt-BR" smtClean="0"/>
              <a:t>27/06/2023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 descr="Uma imagem contendo Texto&#10;&#10;Descrição gerada automaticamente">
            <a:extLst>
              <a:ext uri="{FF2B5EF4-FFF2-40B4-BE49-F238E27FC236}">
                <a16:creationId xmlns:a16="http://schemas.microsoft.com/office/drawing/2014/main" id="{47BC9079-8DB0-48EE-B643-D4BEE4A5720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6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19324" y="2686632"/>
            <a:ext cx="9972676" cy="1840945"/>
          </a:xfrm>
        </p:spPr>
        <p:txBody>
          <a:bodyPr anchor="t">
            <a:normAutofit/>
          </a:bodyPr>
          <a:lstStyle/>
          <a:p>
            <a:pPr algn="l"/>
            <a:r>
              <a:rPr lang="pt-BR" sz="9600" b="1" dirty="0">
                <a:solidFill>
                  <a:schemeClr val="bg1"/>
                </a:solidFill>
                <a:latin typeface="+mn-lt"/>
              </a:rPr>
              <a:t>FASTOCK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219324" y="4905374"/>
            <a:ext cx="9182101" cy="16668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>
                <a:solidFill>
                  <a:schemeClr val="bg1"/>
                </a:solidFill>
              </a:rPr>
              <a:t>João </a:t>
            </a:r>
            <a:r>
              <a:rPr lang="pt-BR" sz="3600" b="1" dirty="0" err="1">
                <a:solidFill>
                  <a:schemeClr val="bg1"/>
                </a:solidFill>
              </a:rPr>
              <a:t>Antonio</a:t>
            </a:r>
            <a:r>
              <a:rPr lang="pt-BR" sz="3600" b="1" dirty="0">
                <a:solidFill>
                  <a:schemeClr val="bg1"/>
                </a:solidFill>
              </a:rPr>
              <a:t> Cardoso</a:t>
            </a:r>
          </a:p>
        </p:txBody>
      </p:sp>
    </p:spTree>
    <p:extLst>
      <p:ext uri="{BB962C8B-B14F-4D97-AF65-F5344CB8AC3E}">
        <p14:creationId xmlns:p14="http://schemas.microsoft.com/office/powerpoint/2010/main" val="1305264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867143" y="2080172"/>
            <a:ext cx="41948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dirty="0" err="1">
                <a:effectLst/>
                <a:latin typeface="Söhne"/>
              </a:rPr>
              <a:t>Session</a:t>
            </a:r>
            <a:r>
              <a:rPr lang="pt-BR" sz="2400" b="0" i="0" dirty="0">
                <a:effectLst/>
                <a:latin typeface="Söhne"/>
              </a:rPr>
              <a:t> </a:t>
            </a:r>
            <a:r>
              <a:rPr lang="pt-BR" sz="2400" b="0" i="0" dirty="0" err="1">
                <a:effectLst/>
                <a:latin typeface="Söhne"/>
              </a:rPr>
              <a:t>State</a:t>
            </a:r>
            <a:r>
              <a:rPr lang="pt-BR" sz="2400" b="0" i="0" dirty="0">
                <a:effectLst/>
                <a:latin typeface="Söhne"/>
              </a:rPr>
              <a:t> permite compartilhar variáveis entre as reexecuções durante cada sessão do usuário.</a:t>
            </a:r>
          </a:p>
          <a:p>
            <a:pPr algn="ctr"/>
            <a:r>
              <a:rPr lang="pt-BR" sz="2400" b="0" i="0" dirty="0">
                <a:effectLst/>
                <a:latin typeface="Söhne"/>
              </a:rPr>
              <a:t>Além do armazenamento e persistência do estado, é possível manipulá-lo usando retornos de chamada</a:t>
            </a:r>
            <a:endParaRPr lang="pt-BR" sz="24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64CB12-0382-9243-FC5B-CE0E0C601024}"/>
              </a:ext>
            </a:extLst>
          </p:cNvPr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 err="1">
                <a:solidFill>
                  <a:schemeClr val="bg1"/>
                </a:solidFill>
                <a:latin typeface="+mn-lt"/>
              </a:rPr>
              <a:t>Streamlit</a:t>
            </a:r>
            <a:endParaRPr lang="pt-BR" sz="44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8A92C5D-CAB9-7768-FD49-74743D870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046" y="1835380"/>
            <a:ext cx="5377646" cy="353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31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675371" y="3674276"/>
            <a:ext cx="68412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dirty="0">
                <a:effectLst/>
                <a:latin typeface="Söhne"/>
              </a:rPr>
              <a:t>O </a:t>
            </a:r>
            <a:r>
              <a:rPr lang="pt-BR" sz="2400" b="0" i="0" dirty="0" err="1">
                <a:effectLst/>
                <a:latin typeface="Söhne"/>
              </a:rPr>
              <a:t>Firebase</a:t>
            </a:r>
            <a:r>
              <a:rPr lang="pt-BR" sz="2400" b="0" i="0" dirty="0">
                <a:effectLst/>
                <a:latin typeface="Söhne"/>
              </a:rPr>
              <a:t> é uma plataforma de desenvolvimento que oferece uma variedade de serviços, como banco de dados em tempo real (</a:t>
            </a:r>
            <a:r>
              <a:rPr lang="pt-BR" sz="2400" b="0" i="0" dirty="0" err="1">
                <a:effectLst/>
                <a:latin typeface="Söhne"/>
              </a:rPr>
              <a:t>NoSQL</a:t>
            </a:r>
            <a:r>
              <a:rPr lang="pt-BR" sz="2400" b="0" i="0" dirty="0">
                <a:effectLst/>
                <a:latin typeface="Söhne"/>
              </a:rPr>
              <a:t>), autenticação de usuários, hospedagem de aplicativos e armazenamento de arquivos.</a:t>
            </a:r>
            <a:endParaRPr lang="pt-BR" sz="24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64CB12-0382-9243-FC5B-CE0E0C601024}"/>
              </a:ext>
            </a:extLst>
          </p:cNvPr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>
                <a:solidFill>
                  <a:schemeClr val="bg1"/>
                </a:solidFill>
                <a:latin typeface="+mn-lt"/>
              </a:rPr>
              <a:t>Banco de Dados</a:t>
            </a:r>
          </a:p>
        </p:txBody>
      </p:sp>
      <p:pic>
        <p:nvPicPr>
          <p:cNvPr id="5122" name="Picture 2" descr="Firebase Brand Guidelines">
            <a:extLst>
              <a:ext uri="{FF2B5EF4-FFF2-40B4-BE49-F238E27FC236}">
                <a16:creationId xmlns:a16="http://schemas.microsoft.com/office/drawing/2014/main" id="{5655DACB-CAD4-3887-A6DA-99E5E6406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458" y="1522719"/>
            <a:ext cx="6363081" cy="179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294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675373" y="2644170"/>
            <a:ext cx="68412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Fastock</a:t>
            </a:r>
            <a:endParaRPr lang="pt-BR" sz="9600" i="1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64CB12-0382-9243-FC5B-CE0E0C601024}"/>
              </a:ext>
            </a:extLst>
          </p:cNvPr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>
                <a:solidFill>
                  <a:schemeClr val="bg1"/>
                </a:solidFill>
                <a:latin typeface="+mn-lt"/>
              </a:rPr>
              <a:t>Aplicação</a:t>
            </a:r>
          </a:p>
        </p:txBody>
      </p:sp>
    </p:spTree>
    <p:extLst>
      <p:ext uri="{BB962C8B-B14F-4D97-AF65-F5344CB8AC3E}">
        <p14:creationId xmlns:p14="http://schemas.microsoft.com/office/powerpoint/2010/main" val="401328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4CB12-0382-9243-FC5B-CE0E0C601024}"/>
              </a:ext>
            </a:extLst>
          </p:cNvPr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>
                <a:solidFill>
                  <a:schemeClr val="bg1"/>
                </a:solidFill>
                <a:latin typeface="+mn-lt"/>
              </a:rPr>
              <a:t>Aplicação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663E6ED-4ADE-62FD-6B50-16D84CB24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008" y="1377743"/>
            <a:ext cx="8893983" cy="479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75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4CB12-0382-9243-FC5B-CE0E0C601024}"/>
              </a:ext>
            </a:extLst>
          </p:cNvPr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>
                <a:solidFill>
                  <a:schemeClr val="bg1"/>
                </a:solidFill>
                <a:latin typeface="+mn-lt"/>
              </a:rPr>
              <a:t>Aplicação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7FF444A-E08B-7C6C-AE4D-4240FE1D0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66" y="1331402"/>
            <a:ext cx="7152867" cy="971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82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4CB12-0382-9243-FC5B-CE0E0C601024}"/>
              </a:ext>
            </a:extLst>
          </p:cNvPr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>
                <a:solidFill>
                  <a:schemeClr val="bg1"/>
                </a:solidFill>
                <a:latin typeface="+mn-lt"/>
              </a:rPr>
              <a:t>Aplicação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1B17D52-EB41-FC54-0993-D60A567E2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511" y="1395700"/>
            <a:ext cx="6372977" cy="475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23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65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015530" y="1547287"/>
            <a:ext cx="41609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Fastcar</a:t>
            </a:r>
            <a:endParaRPr lang="pt-BR" sz="6000" i="1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  <a:p>
            <a:pPr algn="r"/>
            <a:r>
              <a:rPr lang="pt-BR" sz="2000" dirty="0"/>
              <a:t>      </a:t>
            </a:r>
            <a:r>
              <a:rPr lang="pt-BR" sz="8800" dirty="0">
                <a:latin typeface="Edwardian Script ITC" panose="030303020407070D0804" pitchFamily="66" charset="0"/>
              </a:rPr>
              <a:t>Premium</a:t>
            </a:r>
          </a:p>
          <a:p>
            <a:endParaRPr lang="pt-BR" sz="2000" dirty="0"/>
          </a:p>
          <a:p>
            <a:pPr algn="ctr"/>
            <a:r>
              <a:rPr lang="pt-BR" sz="2400" dirty="0"/>
              <a:t>Fundada em 2010, </a:t>
            </a:r>
          </a:p>
          <a:p>
            <a:pPr algn="ctr"/>
            <a:r>
              <a:rPr lang="pt-BR" sz="2400" dirty="0"/>
              <a:t>a </a:t>
            </a:r>
            <a:r>
              <a:rPr lang="pt-BR" sz="2400" dirty="0" err="1"/>
              <a:t>Fastcar</a:t>
            </a:r>
            <a:r>
              <a:rPr lang="pt-BR" sz="2400" dirty="0"/>
              <a:t> Premium é referencia </a:t>
            </a:r>
          </a:p>
          <a:p>
            <a:pPr algn="ctr"/>
            <a:r>
              <a:rPr lang="pt-BR" sz="2400" dirty="0"/>
              <a:t>no requisito funilaria e pintura </a:t>
            </a:r>
          </a:p>
          <a:p>
            <a:pPr algn="ctr"/>
            <a:r>
              <a:rPr lang="pt-BR" sz="2400" dirty="0"/>
              <a:t>na cidade de Londrina </a:t>
            </a:r>
            <a:r>
              <a:rPr lang="pt-BR" sz="2000" dirty="0"/>
              <a:t>– PR.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>
                <a:solidFill>
                  <a:schemeClr val="bg1"/>
                </a:solidFill>
                <a:latin typeface="+mn-lt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294116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331828" y="2033849"/>
            <a:ext cx="552834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/>
              <a:t>“O estoque </a:t>
            </a:r>
          </a:p>
          <a:p>
            <a:pPr algn="ctr"/>
            <a:r>
              <a:rPr lang="pt-BR" sz="4400" dirty="0"/>
              <a:t>são bens físicos </a:t>
            </a:r>
          </a:p>
          <a:p>
            <a:pPr algn="ctr"/>
            <a:r>
              <a:rPr lang="pt-BR" sz="4400" dirty="0"/>
              <a:t>armazenados </a:t>
            </a:r>
          </a:p>
          <a:p>
            <a:pPr algn="ctr"/>
            <a:r>
              <a:rPr lang="pt-BR" sz="4400" dirty="0"/>
              <a:t>de forma improdutiva.”</a:t>
            </a:r>
          </a:p>
          <a:p>
            <a:pPr algn="ctr"/>
            <a:endParaRPr lang="pt-BR" sz="2000" dirty="0"/>
          </a:p>
          <a:p>
            <a:pPr algn="ctr"/>
            <a:endParaRPr lang="pt-BR" sz="2000" dirty="0"/>
          </a:p>
          <a:p>
            <a:pPr algn="r"/>
            <a:r>
              <a:rPr lang="pt-BR" sz="2000" i="1" dirty="0"/>
              <a:t>(Moreira, 2012)</a:t>
            </a:r>
          </a:p>
        </p:txBody>
      </p:sp>
    </p:spTree>
    <p:extLst>
      <p:ext uri="{BB962C8B-B14F-4D97-AF65-F5344CB8AC3E}">
        <p14:creationId xmlns:p14="http://schemas.microsoft.com/office/powerpoint/2010/main" val="369253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900325" y="2087125"/>
            <a:ext cx="83913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O objetivo do projeto </a:t>
            </a:r>
          </a:p>
          <a:p>
            <a:pPr algn="ctr"/>
            <a:r>
              <a:rPr lang="pt-BR" sz="3600" dirty="0"/>
              <a:t>é desenvolver um sistema de gerenciamento de estoque eficiente </a:t>
            </a:r>
          </a:p>
          <a:p>
            <a:pPr algn="ctr"/>
            <a:r>
              <a:rPr lang="pt-BR" sz="3600" dirty="0"/>
              <a:t>para a </a:t>
            </a:r>
            <a:r>
              <a:rPr lang="pt-BR" sz="3600" dirty="0" err="1"/>
              <a:t>Fastcar</a:t>
            </a:r>
            <a:r>
              <a:rPr lang="pt-BR" sz="3600" dirty="0"/>
              <a:t> Premium, </a:t>
            </a:r>
          </a:p>
          <a:p>
            <a:pPr algn="ctr"/>
            <a:r>
              <a:rPr lang="pt-BR" sz="3600" dirty="0"/>
              <a:t>visando controlar e organizar o </a:t>
            </a:r>
          </a:p>
          <a:p>
            <a:pPr algn="ctr"/>
            <a:r>
              <a:rPr lang="pt-BR" sz="3600" dirty="0"/>
              <a:t>ambiente de forma precisa.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>
                <a:solidFill>
                  <a:schemeClr val="bg1"/>
                </a:solidFill>
                <a:latin typeface="+mn-lt"/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185937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28831" y="1793510"/>
            <a:ext cx="839134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Gestão e Controle do Estoque;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Cadastro das Peças;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2">
                    <a:lumMod val="90000"/>
                  </a:schemeClr>
                </a:solidFill>
              </a:rPr>
              <a:t>Arquivo de Foto dos Itens;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Consulta do Inventário;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Alteração dos Dados;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Exclusão das Informações;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Registrar as Vendas;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2">
                    <a:lumMod val="90000"/>
                  </a:schemeClr>
                </a:solidFill>
              </a:rPr>
              <a:t>Acesso Externo;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Fácil e Intuitivo.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200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>
                <a:solidFill>
                  <a:schemeClr val="bg1"/>
                </a:solidFill>
                <a:latin typeface="+mn-lt"/>
              </a:rPr>
              <a:t>Objetivos Específicos</a:t>
            </a:r>
          </a:p>
        </p:txBody>
      </p:sp>
    </p:spTree>
    <p:extLst>
      <p:ext uri="{BB962C8B-B14F-4D97-AF65-F5344CB8AC3E}">
        <p14:creationId xmlns:p14="http://schemas.microsoft.com/office/powerpoint/2010/main" val="19618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983684" y="1558617"/>
            <a:ext cx="622463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Fastock</a:t>
            </a:r>
            <a:endParaRPr lang="pt-BR" sz="11200" i="1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  <a:p>
            <a:endParaRPr lang="pt-BR" sz="2400" dirty="0"/>
          </a:p>
          <a:p>
            <a:pPr algn="ctr"/>
            <a:r>
              <a:rPr lang="pt-BR" sz="3200" dirty="0"/>
              <a:t>O desenvolvimento de uma </a:t>
            </a:r>
          </a:p>
          <a:p>
            <a:pPr algn="ctr"/>
            <a:r>
              <a:rPr lang="pt-BR" sz="3200" dirty="0"/>
              <a:t>aplicação web para controle e gerenciamento do estoque, de forma segura e próspera</a:t>
            </a:r>
            <a:r>
              <a:rPr lang="pt-BR" sz="3600" dirty="0"/>
              <a:t>.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>
                <a:solidFill>
                  <a:schemeClr val="bg1"/>
                </a:solidFill>
                <a:latin typeface="+mn-lt"/>
              </a:rPr>
              <a:t>Proposta</a:t>
            </a:r>
          </a:p>
        </p:txBody>
      </p:sp>
    </p:spTree>
    <p:extLst>
      <p:ext uri="{BB962C8B-B14F-4D97-AF65-F5344CB8AC3E}">
        <p14:creationId xmlns:p14="http://schemas.microsoft.com/office/powerpoint/2010/main" val="3357511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436286" y="3637269"/>
            <a:ext cx="73194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dirty="0">
                <a:effectLst/>
                <a:latin typeface="Söhne"/>
              </a:rPr>
              <a:t>Python é uma linguagem de programação </a:t>
            </a:r>
          </a:p>
          <a:p>
            <a:pPr algn="ctr"/>
            <a:r>
              <a:rPr lang="pt-BR" sz="2400" b="0" i="0" dirty="0">
                <a:effectLst/>
                <a:latin typeface="Söhne"/>
              </a:rPr>
              <a:t>de alto nível, interpretada e versátil.</a:t>
            </a:r>
          </a:p>
          <a:p>
            <a:pPr algn="ctr"/>
            <a:r>
              <a:rPr lang="pt-BR" sz="2400" b="0" i="0" dirty="0">
                <a:effectLst/>
                <a:latin typeface="Söhne"/>
              </a:rPr>
              <a:t>Suas principais vantagens são </a:t>
            </a:r>
          </a:p>
          <a:p>
            <a:pPr algn="ctr"/>
            <a:r>
              <a:rPr lang="pt-BR" sz="2400" b="0" i="0" dirty="0">
                <a:effectLst/>
                <a:latin typeface="Söhne"/>
              </a:rPr>
              <a:t>a facilidade de leitura e escrita de código, </a:t>
            </a:r>
          </a:p>
          <a:p>
            <a:pPr algn="ctr"/>
            <a:r>
              <a:rPr lang="pt-BR" sz="2400" b="0" i="0" dirty="0">
                <a:effectLst/>
                <a:latin typeface="Söhne"/>
              </a:rPr>
              <a:t>a ampla biblioteca padrão </a:t>
            </a:r>
          </a:p>
          <a:p>
            <a:pPr algn="ctr"/>
            <a:r>
              <a:rPr lang="pt-BR" sz="2400" b="0" i="0" dirty="0">
                <a:effectLst/>
                <a:latin typeface="Söhne"/>
              </a:rPr>
              <a:t>e a sua grande comunidade de desenvolvedores.</a:t>
            </a:r>
            <a:endParaRPr lang="pt-BR" sz="24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64CB12-0382-9243-FC5B-CE0E0C601024}"/>
              </a:ext>
            </a:extLst>
          </p:cNvPr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>
                <a:solidFill>
                  <a:schemeClr val="bg1"/>
                </a:solidFill>
                <a:latin typeface="+mn-lt"/>
              </a:rPr>
              <a:t>Arquitetura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764498-6E65-B8CA-E2AC-2C712CEE1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482" y="1615596"/>
            <a:ext cx="5421036" cy="160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927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096000" y="1971585"/>
            <a:ext cx="5002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i="0" dirty="0" err="1">
                <a:effectLst/>
                <a:latin typeface="Söhne"/>
              </a:rPr>
              <a:t>PyCharm</a:t>
            </a:r>
            <a:r>
              <a:rPr lang="pt-BR" sz="2400" b="0" i="0" dirty="0">
                <a:effectLst/>
                <a:latin typeface="Söhne"/>
              </a:rPr>
              <a:t> é um ambiente de desenvolvimento integrado (IDE) para a linguagem de programação Python.</a:t>
            </a:r>
            <a:endParaRPr lang="pt-BR" sz="24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64CB12-0382-9243-FC5B-CE0E0C601024}"/>
              </a:ext>
            </a:extLst>
          </p:cNvPr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>
                <a:solidFill>
                  <a:schemeClr val="bg1"/>
                </a:solidFill>
                <a:latin typeface="+mn-lt"/>
              </a:rPr>
              <a:t>Ambiente de Desenvolvimento</a:t>
            </a:r>
          </a:p>
        </p:txBody>
      </p:sp>
      <p:pic>
        <p:nvPicPr>
          <p:cNvPr id="2050" name="Picture 2" descr="Principais IDEs para desenvolvimento Python | Blog TreinaWeb">
            <a:extLst>
              <a:ext uri="{FF2B5EF4-FFF2-40B4-BE49-F238E27FC236}">
                <a16:creationId xmlns:a16="http://schemas.microsoft.com/office/drawing/2014/main" id="{E708ADF8-8FF5-EDED-857E-6C672E8F9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65" y="1714499"/>
            <a:ext cx="4191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Hub black logo landscape transparent PNG - StickPNG">
            <a:extLst>
              <a:ext uri="{FF2B5EF4-FFF2-40B4-BE49-F238E27FC236}">
                <a16:creationId xmlns:a16="http://schemas.microsoft.com/office/drawing/2014/main" id="{3E48053A-8CA6-B1B2-16CB-48E52A4A9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752" y="3686087"/>
            <a:ext cx="3757045" cy="211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2B8B6F5-F77E-CEFF-DF73-92734923AE2B}"/>
              </a:ext>
            </a:extLst>
          </p:cNvPr>
          <p:cNvSpPr txBox="1"/>
          <p:nvPr/>
        </p:nvSpPr>
        <p:spPr>
          <a:xfrm>
            <a:off x="645952" y="3773259"/>
            <a:ext cx="54500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b="0" i="0" dirty="0">
                <a:effectLst/>
                <a:latin typeface="Söhne"/>
              </a:rPr>
              <a:t>O GitHub é uma plataforma de hospedagem e colaboração de código-fonte, utilizada para o controle de versões e o compartilhamento de projetos de desenvolvimento de software.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8121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436286" y="3674277"/>
            <a:ext cx="73194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dirty="0">
                <a:effectLst/>
                <a:latin typeface="Söhne"/>
              </a:rPr>
              <a:t>Criado em 2020, o </a:t>
            </a:r>
            <a:r>
              <a:rPr lang="pt-BR" sz="2400" b="0" i="0" dirty="0" err="1">
                <a:effectLst/>
                <a:latin typeface="Söhne"/>
              </a:rPr>
              <a:t>Streamlit</a:t>
            </a:r>
            <a:r>
              <a:rPr lang="pt-BR" sz="2400" b="0" i="0" dirty="0">
                <a:effectLst/>
                <a:latin typeface="Söhne"/>
              </a:rPr>
              <a:t> é uma biblioteca de código aberto em Python que facilita a criação de aplicativos da web interativos para visualização e análise de dados.</a:t>
            </a:r>
          </a:p>
          <a:p>
            <a:pPr algn="ctr"/>
            <a:r>
              <a:rPr lang="pt-BR" sz="2400" b="0" i="0" dirty="0">
                <a:effectLst/>
                <a:latin typeface="Söhne"/>
              </a:rPr>
              <a:t>Com o </a:t>
            </a:r>
            <a:r>
              <a:rPr lang="pt-BR" sz="2400" b="0" i="0" dirty="0" err="1">
                <a:effectLst/>
                <a:latin typeface="Söhne"/>
              </a:rPr>
              <a:t>Streamlit</a:t>
            </a:r>
            <a:r>
              <a:rPr lang="pt-BR" sz="2400" b="0" i="0" dirty="0">
                <a:effectLst/>
                <a:latin typeface="Söhne"/>
              </a:rPr>
              <a:t>, os desenvolvedores podem criar rapidamente interfaces de usuário simples e elegantes.</a:t>
            </a:r>
            <a:endParaRPr lang="pt-BR" sz="24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64CB12-0382-9243-FC5B-CE0E0C601024}"/>
              </a:ext>
            </a:extLst>
          </p:cNvPr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>
                <a:solidFill>
                  <a:schemeClr val="bg1"/>
                </a:solidFill>
                <a:latin typeface="+mn-lt"/>
              </a:rPr>
              <a:t>Interface</a:t>
            </a:r>
          </a:p>
        </p:txBody>
      </p:sp>
      <p:pic>
        <p:nvPicPr>
          <p:cNvPr id="3078" name="Picture 6" descr="Brand • Streamlit">
            <a:extLst>
              <a:ext uri="{FF2B5EF4-FFF2-40B4-BE49-F238E27FC236}">
                <a16:creationId xmlns:a16="http://schemas.microsoft.com/office/drawing/2014/main" id="{81B3806B-86CE-734A-AD04-61C3C082F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286" y="1642374"/>
            <a:ext cx="7319427" cy="203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1739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014CAD5C0D95047AD87A6CEF9A0ED6F" ma:contentTypeVersion="11" ma:contentTypeDescription="Crie um novo documento." ma:contentTypeScope="" ma:versionID="0eaeb304f0019e33f865282dd94b7faa">
  <xsd:schema xmlns:xsd="http://www.w3.org/2001/XMLSchema" xmlns:xs="http://www.w3.org/2001/XMLSchema" xmlns:p="http://schemas.microsoft.com/office/2006/metadata/properties" xmlns:ns2="230e2427-5d80-4bd2-a9ba-53805cfde8a4" xmlns:ns3="cf5f2b4c-ceff-48b8-acfd-b6c7cb4e26ae" targetNamespace="http://schemas.microsoft.com/office/2006/metadata/properties" ma:root="true" ma:fieldsID="9583cfaf6218e9ef312e531a09f9933a" ns2:_="" ns3:_="">
    <xsd:import namespace="230e2427-5d80-4bd2-a9ba-53805cfde8a4"/>
    <xsd:import namespace="cf5f2b4c-ceff-48b8-acfd-b6c7cb4e26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2427-5d80-4bd2-a9ba-53805cfde8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184c8c62-af11-4a97-95e1-881613c3960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5f2b4c-ceff-48b8-acfd-b6c7cb4e26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Coluna Global de Taxonomia" ma:hidden="true" ma:list="{1a311de7-e6e4-47ae-b214-720c4e04d295}" ma:internalName="TaxCatchAll" ma:showField="CatchAllData" ma:web="cf5f2b4c-ceff-48b8-acfd-b6c7cb4e26a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f5f2b4c-ceff-48b8-acfd-b6c7cb4e26ae" xsi:nil="true"/>
    <lcf76f155ced4ddcb4097134ff3c332f xmlns="230e2427-5d80-4bd2-a9ba-53805cfde8a4">
      <Terms xmlns="http://schemas.microsoft.com/office/infopath/2007/PartnerControls"/>
    </lcf76f155ced4ddcb4097134ff3c332f>
    <SharedWithUsers xmlns="cf5f2b4c-ceff-48b8-acfd-b6c7cb4e26ae">
      <UserInfo>
        <DisplayName>Carla Adriane Fontana Simao</DisplayName>
        <AccountId>1114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57A5EA9B-15BB-4CAA-98B9-C7F416F6E3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CF8D65-9C36-4371-8D2C-2F46D400B6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e2427-5d80-4bd2-a9ba-53805cfde8a4"/>
    <ds:schemaRef ds:uri="cf5f2b4c-ceff-48b8-acfd-b6c7cb4e26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7FC28C7-707F-43CD-B131-6A1D51253A0A}">
  <ds:schemaRefs>
    <ds:schemaRef ds:uri="http://schemas.microsoft.com/office/2006/metadata/properties"/>
    <ds:schemaRef ds:uri="http://schemas.microsoft.com/office/infopath/2007/PartnerControls"/>
    <ds:schemaRef ds:uri="cf5f2b4c-ceff-48b8-acfd-b6c7cb4e26ae"/>
    <ds:schemaRef ds:uri="230e2427-5d80-4bd2-a9ba-53805cfde8a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345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Edwardian Script ITC</vt:lpstr>
      <vt:lpstr>Impact</vt:lpstr>
      <vt:lpstr>Söhne</vt:lpstr>
      <vt:lpstr>Tema do Office</vt:lpstr>
      <vt:lpstr>FASTOCK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Apresentação PowerPoint</dc:title>
  <dc:creator>Anne Maezuka</dc:creator>
  <cp:lastModifiedBy>João Antonio Cardoso</cp:lastModifiedBy>
  <cp:revision>10</cp:revision>
  <dcterms:created xsi:type="dcterms:W3CDTF">2018-01-11T18:54:20Z</dcterms:created>
  <dcterms:modified xsi:type="dcterms:W3CDTF">2023-06-28T01:37:37Z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0x0101003014CAD5C0D95047AD87A6CEF9A0ED6F</vt:lpwstr>
  </property>
</Properties>
</file>