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375332-B507-4D6C-87F2-A10704C2B2BE}">
  <a:tblStyle styleId="{3C375332-B507-4D6C-87F2-A10704C2B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d0f6fbd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d0f6fbd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d0f6fb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d0f6fb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d0f6fbd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d0f6fbd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de8c1e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de8c1e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de8c1e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de8c1e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df313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df313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df313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df313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df313e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df313e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df313e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df313e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df313e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df313e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d0f6fb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d0f6fb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dcac6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dcac6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d0f6fb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d0f6fb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interação entre um seller e um buyer pode terminar das seguintes maneiras: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Buyer envia refuse pq já não pretende participar mais na auction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d0f6fb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d0f6fb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Buyer é reactivo enquanto o seller é proativo, ou seja, o seller toma a iniciativa de iniciar um leilão com o objetivo de atingir os seus goals. Já o Buyer enquanto reativo apenas responde a mensagens do seller (propose e query_if).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0f6fb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0f6fb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d0f6fb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d0f6fb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ddae3f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ddae3f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ddae3f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ddae3f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Leilões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Grupo 29: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Carlos Freitas - 201504749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Luis Martins - 201503344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João Conde - </a:t>
            </a:r>
            <a:r>
              <a:rPr lang="en" sz="1400"/>
              <a:t>201503256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Neste trabalho foi implementado um mercado de leilões no formato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English Auction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Uma vez que se trata de um sistema multi-agente, foram então feitas algumas alterações ao modelo clássico,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nomeadamente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relativo ao incremento de valor que cada participante faz quando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lícita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ou seja, tradicionalmente o mínimo incremento por licitação deveria ir aumentando, o que não acontece neste caso.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grupo considera ter cumprido todos os objetivos propostos, no entanto seria interessante para trabalho futuro implementar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algumas funcionalidade nomeadamente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personalidades nos compradores de forma a que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subissem sempre o mesmo valor em cada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leilão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uns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arriscam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mais outros não. Outra melhoria possível seria tentar melhorar a eficácia de venda de um vendedor fazendo-o propor a venda de um produto ao segundo melhor licitador caso o vencedor da licitação recuse a compra do mesmo.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Visto tratar-se de um sistema distribuído sem noção de tempo, este projeto requer algumas verificações e cuidados de forma a que o sistema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dê nenhum erro.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</a:t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Informação adicional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de execução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5225"/>
            <a:ext cx="85206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Leilão simples com dois compradores o Miguel e o Carlos que disputam por um mesmo produto.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vendedor Conde inicia um leilão de meias e manda uma proposta aos dois compradores interessados.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Miguel e Carlos recebem a proposta, antes de aceitar, perguntam um ao outro qual a opinião que têm do Conde, como é o primeiro leilão ainda não há opinião, por isso cada um dos compradores assumem o rating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predefinido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 0.8.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leilão inicia com um valor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 10.O Miguel e o Carlos disputam pelo item propondo novos valores para o item sempre com um incremento de 0.5 valores.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Carlos está disposto a gastar no máximo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11.6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(0.8 * 14.5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 e o Miguel 12 (0.8 * 15.0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Eventualmente o Miguel propõe pagar 12 pelas meias e consequentemente o Carlos desiste do leilão.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Miguel ganha.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Conde tenta confirmar a compra com o Miguel.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Miguel aceita a compra. Verifica que já comprou tudo o que desejava e sai do mercado.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Conde não tem mais nada a vender e sai do mercado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Carlos ainda continua interessado em meias e fica até 25 segundos à espera de uma nova proposta para adquirir meias.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Passado 25 segundos o Carlos desiste e sai do mercado.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(a) - valor máximo explicito no xml que o comprador está disposto a pagar caso vendedor tenha máximo rating de 1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de execução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Mercado com dois vendedores, 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Tomás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  o Rui. O leilão de um é cancelado,e eventualmente reiniciado.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Tomás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quer vender batatas e o Rui quer vender batatas e bananas.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Os três compradores no mercado , o Alberto, o Bruno e o Carlos estão interessados em batatas.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Tomás e o Rui mandem propostas aos compradores para iniciar o  leilão de batatas.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Os compradores competem entre si nos dois leilões,simultaneamente.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Carlos como está disposto a gastar mais pelas batatas, ganha os dois leilões.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Carlos avalia dos dois leilões que ganhou qual o melhor negócio. Cancela a compra ao Rui e compra as batatas ao Tomás.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Rui decide tentar vender o próximo produto que tem,logo inicia um leilão para as bananas.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Bruno e o Carlos competem pelas bananas.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Bruno ganha o leilão e compra as bananas ao Rui.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Rui repara que ainda tem as batatas por vender, então tenta novamente iniciar o leilão para as batatas.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Bruno e o Alberto ainda interessados em obter batatas, competem entre si no leilão do Rui.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Alberto ganha e compra as batatas ao Rui.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Rui observa que vendeu todos os seus itens e sai do mercado.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exemplos de execução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Um vendedor é mentiroso e diz que consegue entregar os itens que leiloa em muito menos tempo do que realmente demora. Consequentemente por cada leilão que faz o vendedor fica com má fama devido ao ratings baixos que são dados pelos compradores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Todos os conseguem conseguem obter todos os itens das suas listas de desejos.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24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implementadas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056025"/>
            <a:ext cx="8520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Estruturamos o projeto em dois packages,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utilities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Em cada um definimos os seguintes ficheiros .java e respetivas classes: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package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Utils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métodos utilitários estáticos, definições de protocolos e respetivas mensagens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MarketLogger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gestão dos ficheiros com resultados de execução  (.log files)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BuyerStatistics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recolha de dados de cada BuyerAgent e cálculo de estatísticas finais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SellerStatistics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recolha de dados de cada SellerAgent e cálculo de estatísticas finais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package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execução do JADE, criação do main container e agentes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SellerAgent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agente vendedor com diferentes itens para vender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BuyerAgent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agente comprador com diferentes itens para comprar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Bid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estrutura representante de uma aposta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Purchase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estrutura representante de uma compra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RatingInfo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 estrutura auxiliar na recolha de opiniões de outros BuyerAgent ‘s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SellerAgent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classe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SellerAgent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extende a classe jade.core.Agent e representa um vendedor.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Um vendedor procura vender os seus itens e, enquanto não os vender todos, executa um behaviour sequencial. Este é composto por dois behaviours, um focado na procura dos compradores interessados no produto e o outro iniciando a negociação com todos os interessados (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FIPAContractNetInitiator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leilão prossegue enquanto existir mais do que um comprador, a licitar mais e mais alto. Depois da desistência de todos menos um, o comprador que sobrar é considerado vencedor.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SellerAgent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vendedor comunica com o comprador a informá-lo da vitória no leilão através do seu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BidKeeper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behaviour. O vendedor ficará à espera de uma resposta do comprador pois este pode desistir do leilão mesmo após vencê-lo (por exemplo se ganhar um outro leilão para o mesmo produto, mas mais barato ou de um vendedor com melhor reputação).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 o comprador quiser o produto, o vendedor considera-o vendido e passa à venda do próximo item, se tiver.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 o comprador cancelar a compra, o vendedor re-inicia o leilão do produto.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06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BuyerAgent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classe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BuyerAgent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extende a classe jade.core.Agent e representa um comprador.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Um comprador está à escuta de eventuais leilões que lhe interessem, isto é, se um leilão de um produto por ele desejado começa. Para o efeito, possui um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CFP dispatcher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que extende a classe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SSResponderDispatcher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responsável por criar um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FIPAIteratedContractedNet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(extende a classe de jade SSIteratedContractNetResponder) por leilão. Isto permite que um mesmo comprador licite em vários leilões simultaneamente.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Um comprador possui ainda um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QUERY_IF dispatcher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para responder à tentativa de confirmação de compra do produto pelo vendedor do leilão que ganhou. A resposta ao mesmo pode ser de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WAIT, CANCEL ou PURCHASE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correspondendo, respetivamente, à necessidade do vendedor esperar, reconhecer como cancelada a compra ou de confirmar a compra.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306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BuyerAgent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Antes de licitar num novo leilão, o comprador procura averiguar a reputação (ou rating) do vendedor. Para isso, pede a opinião de outros compradores que já tenham transacionado com este vendedor e combina com a sua própria percepção do vendedor em questão.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Este rating combinado afeta a quantidade de dinheiro que o comprador está disposto a dar por este produto a este vendedor.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Para tal, o agente comprador pergunta no primeiro CFP do leilão pela opinião alheia e mantém registo de tal.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Descrição do problema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0" y="1225225"/>
            <a:ext cx="42603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 cenário em questão, um ou mais compradores possuem uma lista de produtos que pretendem comprar. Simultaneamente, vários vendedores tentam leiloar os seus produtos.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Cada vendedor fixa um preço mínimo para cada produto que vende, sendo este o valor inicial do produto em leilão (English auction). O mesmo produto, oferecido por diferentes vendedores, pode ter preços diferentes.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Cada comprador estará disposto a gastar um valor máximo por cada produto. No entanto este valor pode reduzir caso o vendedor tenha má reputação. A reputação pode variar entre 0 e 1.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Um comprador que ganhe 2 ou mais leilões do mesmo produto pode escolher qual prefere, conforme o rating dos vendedores que licitaram os produtos ganhos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00" y="1316425"/>
            <a:ext cx="3897401" cy="2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problema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0" y="1225225"/>
            <a:ext cx="42603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 rating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de um vendedor é dado pelas opiniões dos compradores do sistema que já lhe compraram algum produto.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opinião de cada comprador do sistema sobre os vendedores aos quais já comprou algum produto é calculada com base no tempo prometido de entrega dos produtos comprados e no tempo realmente verificado.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Caso não exista nenhuma transação prévia para o vendedor em questão, a sua reputação será 0.8.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Os agentes mantêm-se no sistema até conseguir comprar/vender todos os produtos que pretenderem ou até atingirem o tempo limite determinado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9825"/>
            <a:ext cx="4133099" cy="21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global agentes e como encaixam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50" y="1275775"/>
            <a:ext cx="7741701" cy="3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agentes e estratégias utilizadas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98" y="1225225"/>
            <a:ext cx="8704227" cy="3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Interação e protocolos comunicação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135100" y="1089613"/>
            <a:ext cx="36972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comunicação relativa a cada auction é feita com recurso ao protocolo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IteratedContractNet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 seller envia CFP para todos os buyers que estão interessados no produto para que estes proponham um valor.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Cada buyer que recebe um primeiro CFP de um leilão executa o rating protocol na função de interested Buyer (Int.Buyer)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 opiniões que um buyer envia como resposta à mensagem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query_if (seller)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podem ser: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➔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NULL: caso não conheça o seller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➔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[0-1]: caso já tenha opinião formada sobre o buyer (já lhe tenha comprado alguma coisa)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235720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800" y="1578325"/>
            <a:ext cx="2190600" cy="33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990375" y="1225225"/>
            <a:ext cx="1411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 protocol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 de páginas amarelas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04775" y="1225225"/>
            <a:ext cx="432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 que o seller saiba quais os buyers que estão interessados em cada produto que vende, é utilizado o agente DF  (páginas amarelas).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Quando um buyer entra no sistema envia para o DF quais os produtos que tem interesse em comprar na forma de ServiceDescriptions.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Um seller quando pretende iniciar um leilão de um certo produto consulta as páginas amarelas por forma a obter uma lista de potenciais interessados e para os quais envia as mensagens de CFP de início de leilão.</a:t>
            </a:r>
            <a:endParaRPr sz="12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Quando um buyer compra um produto, remove este mesmo produto da sua “lista” nas </a:t>
            </a:r>
            <a:r>
              <a:rPr lang="en" sz="1200"/>
              <a:t>páginas</a:t>
            </a:r>
            <a:r>
              <a:rPr lang="en" sz="1200"/>
              <a:t> amarelas de forma a não receber propostas para um leilão que já não lhe interessa.</a:t>
            </a:r>
            <a:endParaRPr sz="12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" y="1347525"/>
            <a:ext cx="3755650" cy="26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40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Experiências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32575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Os vendedores e os compradores que irão aparecer no mercado, são retirados a partir de ficheiros XML.Assim, é possível realizar e testar facilmente vários exemplos a partir da alteração das características dos vários indivíduos ou da adição de novos.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89100" y="1886675"/>
            <a:ext cx="3149100" cy="300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833875" y="181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{3C375332-B507-4D6C-87F2-A10704C2B2BE}</a:tableStyleId>
              </a:tblPr>
              <a:tblGrid>
                <a:gridCol w="3486275"/>
              </a:tblGrid>
              <a:tr h="320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market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"Alberto"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maxvalue=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"15.0"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batatas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"Bruno"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maxvalue=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"12.5"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batatas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maxvalue=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"17"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bananas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"Carlos"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maxvalue=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"25"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batatas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maxvalue=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"15"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bananas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buyer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market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20"/>
          <p:cNvGraphicFramePr/>
          <p:nvPr/>
        </p:nvGraphicFramePr>
        <p:xfrm>
          <a:off x="4504925" y="181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{3C375332-B507-4D6C-87F2-A10704C2B2BE}</a:tableStyleId>
              </a:tblPr>
              <a:tblGrid>
                <a:gridCol w="3483875"/>
              </a:tblGrid>
              <a:tr h="320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market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seller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"Tomas"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shipmentDelay=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bid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price=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batatas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delivery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delivery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bid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seller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seller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"Rui"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shipmentDelay=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bid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price=</a:t>
                      </a:r>
                      <a:r>
                        <a:rPr lang="en" sz="105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batatas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delivery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delivery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bid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seller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market</a:t>
                      </a:r>
                      <a:r>
                        <a:rPr lang="en" sz="105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050">
                        <a:solidFill>
                          <a:srgbClr val="89DD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5225"/>
            <a:ext cx="85206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Por cada vez que o programa é corrido, é gerado automaticamente ficheiros de logs que demonstram facilmente todo o processo ocorrido, ou seja, todas as interações realizadas entre os vários agentes e consequentemente os estados dos vários  leilões que ocorrem simultaneamente, com estes logs é possível retirar várias conclusões sobre cada um dos agentes.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01725" y="2417500"/>
            <a:ext cx="32424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Buyer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Percentagem de produtos que conseguiu comprar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Quanto leilões concorreu para obter um produto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Percentagem de leilões que ganhou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Para cada produto que ganhou, quanto pagou a mais em relação ao preço base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Média que gastou a mais do valor base dos itens</a:t>
            </a:r>
            <a:endParaRPr sz="1200"/>
          </a:p>
        </p:txBody>
      </p:sp>
      <p:sp>
        <p:nvSpPr>
          <p:cNvPr id="123" name="Google Shape;123;p21"/>
          <p:cNvSpPr txBox="1"/>
          <p:nvPr/>
        </p:nvSpPr>
        <p:spPr>
          <a:xfrm>
            <a:off x="5408900" y="2482000"/>
            <a:ext cx="32460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Seller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Quantas vezes uma venda foi cancelada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Para cada item em leilão, quantas vezes foi proposto um valor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Para cada item vendido, o rendimento obtido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Rendimento total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Rendimento médio por item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