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Economic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21F3DD9-5892-4379-B816-99F0F052B51B}">
  <a:tblStyle styleId="{421F3DD9-5892-4379-B816-99F0F052B5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Economica-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ff1fbe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ff1fbe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676260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a676260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d0f6fb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d0f6fb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676260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676260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ff1fbec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ff1fbec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ff1fbec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ff1fbec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ff1fbec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ff1fbec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ff1fbec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ff1fbec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ff1fbec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9ff1fbec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676260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a676260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7d0f6fbd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7d0f6fbd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a042cce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042cce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7e18445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7e18445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a7e18445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a7e18445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dcac6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dcac6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a676260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a676260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a67626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a67626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7e1844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a7e1844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042cced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042cced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7e18445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7e18445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ff1fbe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ff1fbe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Mercado </a:t>
            </a:r>
            <a:endParaRPr/>
          </a:p>
          <a:p>
            <a:pPr indent="0" lvl="0" marL="0" rtl="0" algn="ctr">
              <a:spcBef>
                <a:spcPts val="0"/>
              </a:spcBef>
              <a:spcAft>
                <a:spcPts val="0"/>
              </a:spcAft>
              <a:buNone/>
            </a:pPr>
            <a:r>
              <a:rPr lang="en"/>
              <a:t>De</a:t>
            </a:r>
            <a:endParaRPr/>
          </a:p>
          <a:p>
            <a:pPr indent="0" lvl="0" marL="0" rtl="0" algn="ctr">
              <a:spcBef>
                <a:spcPts val="0"/>
              </a:spcBef>
              <a:spcAft>
                <a:spcPts val="0"/>
              </a:spcAft>
              <a:buNone/>
            </a:pPr>
            <a:r>
              <a:rPr lang="en"/>
              <a:t>Leilões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Grupo 29:</a:t>
            </a:r>
            <a:endParaRPr sz="1400"/>
          </a:p>
          <a:p>
            <a:pPr indent="-317500" lvl="0" marL="457200" rtl="0" algn="l">
              <a:spcBef>
                <a:spcPts val="0"/>
              </a:spcBef>
              <a:spcAft>
                <a:spcPts val="0"/>
              </a:spcAft>
              <a:buSzPts val="1400"/>
              <a:buChar char="➔"/>
            </a:pPr>
            <a:r>
              <a:rPr lang="en" sz="1400"/>
              <a:t>Carlos Freitas - 201504749</a:t>
            </a:r>
            <a:endParaRPr sz="1400"/>
          </a:p>
          <a:p>
            <a:pPr indent="-317500" lvl="0" marL="457200" rtl="0" algn="l">
              <a:spcBef>
                <a:spcPts val="0"/>
              </a:spcBef>
              <a:spcAft>
                <a:spcPts val="0"/>
              </a:spcAft>
              <a:buSzPts val="1400"/>
              <a:buChar char="➔"/>
            </a:pPr>
            <a:r>
              <a:rPr lang="en" sz="1400"/>
              <a:t>Luis Martins - 201503344</a:t>
            </a:r>
            <a:endParaRPr sz="1400"/>
          </a:p>
          <a:p>
            <a:pPr indent="-317500" lvl="0" marL="457200" rtl="0" algn="l">
              <a:spcBef>
                <a:spcPts val="0"/>
              </a:spcBef>
              <a:spcAft>
                <a:spcPts val="0"/>
              </a:spcAft>
              <a:buSzPts val="1400"/>
              <a:buChar char="➔"/>
            </a:pPr>
            <a:r>
              <a:rPr lang="en" sz="1400"/>
              <a:t>João Conde - </a:t>
            </a:r>
            <a:r>
              <a:rPr lang="en" sz="1400"/>
              <a:t>201503256</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717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Teste com variação de atributos</a:t>
            </a:r>
            <a:endParaRPr/>
          </a:p>
        </p:txBody>
      </p:sp>
      <p:sp>
        <p:nvSpPr>
          <p:cNvPr id="131" name="Google Shape;131;p22"/>
          <p:cNvSpPr txBox="1"/>
          <p:nvPr>
            <p:ph idx="1" type="body"/>
          </p:nvPr>
        </p:nvSpPr>
        <p:spPr>
          <a:xfrm>
            <a:off x="584700" y="1003000"/>
            <a:ext cx="8247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Arial"/>
                <a:ea typeface="Arial"/>
                <a:cs typeface="Arial"/>
                <a:sym typeface="Arial"/>
              </a:rPr>
              <a:t>Uma vez que existe correlação considerável entre os atributos B e C, foi também testado um caso em que se retirou o atributo C verificando o impacto desse atributo no resultado final.</a:t>
            </a:r>
            <a:endParaRPr sz="1300">
              <a:latin typeface="Arial"/>
              <a:ea typeface="Arial"/>
              <a:cs typeface="Arial"/>
              <a:sym typeface="Arial"/>
            </a:endParaRPr>
          </a:p>
        </p:txBody>
      </p:sp>
      <p:graphicFrame>
        <p:nvGraphicFramePr>
          <p:cNvPr id="132" name="Google Shape;132;p22"/>
          <p:cNvGraphicFramePr/>
          <p:nvPr/>
        </p:nvGraphicFramePr>
        <p:xfrm>
          <a:off x="583250" y="1713425"/>
          <a:ext cx="3000000" cy="3000000"/>
        </p:xfrm>
        <a:graphic>
          <a:graphicData uri="http://schemas.openxmlformats.org/drawingml/2006/table">
            <a:tbl>
              <a:tblPr>
                <a:noFill/>
                <a:tableStyleId>{421F3DD9-5892-4379-B816-99F0F052B51B}</a:tableStyleId>
              </a:tblPr>
              <a:tblGrid>
                <a:gridCol w="1139800"/>
                <a:gridCol w="998200"/>
                <a:gridCol w="1069000"/>
                <a:gridCol w="1069000"/>
                <a:gridCol w="1069000"/>
                <a:gridCol w="1069000"/>
                <a:gridCol w="1069000"/>
              </a:tblGrid>
              <a:tr h="474175">
                <a:tc>
                  <a:txBody>
                    <a:bodyPr>
                      <a:noAutofit/>
                    </a:bodyPr>
                    <a:lstStyle/>
                    <a:p>
                      <a:pPr indent="0" lvl="0" marL="0" rtl="0" algn="l">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rPr b="1" lang="en" sz="1000"/>
                        <a:t>Decision Tree</a:t>
                      </a:r>
                      <a:endParaRPr b="1" sz="1000"/>
                    </a:p>
                  </a:txBody>
                  <a:tcPr marT="91425" marB="91425" marR="91425" marL="91425"/>
                </a:tc>
                <a:tc>
                  <a:txBody>
                    <a:bodyPr>
                      <a:noAutofit/>
                    </a:bodyPr>
                    <a:lstStyle/>
                    <a:p>
                      <a:pPr indent="0" lvl="0" marL="0" rtl="0" algn="ctr">
                        <a:spcBef>
                          <a:spcPts val="0"/>
                        </a:spcBef>
                        <a:spcAft>
                          <a:spcPts val="0"/>
                        </a:spcAft>
                        <a:buNone/>
                      </a:pPr>
                      <a:r>
                        <a:rPr b="1" lang="en" sz="1000"/>
                        <a:t>Random Forest</a:t>
                      </a:r>
                      <a:endParaRPr b="1" sz="1000"/>
                    </a:p>
                  </a:txBody>
                  <a:tcPr marT="91425" marB="91425" marR="91425" marL="91425"/>
                </a:tc>
                <a:tc>
                  <a:txBody>
                    <a:bodyPr>
                      <a:noAutofit/>
                    </a:bodyPr>
                    <a:lstStyle/>
                    <a:p>
                      <a:pPr indent="0" lvl="0" marL="0" rtl="0" algn="ctr">
                        <a:spcBef>
                          <a:spcPts val="0"/>
                        </a:spcBef>
                        <a:spcAft>
                          <a:spcPts val="0"/>
                        </a:spcAft>
                        <a:buNone/>
                      </a:pPr>
                      <a:r>
                        <a:rPr b="1" lang="en" sz="1000"/>
                        <a:t>K-NN</a:t>
                      </a:r>
                      <a:endParaRPr b="1" sz="1000"/>
                    </a:p>
                  </a:txBody>
                  <a:tcPr marT="91425" marB="91425" marR="91425" marL="91425"/>
                </a:tc>
                <a:tc>
                  <a:txBody>
                    <a:bodyPr>
                      <a:noAutofit/>
                    </a:bodyPr>
                    <a:lstStyle/>
                    <a:p>
                      <a:pPr indent="0" lvl="0" marL="0" rtl="0" algn="ctr">
                        <a:spcBef>
                          <a:spcPts val="0"/>
                        </a:spcBef>
                        <a:spcAft>
                          <a:spcPts val="0"/>
                        </a:spcAft>
                        <a:buNone/>
                      </a:pPr>
                      <a:r>
                        <a:rPr b="1" lang="en" sz="1000"/>
                        <a:t>Deep Learning</a:t>
                      </a:r>
                      <a:endParaRPr b="1" sz="1000"/>
                    </a:p>
                  </a:txBody>
                  <a:tcPr marT="91425" marB="91425" marR="91425" marL="91425"/>
                </a:tc>
                <a:tc>
                  <a:txBody>
                    <a:bodyPr>
                      <a:noAutofit/>
                    </a:bodyPr>
                    <a:lstStyle/>
                    <a:p>
                      <a:pPr indent="0" lvl="0" marL="0" rtl="0" algn="ctr">
                        <a:spcBef>
                          <a:spcPts val="0"/>
                        </a:spcBef>
                        <a:spcAft>
                          <a:spcPts val="0"/>
                        </a:spcAft>
                        <a:buNone/>
                      </a:pPr>
                      <a:r>
                        <a:rPr b="1" lang="en" sz="1000"/>
                        <a:t>Neural Net</a:t>
                      </a:r>
                      <a:endParaRPr b="1" sz="1000"/>
                    </a:p>
                  </a:txBody>
                  <a:tcPr marT="91425" marB="91425" marR="91425" marL="91425"/>
                </a:tc>
                <a:tc>
                  <a:txBody>
                    <a:bodyPr>
                      <a:noAutofit/>
                    </a:bodyPr>
                    <a:lstStyle/>
                    <a:p>
                      <a:pPr indent="0" lvl="0" marL="0" rtl="0" algn="ctr">
                        <a:spcBef>
                          <a:spcPts val="0"/>
                        </a:spcBef>
                        <a:spcAft>
                          <a:spcPts val="0"/>
                        </a:spcAft>
                        <a:buNone/>
                      </a:pPr>
                      <a:r>
                        <a:rPr b="1" lang="en" sz="1000"/>
                        <a:t>Gradient Boosted Trees</a:t>
                      </a:r>
                      <a:endParaRPr b="1" sz="1000"/>
                    </a:p>
                  </a:txBody>
                  <a:tcPr marT="91425" marB="91425" marR="91425" marL="91425"/>
                </a:tc>
              </a:tr>
              <a:tr h="325975">
                <a:tc>
                  <a:txBody>
                    <a:bodyPr>
                      <a:noAutofit/>
                    </a:bodyPr>
                    <a:lstStyle/>
                    <a:p>
                      <a:pPr indent="0" lvl="0" marL="0" rtl="0" algn="ctr">
                        <a:spcBef>
                          <a:spcPts val="0"/>
                        </a:spcBef>
                        <a:spcAft>
                          <a:spcPts val="0"/>
                        </a:spcAft>
                        <a:buNone/>
                      </a:pPr>
                      <a:r>
                        <a:rPr b="1" lang="en" sz="1000"/>
                        <a:t>Accuracy testing (%)</a:t>
                      </a:r>
                      <a:endParaRPr b="1" sz="1000"/>
                    </a:p>
                  </a:txBody>
                  <a:tcPr marT="91425" marB="91425" marR="91425" marL="91425"/>
                </a:tc>
                <a:tc>
                  <a:txBody>
                    <a:bodyPr>
                      <a:noAutofit/>
                    </a:bodyPr>
                    <a:lstStyle/>
                    <a:p>
                      <a:pPr indent="0" lvl="0" marL="0" rtl="0" algn="ctr">
                        <a:spcBef>
                          <a:spcPts val="0"/>
                        </a:spcBef>
                        <a:spcAft>
                          <a:spcPts val="0"/>
                        </a:spcAft>
                        <a:buNone/>
                      </a:pPr>
                      <a:r>
                        <a:rPr lang="en" sz="1000"/>
                        <a:t>82.94</a:t>
                      </a:r>
                      <a:endParaRPr sz="1000"/>
                    </a:p>
                  </a:txBody>
                  <a:tcPr marT="91425" marB="91425" marR="91425" marL="91425"/>
                </a:tc>
                <a:tc>
                  <a:txBody>
                    <a:bodyPr>
                      <a:noAutofit/>
                    </a:bodyPr>
                    <a:lstStyle/>
                    <a:p>
                      <a:pPr indent="0" lvl="0" marL="0" rtl="0" algn="ctr">
                        <a:spcBef>
                          <a:spcPts val="0"/>
                        </a:spcBef>
                        <a:spcAft>
                          <a:spcPts val="0"/>
                        </a:spcAft>
                        <a:buNone/>
                      </a:pPr>
                      <a:r>
                        <a:rPr lang="en" sz="1000"/>
                        <a:t>83.26</a:t>
                      </a:r>
                      <a:endParaRPr sz="1000"/>
                    </a:p>
                  </a:txBody>
                  <a:tcPr marT="91425" marB="91425" marR="91425" marL="91425"/>
                </a:tc>
                <a:tc>
                  <a:txBody>
                    <a:bodyPr>
                      <a:noAutofit/>
                    </a:bodyPr>
                    <a:lstStyle/>
                    <a:p>
                      <a:pPr indent="0" lvl="0" marL="0" rtl="0" algn="ctr">
                        <a:spcBef>
                          <a:spcPts val="0"/>
                        </a:spcBef>
                        <a:spcAft>
                          <a:spcPts val="0"/>
                        </a:spcAft>
                        <a:buNone/>
                      </a:pPr>
                      <a:r>
                        <a:rPr lang="en" sz="1000"/>
                        <a:t>82.60</a:t>
                      </a:r>
                      <a:endParaRPr sz="1000"/>
                    </a:p>
                  </a:txBody>
                  <a:tcPr marT="91425" marB="91425" marR="91425" marL="91425"/>
                </a:tc>
                <a:tc>
                  <a:txBody>
                    <a:bodyPr>
                      <a:noAutofit/>
                    </a:bodyPr>
                    <a:lstStyle/>
                    <a:p>
                      <a:pPr indent="0" lvl="0" marL="0" rtl="0" algn="ctr">
                        <a:spcBef>
                          <a:spcPts val="0"/>
                        </a:spcBef>
                        <a:spcAft>
                          <a:spcPts val="0"/>
                        </a:spcAft>
                        <a:buNone/>
                      </a:pPr>
                      <a:r>
                        <a:rPr lang="en" sz="1000"/>
                        <a:t>80.40</a:t>
                      </a:r>
                      <a:endParaRPr sz="1000"/>
                    </a:p>
                  </a:txBody>
                  <a:tcPr marT="91425" marB="91425" marR="91425" marL="91425"/>
                </a:tc>
                <a:tc>
                  <a:txBody>
                    <a:bodyPr>
                      <a:noAutofit/>
                    </a:bodyPr>
                    <a:lstStyle/>
                    <a:p>
                      <a:pPr indent="0" lvl="0" marL="0" rtl="0" algn="ctr">
                        <a:spcBef>
                          <a:spcPts val="0"/>
                        </a:spcBef>
                        <a:spcAft>
                          <a:spcPts val="0"/>
                        </a:spcAft>
                        <a:buNone/>
                      </a:pPr>
                      <a:r>
                        <a:rPr lang="en" sz="1000"/>
                        <a:t>81.40</a:t>
                      </a:r>
                      <a:endParaRPr sz="1000"/>
                    </a:p>
                  </a:txBody>
                  <a:tcPr marT="91425" marB="91425" marR="91425" marL="91425"/>
                </a:tc>
                <a:tc>
                  <a:txBody>
                    <a:bodyPr>
                      <a:noAutofit/>
                    </a:bodyPr>
                    <a:lstStyle/>
                    <a:p>
                      <a:pPr indent="0" lvl="0" marL="0" rtl="0" algn="ctr">
                        <a:spcBef>
                          <a:spcPts val="0"/>
                        </a:spcBef>
                        <a:spcAft>
                          <a:spcPts val="0"/>
                        </a:spcAft>
                        <a:buNone/>
                      </a:pPr>
                      <a:r>
                        <a:rPr lang="en" sz="1000"/>
                        <a:t>81.40</a:t>
                      </a:r>
                      <a:endParaRPr sz="1000"/>
                    </a:p>
                  </a:txBody>
                  <a:tcPr marT="91425" marB="91425" marR="91425" marL="91425"/>
                </a:tc>
              </a:tr>
            </a:tbl>
          </a:graphicData>
        </a:graphic>
      </p:graphicFrame>
      <p:sp>
        <p:nvSpPr>
          <p:cNvPr id="133" name="Google Shape;133;p22"/>
          <p:cNvSpPr txBox="1"/>
          <p:nvPr/>
        </p:nvSpPr>
        <p:spPr>
          <a:xfrm>
            <a:off x="466975" y="3303100"/>
            <a:ext cx="82476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Ao observar os resultados obtidos, é possível verificar que em geral são piores, com </a:t>
            </a:r>
            <a:r>
              <a:rPr lang="en" sz="1300"/>
              <a:t>exceção</a:t>
            </a:r>
            <a:r>
              <a:rPr lang="en" sz="1300"/>
              <a:t> do  K-NN. A variação destes resultados não são significativos por isso podemos concluir que o atributo C (</a:t>
            </a:r>
            <a:r>
              <a:rPr lang="en" sz="1300">
                <a:solidFill>
                  <a:schemeClr val="dk1"/>
                </a:solidFill>
              </a:rPr>
              <a:t>distância percentual entre o shipment delay do vendedor e o shipment delay dos seus concorrentes diretos) é pouco útil para a experiência realizada.</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Conclusões</a:t>
            </a:r>
            <a:endParaRPr/>
          </a:p>
        </p:txBody>
      </p:sp>
      <p:sp>
        <p:nvSpPr>
          <p:cNvPr id="139" name="Google Shape;139;p23"/>
          <p:cNvSpPr txBox="1"/>
          <p:nvPr>
            <p:ph idx="1" type="body"/>
          </p:nvPr>
        </p:nvSpPr>
        <p:spPr>
          <a:xfrm>
            <a:off x="311700" y="1087900"/>
            <a:ext cx="8520600" cy="3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Ao observar os resultados obtidos de cada modelo implementado, pode-se concluir que todos os modelos apresentam resultados bastante similares. Verifica-se que com os dados gerados foi obtido em qualquer modelo uma precisão de pelo menos 80% , ou seja em 80% dos dados testados o modelo concluiu corretamente se o produto foi ou não </a:t>
            </a:r>
            <a:r>
              <a:rPr lang="en" sz="1300">
                <a:latin typeface="Arial"/>
                <a:ea typeface="Arial"/>
                <a:cs typeface="Arial"/>
                <a:sym typeface="Arial"/>
              </a:rPr>
              <a:t>vendido</a:t>
            </a:r>
            <a:r>
              <a:rPr lang="en" sz="1300">
                <a:latin typeface="Arial"/>
                <a:ea typeface="Arial"/>
                <a:cs typeface="Arial"/>
                <a:sym typeface="Arial"/>
              </a:rPr>
              <a:t>. </a:t>
            </a:r>
            <a:endParaRPr sz="1300">
              <a:latin typeface="Arial"/>
              <a:ea typeface="Arial"/>
              <a:cs typeface="Arial"/>
              <a:sym typeface="Arial"/>
            </a:endParaRPr>
          </a:p>
          <a:p>
            <a:pPr indent="0" lvl="0" marL="0" rtl="0" algn="l">
              <a:spcBef>
                <a:spcPts val="1600"/>
              </a:spcBef>
              <a:spcAft>
                <a:spcPts val="1600"/>
              </a:spcAft>
              <a:buNone/>
            </a:pPr>
            <a:r>
              <a:rPr lang="en" sz="1300">
                <a:latin typeface="Arial"/>
                <a:ea typeface="Arial"/>
                <a:cs typeface="Arial"/>
                <a:sym typeface="Arial"/>
              </a:rPr>
              <a:t>Após as análises realizadas concluiu-se que o melhor modelo para esta classificação é Gradient Boosted Tree, uma vez que tem uma accuracy de 84.14%.</a:t>
            </a:r>
            <a:br>
              <a:rPr lang="en" sz="1300">
                <a:latin typeface="Arial"/>
                <a:ea typeface="Arial"/>
                <a:cs typeface="Arial"/>
                <a:sym typeface="Arial"/>
              </a:rPr>
            </a:br>
            <a:br>
              <a:rPr lang="en" sz="1300">
                <a:latin typeface="Arial"/>
                <a:ea typeface="Arial"/>
                <a:cs typeface="Arial"/>
                <a:sym typeface="Arial"/>
              </a:rPr>
            </a:br>
            <a:r>
              <a:rPr lang="en" sz="1300">
                <a:latin typeface="Arial"/>
                <a:ea typeface="Arial"/>
                <a:cs typeface="Arial"/>
                <a:sym typeface="Arial"/>
              </a:rPr>
              <a:t>Ao testar o modelo, sem a avaliação do atributo C, também é possível concluir que foram obtidos piores resultados. Por exemplo, a precisão do Gradient Boosted Tree passou de 84.14% para 81.4%. Esta variação de 3% revela que esta variável apesar de ter alguma correlação com outra variável é útil para a experiência realizada.</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Parte 2</a:t>
            </a:r>
            <a:endParaRPr/>
          </a:p>
        </p:txBody>
      </p:sp>
      <p:sp>
        <p:nvSpPr>
          <p:cNvPr id="145" name="Google Shape;145;p24"/>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Informação adicional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Classificação</a:t>
            </a:r>
            <a:endParaRPr/>
          </a:p>
        </p:txBody>
      </p:sp>
      <p:sp>
        <p:nvSpPr>
          <p:cNvPr id="151" name="Google Shape;151;p25"/>
          <p:cNvSpPr txBox="1"/>
          <p:nvPr>
            <p:ph idx="1" type="body"/>
          </p:nvPr>
        </p:nvSpPr>
        <p:spPr>
          <a:xfrm>
            <a:off x="311700" y="1240750"/>
            <a:ext cx="8437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O processo utilizado na classificação de se um produto seria vendido ou não compreende os seguintes passos:</a:t>
            </a:r>
            <a:endParaRPr sz="1400">
              <a:latin typeface="Arial"/>
              <a:ea typeface="Arial"/>
              <a:cs typeface="Arial"/>
              <a:sym typeface="Arial"/>
            </a:endParaRPr>
          </a:p>
        </p:txBody>
      </p:sp>
      <p:pic>
        <p:nvPicPr>
          <p:cNvPr id="152" name="Google Shape;152;p25"/>
          <p:cNvPicPr preferRelativeResize="0"/>
          <p:nvPr/>
        </p:nvPicPr>
        <p:blipFill>
          <a:blip r:embed="rId3">
            <a:alphaModFix/>
          </a:blip>
          <a:stretch>
            <a:fillRect/>
          </a:stretch>
        </p:blipFill>
        <p:spPr>
          <a:xfrm>
            <a:off x="3875850" y="1737350"/>
            <a:ext cx="4873350" cy="3143825"/>
          </a:xfrm>
          <a:prstGeom prst="rect">
            <a:avLst/>
          </a:prstGeom>
          <a:noFill/>
          <a:ln>
            <a:noFill/>
          </a:ln>
        </p:spPr>
      </p:pic>
      <p:sp>
        <p:nvSpPr>
          <p:cNvPr id="153" name="Google Shape;153;p25"/>
          <p:cNvSpPr txBox="1"/>
          <p:nvPr/>
        </p:nvSpPr>
        <p:spPr>
          <a:xfrm>
            <a:off x="311700" y="2200450"/>
            <a:ext cx="3688800" cy="246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leitura dos dados (ficheiro .csv)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sampling dos mesmos, garantindo uma proporção equilibrada de dados de ambas as classes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construção da matriz de correlação</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validação e aplicação do modelo</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1600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Classificação</a:t>
            </a:r>
            <a:endParaRPr/>
          </a:p>
        </p:txBody>
      </p:sp>
      <p:sp>
        <p:nvSpPr>
          <p:cNvPr id="159" name="Google Shape;159;p26"/>
          <p:cNvSpPr txBox="1"/>
          <p:nvPr>
            <p:ph idx="1" type="body"/>
          </p:nvPr>
        </p:nvSpPr>
        <p:spPr>
          <a:xfrm>
            <a:off x="311700" y="1067850"/>
            <a:ext cx="8437500" cy="3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Na etapa de validação,  aplicamos 70% dos dados para treino e 30% para teste.</a:t>
            </a:r>
            <a:endParaRPr sz="1400">
              <a:latin typeface="Arial"/>
              <a:ea typeface="Arial"/>
              <a:cs typeface="Arial"/>
              <a:sym typeface="Arial"/>
            </a:endParaRPr>
          </a:p>
          <a:p>
            <a:pPr indent="0" lvl="0" marL="0" rtl="0" algn="l">
              <a:spcBef>
                <a:spcPts val="1600"/>
              </a:spcBef>
              <a:spcAft>
                <a:spcPts val="1600"/>
              </a:spcAft>
              <a:buNone/>
            </a:pPr>
            <a:r>
              <a:rPr lang="en" sz="1400">
                <a:latin typeface="Arial"/>
                <a:ea typeface="Arial"/>
                <a:cs typeface="Arial"/>
                <a:sym typeface="Arial"/>
              </a:rPr>
              <a:t>Para tal aplicamos o modelo desejado e posteriormente medimos a sua performance.</a:t>
            </a:r>
            <a:endParaRPr sz="1400">
              <a:latin typeface="Arial"/>
              <a:ea typeface="Arial"/>
              <a:cs typeface="Arial"/>
              <a:sym typeface="Arial"/>
            </a:endParaRPr>
          </a:p>
        </p:txBody>
      </p:sp>
      <p:pic>
        <p:nvPicPr>
          <p:cNvPr id="160" name="Google Shape;160;p26"/>
          <p:cNvPicPr preferRelativeResize="0"/>
          <p:nvPr/>
        </p:nvPicPr>
        <p:blipFill>
          <a:blip r:embed="rId3">
            <a:alphaModFix/>
          </a:blip>
          <a:stretch>
            <a:fillRect/>
          </a:stretch>
        </p:blipFill>
        <p:spPr>
          <a:xfrm>
            <a:off x="1415163" y="1893699"/>
            <a:ext cx="6230574" cy="302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1600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Classificação</a:t>
            </a:r>
            <a:endParaRPr/>
          </a:p>
        </p:txBody>
      </p:sp>
      <p:sp>
        <p:nvSpPr>
          <p:cNvPr id="166" name="Google Shape;166;p27"/>
          <p:cNvSpPr txBox="1"/>
          <p:nvPr>
            <p:ph idx="1" type="body"/>
          </p:nvPr>
        </p:nvSpPr>
        <p:spPr>
          <a:xfrm>
            <a:off x="311700" y="1067850"/>
            <a:ext cx="8437500" cy="352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Procuramos variar o modelo aplicado, considerando os já anteriormente mencionados.</a:t>
            </a:r>
            <a:endParaRPr sz="1400">
              <a:latin typeface="Arial"/>
              <a:ea typeface="Arial"/>
              <a:cs typeface="Arial"/>
              <a:sym typeface="Arial"/>
            </a:endParaRPr>
          </a:p>
        </p:txBody>
      </p:sp>
      <p:pic>
        <p:nvPicPr>
          <p:cNvPr id="167" name="Google Shape;167;p27"/>
          <p:cNvPicPr preferRelativeResize="0"/>
          <p:nvPr/>
        </p:nvPicPr>
        <p:blipFill>
          <a:blip r:embed="rId3">
            <a:alphaModFix/>
          </a:blip>
          <a:stretch>
            <a:fillRect/>
          </a:stretch>
        </p:blipFill>
        <p:spPr>
          <a:xfrm>
            <a:off x="813075" y="1480875"/>
            <a:ext cx="7448550" cy="1543050"/>
          </a:xfrm>
          <a:prstGeom prst="rect">
            <a:avLst/>
          </a:prstGeom>
          <a:noFill/>
          <a:ln>
            <a:noFill/>
          </a:ln>
        </p:spPr>
      </p:pic>
      <p:pic>
        <p:nvPicPr>
          <p:cNvPr id="168" name="Google Shape;168;p27"/>
          <p:cNvPicPr preferRelativeResize="0"/>
          <p:nvPr/>
        </p:nvPicPr>
        <p:blipFill>
          <a:blip r:embed="rId4">
            <a:alphaModFix/>
          </a:blip>
          <a:stretch>
            <a:fillRect/>
          </a:stretch>
        </p:blipFill>
        <p:spPr>
          <a:xfrm>
            <a:off x="785375" y="3100125"/>
            <a:ext cx="7810500" cy="156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139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Regressão</a:t>
            </a:r>
            <a:endParaRPr/>
          </a:p>
        </p:txBody>
      </p:sp>
      <p:sp>
        <p:nvSpPr>
          <p:cNvPr id="174" name="Google Shape;174;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75" name="Google Shape;175;p28"/>
          <p:cNvPicPr preferRelativeResize="0"/>
          <p:nvPr/>
        </p:nvPicPr>
        <p:blipFill>
          <a:blip r:embed="rId3">
            <a:alphaModFix/>
          </a:blip>
          <a:stretch>
            <a:fillRect/>
          </a:stretch>
        </p:blipFill>
        <p:spPr>
          <a:xfrm>
            <a:off x="1112050" y="950563"/>
            <a:ext cx="6919924" cy="390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2258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Regressão</a:t>
            </a:r>
            <a:endParaRPr/>
          </a:p>
        </p:txBody>
      </p:sp>
      <p:sp>
        <p:nvSpPr>
          <p:cNvPr id="181" name="Google Shape;181;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2" name="Google Shape;182;p29"/>
          <p:cNvPicPr preferRelativeResize="0"/>
          <p:nvPr/>
        </p:nvPicPr>
        <p:blipFill>
          <a:blip r:embed="rId3">
            <a:alphaModFix/>
          </a:blip>
          <a:stretch>
            <a:fillRect/>
          </a:stretch>
        </p:blipFill>
        <p:spPr>
          <a:xfrm>
            <a:off x="0" y="1057145"/>
            <a:ext cx="9144000" cy="36901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Processos rapidminer - Regressão</a:t>
            </a:r>
            <a:endParaRPr/>
          </a:p>
        </p:txBody>
      </p:sp>
      <p:sp>
        <p:nvSpPr>
          <p:cNvPr id="188" name="Google Shape;188;p30"/>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9" name="Google Shape;189;p30"/>
          <p:cNvPicPr preferRelativeResize="0"/>
          <p:nvPr/>
        </p:nvPicPr>
        <p:blipFill>
          <a:blip r:embed="rId3">
            <a:alphaModFix/>
          </a:blip>
          <a:stretch>
            <a:fillRect/>
          </a:stretch>
        </p:blipFill>
        <p:spPr>
          <a:xfrm>
            <a:off x="1367275" y="1147213"/>
            <a:ext cx="6229350" cy="1724025"/>
          </a:xfrm>
          <a:prstGeom prst="rect">
            <a:avLst/>
          </a:prstGeom>
          <a:noFill/>
          <a:ln>
            <a:noFill/>
          </a:ln>
        </p:spPr>
      </p:pic>
      <p:pic>
        <p:nvPicPr>
          <p:cNvPr id="190" name="Google Shape;190;p30"/>
          <p:cNvPicPr preferRelativeResize="0"/>
          <p:nvPr/>
        </p:nvPicPr>
        <p:blipFill>
          <a:blip r:embed="rId4">
            <a:alphaModFix/>
          </a:blip>
          <a:stretch>
            <a:fillRect/>
          </a:stretch>
        </p:blipFill>
        <p:spPr>
          <a:xfrm>
            <a:off x="1333500" y="3006338"/>
            <a:ext cx="6477000"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Resultados de outras experiências interessantes</a:t>
            </a:r>
            <a:endParaRPr/>
          </a:p>
        </p:txBody>
      </p:sp>
      <p:sp>
        <p:nvSpPr>
          <p:cNvPr id="196" name="Google Shape;196;p31"/>
          <p:cNvSpPr txBox="1"/>
          <p:nvPr>
            <p:ph idx="1" type="body"/>
          </p:nvPr>
        </p:nvSpPr>
        <p:spPr>
          <a:xfrm>
            <a:off x="311700" y="8313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Seria também útil tentar prever qual seria o valor de venda de um produto (filtrando por nome de produto). Foram então aplicados alguns modelos, utilizando com variáveis independentes:</a:t>
            </a:r>
            <a:endParaRPr sz="1300">
              <a:latin typeface="Arial"/>
              <a:ea typeface="Arial"/>
              <a:cs typeface="Arial"/>
              <a:sym typeface="Arial"/>
            </a:endParaRPr>
          </a:p>
          <a:p>
            <a:pPr indent="-311150" lvl="0" marL="457200" rtl="0" algn="l">
              <a:spcBef>
                <a:spcPts val="1600"/>
              </a:spcBef>
              <a:spcAft>
                <a:spcPts val="0"/>
              </a:spcAft>
              <a:buSzPts val="1300"/>
              <a:buFont typeface="Arial"/>
              <a:buChar char="-"/>
            </a:pPr>
            <a:r>
              <a:rPr lang="en" sz="1300">
                <a:latin typeface="Arial"/>
                <a:ea typeface="Arial"/>
                <a:cs typeface="Arial"/>
                <a:sym typeface="Arial"/>
              </a:rPr>
              <a:t>Valor inicial do produto</a:t>
            </a:r>
            <a:endParaRPr sz="1300">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Desvio percentual entre o shipment delay do seller que está a vender o produto e a média do shipment delay de todos os sellers que vendem este mesmo produto</a:t>
            </a:r>
            <a:endParaRPr sz="1300">
              <a:solidFill>
                <a:srgbClr val="000000"/>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Número total de leilões do mesmo produto (para que se possa ter em consideração o número de competidores)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Número de interessados no produto (para que se possa ter em consideração a dimensão do público alvo)</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lang="en" sz="1300">
                <a:latin typeface="Arial"/>
                <a:ea typeface="Arial"/>
                <a:cs typeface="Arial"/>
                <a:sym typeface="Arial"/>
              </a:rPr>
              <a:t>Os modelos utilizados foram:</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Neural Net</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Deep Learning</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Linear Regression</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Generalized Linear Model</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Polynomial Regression</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K-NN</a:t>
            </a:r>
            <a:endParaRPr sz="1300">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Descrição do problema</a:t>
            </a:r>
            <a:endParaRPr/>
          </a:p>
        </p:txBody>
      </p:sp>
      <p:sp>
        <p:nvSpPr>
          <p:cNvPr id="69" name="Google Shape;69;p14"/>
          <p:cNvSpPr txBox="1"/>
          <p:nvPr>
            <p:ph idx="1" type="body"/>
          </p:nvPr>
        </p:nvSpPr>
        <p:spPr>
          <a:xfrm>
            <a:off x="3986850" y="1147225"/>
            <a:ext cx="4755300" cy="3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E"/>
                </a:solidFill>
                <a:latin typeface="Arial"/>
                <a:ea typeface="Arial"/>
                <a:cs typeface="Arial"/>
                <a:sym typeface="Arial"/>
              </a:rPr>
              <a:t>No cenário em questão, um ou mais compradores possuem uma lista de produtos que pretendem comprar. Simultaneamente, vários vendedores tentam leiloar os seus produtos.</a:t>
            </a:r>
            <a:endParaRPr sz="1200">
              <a:solidFill>
                <a:srgbClr val="24292E"/>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200">
                <a:solidFill>
                  <a:srgbClr val="24292E"/>
                </a:solidFill>
                <a:latin typeface="Arial"/>
                <a:ea typeface="Arial"/>
                <a:cs typeface="Arial"/>
                <a:sym typeface="Arial"/>
              </a:rPr>
              <a:t>Cada vendedor fixa um preço mínimo para cada produto que vende, sendo este o valor inicial do produto em leilão (English auction), segundo uma distribuição normal. O mesmo produto, oferecido por diferentes vendedores, pode ter preços diferentes.</a:t>
            </a:r>
            <a:endParaRPr sz="1200">
              <a:solidFill>
                <a:srgbClr val="24292E"/>
              </a:solidFill>
              <a:latin typeface="Arial"/>
              <a:ea typeface="Arial"/>
              <a:cs typeface="Arial"/>
              <a:sym typeface="Arial"/>
            </a:endParaRPr>
          </a:p>
          <a:p>
            <a:pPr indent="0" lvl="0" marL="0" rtl="0" algn="l">
              <a:spcBef>
                <a:spcPts val="1200"/>
              </a:spcBef>
              <a:spcAft>
                <a:spcPts val="0"/>
              </a:spcAft>
              <a:buNone/>
            </a:pPr>
            <a:r>
              <a:rPr lang="en" sz="1200">
                <a:solidFill>
                  <a:srgbClr val="24292E"/>
                </a:solidFill>
                <a:latin typeface="Arial"/>
                <a:ea typeface="Arial"/>
                <a:cs typeface="Arial"/>
                <a:sym typeface="Arial"/>
              </a:rPr>
              <a:t>Cada comprador estará disposto a gastar um valor máximo por cada produto, valor este também obtido através da mesma distribuição normal. No entanto este valor pode reduzir caso o vendedor tenha má reputação. A reputação pode variar entre 0 e 1.</a:t>
            </a:r>
            <a:endParaRPr sz="1200">
              <a:solidFill>
                <a:srgbClr val="24292E"/>
              </a:solidFill>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1200">
                <a:solidFill>
                  <a:srgbClr val="24292E"/>
                </a:solidFill>
                <a:latin typeface="Arial"/>
                <a:ea typeface="Arial"/>
                <a:cs typeface="Arial"/>
                <a:sym typeface="Arial"/>
              </a:rPr>
              <a:t>Um comprador que ganhe 2 ou mais leilões do mesmo produto pode escolher qual prefere, conforme o rating dos vendedores que licitaram os produtos ganhos</a:t>
            </a:r>
            <a:endParaRPr sz="1200">
              <a:solidFill>
                <a:srgbClr val="24292E"/>
              </a:solidFill>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146250" y="1523750"/>
            <a:ext cx="3715924" cy="2786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1511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Resultados</a:t>
            </a:r>
            <a:r>
              <a:rPr lang="en"/>
              <a:t> de outras experiências interessantes</a:t>
            </a:r>
            <a:endParaRPr/>
          </a:p>
        </p:txBody>
      </p:sp>
      <p:sp>
        <p:nvSpPr>
          <p:cNvPr id="202" name="Google Shape;20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00">
                <a:latin typeface="Arial"/>
                <a:ea typeface="Arial"/>
                <a:cs typeface="Arial"/>
                <a:sym typeface="Arial"/>
              </a:rPr>
              <a:t>Por se tratar de um problema de regressão foram analisadas as seguintes variáveis: </a:t>
            </a:r>
            <a:endParaRPr sz="1300">
              <a:latin typeface="Arial"/>
              <a:ea typeface="Arial"/>
              <a:cs typeface="Arial"/>
              <a:sym typeface="Arial"/>
            </a:endParaRPr>
          </a:p>
          <a:p>
            <a:pPr indent="-311150" lvl="0" marL="457200" rtl="0" algn="l">
              <a:spcBef>
                <a:spcPts val="1600"/>
              </a:spcBef>
              <a:spcAft>
                <a:spcPts val="0"/>
              </a:spcAft>
              <a:buSzPts val="1300"/>
              <a:buFont typeface="Arial"/>
              <a:buChar char="●"/>
            </a:pPr>
            <a:r>
              <a:rPr b="1" lang="en" sz="1300">
                <a:latin typeface="Arial"/>
                <a:ea typeface="Arial"/>
                <a:cs typeface="Arial"/>
                <a:sym typeface="Arial"/>
              </a:rPr>
              <a:t>Root Mean Squared Error (RMSE)</a:t>
            </a:r>
            <a:r>
              <a:rPr lang="en" sz="1300">
                <a:latin typeface="Arial"/>
                <a:ea typeface="Arial"/>
                <a:cs typeface="Arial"/>
                <a:sym typeface="Arial"/>
              </a:rPr>
              <a:t> - mede a diferença entre a previsão e o valor efetivamente verificado</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latin typeface="Arial"/>
                <a:ea typeface="Arial"/>
                <a:cs typeface="Arial"/>
                <a:sym typeface="Arial"/>
              </a:rPr>
              <a:t>Validation runtime</a:t>
            </a:r>
            <a:r>
              <a:rPr lang="en" sz="1300">
                <a:latin typeface="Arial"/>
                <a:ea typeface="Arial"/>
                <a:cs typeface="Arial"/>
                <a:sym typeface="Arial"/>
              </a:rPr>
              <a:t> - tempo de execução do modelo tendo em conta treino  teste</a:t>
            </a:r>
            <a:endParaRPr sz="1300">
              <a:latin typeface="Arial"/>
              <a:ea typeface="Arial"/>
              <a:cs typeface="Arial"/>
              <a:sym typeface="Arial"/>
            </a:endParaRPr>
          </a:p>
          <a:p>
            <a:pPr indent="-311150" lvl="0" marL="457200" rtl="0" algn="l">
              <a:spcBef>
                <a:spcPts val="0"/>
              </a:spcBef>
              <a:spcAft>
                <a:spcPts val="0"/>
              </a:spcAft>
              <a:buSzPts val="1300"/>
              <a:buChar char="●"/>
            </a:pPr>
            <a:r>
              <a:rPr b="1" lang="en" sz="1300">
                <a:latin typeface="Arial"/>
                <a:ea typeface="Arial"/>
                <a:cs typeface="Arial"/>
                <a:sym typeface="Arial"/>
              </a:rPr>
              <a:t>Root Relative Squared Error (RRSE)</a:t>
            </a:r>
            <a:r>
              <a:rPr lang="en" sz="1300">
                <a:latin typeface="Arial"/>
                <a:ea typeface="Arial"/>
                <a:cs typeface="Arial"/>
                <a:sym typeface="Arial"/>
              </a:rPr>
              <a:t> - compara o resultado obtido pelo nosso modelo relativamente a uma previsão mais fraca onde se considera apenas a média dos resultados. A análise deste parâmetro deve ser feita tendo em consideração os seguintes ranges de valores:</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0 : modelo perfeito</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]0,1[ : modelo útil</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1 : modelo igual ao trivial (valor médio)</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&gt; 1 : modelo pior que o trivial</a:t>
            </a:r>
            <a:endParaRPr sz="13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33"/>
          <p:cNvGraphicFramePr/>
          <p:nvPr/>
        </p:nvGraphicFramePr>
        <p:xfrm>
          <a:off x="668450" y="1098325"/>
          <a:ext cx="3000000" cy="3000000"/>
        </p:xfrm>
        <a:graphic>
          <a:graphicData uri="http://schemas.openxmlformats.org/drawingml/2006/table">
            <a:tbl>
              <a:tblPr>
                <a:noFill/>
                <a:tableStyleId>{421F3DD9-5892-4379-B816-99F0F052B51B}</a:tableStyleId>
              </a:tblPr>
              <a:tblGrid>
                <a:gridCol w="1186000"/>
                <a:gridCol w="1038700"/>
                <a:gridCol w="1112350"/>
                <a:gridCol w="1112350"/>
                <a:gridCol w="1112350"/>
                <a:gridCol w="1112350"/>
                <a:gridCol w="1112350"/>
              </a:tblGrid>
              <a:tr h="769100">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ctr">
                        <a:spcBef>
                          <a:spcPts val="0"/>
                        </a:spcBef>
                        <a:spcAft>
                          <a:spcPts val="0"/>
                        </a:spcAft>
                        <a:buNone/>
                      </a:pPr>
                      <a:r>
                        <a:rPr b="1" lang="en" sz="1100"/>
                        <a:t>Neural Net</a:t>
                      </a:r>
                      <a:endParaRPr b="1" sz="1100"/>
                    </a:p>
                  </a:txBody>
                  <a:tcPr marT="91425" marB="91425" marR="91425" marL="91425"/>
                </a:tc>
                <a:tc>
                  <a:txBody>
                    <a:bodyPr>
                      <a:noAutofit/>
                    </a:bodyPr>
                    <a:lstStyle/>
                    <a:p>
                      <a:pPr indent="0" lvl="0" marL="0" rtl="0" algn="ctr">
                        <a:spcBef>
                          <a:spcPts val="0"/>
                        </a:spcBef>
                        <a:spcAft>
                          <a:spcPts val="0"/>
                        </a:spcAft>
                        <a:buNone/>
                      </a:pPr>
                      <a:r>
                        <a:rPr b="1" lang="en" sz="1100"/>
                        <a:t>Deep Learning</a:t>
                      </a:r>
                      <a:endParaRPr b="1" sz="1100"/>
                    </a:p>
                  </a:txBody>
                  <a:tcPr marT="91425" marB="91425" marR="91425" marL="91425"/>
                </a:tc>
                <a:tc>
                  <a:txBody>
                    <a:bodyPr>
                      <a:noAutofit/>
                    </a:bodyPr>
                    <a:lstStyle/>
                    <a:p>
                      <a:pPr indent="0" lvl="0" marL="0" rtl="0" algn="ctr">
                        <a:spcBef>
                          <a:spcPts val="0"/>
                        </a:spcBef>
                        <a:spcAft>
                          <a:spcPts val="0"/>
                        </a:spcAft>
                        <a:buNone/>
                      </a:pPr>
                      <a:r>
                        <a:rPr b="1" lang="en" sz="1100"/>
                        <a:t>Linear Regression</a:t>
                      </a:r>
                      <a:endParaRPr b="1" sz="1100"/>
                    </a:p>
                  </a:txBody>
                  <a:tcPr marT="91425" marB="91425" marR="91425" marL="91425"/>
                </a:tc>
                <a:tc>
                  <a:txBody>
                    <a:bodyPr>
                      <a:noAutofit/>
                    </a:bodyPr>
                    <a:lstStyle/>
                    <a:p>
                      <a:pPr indent="0" lvl="0" marL="0" rtl="0" algn="ctr">
                        <a:spcBef>
                          <a:spcPts val="0"/>
                        </a:spcBef>
                        <a:spcAft>
                          <a:spcPts val="0"/>
                        </a:spcAft>
                        <a:buNone/>
                      </a:pPr>
                      <a:r>
                        <a:rPr b="1" lang="en" sz="1100"/>
                        <a:t>Generalized Linear Regression</a:t>
                      </a:r>
                      <a:endParaRPr b="1" sz="1100"/>
                    </a:p>
                  </a:txBody>
                  <a:tcPr marT="91425" marB="91425" marR="91425" marL="91425"/>
                </a:tc>
                <a:tc>
                  <a:txBody>
                    <a:bodyPr>
                      <a:noAutofit/>
                    </a:bodyPr>
                    <a:lstStyle/>
                    <a:p>
                      <a:pPr indent="0" lvl="0" marL="0" rtl="0" algn="ctr">
                        <a:spcBef>
                          <a:spcPts val="0"/>
                        </a:spcBef>
                        <a:spcAft>
                          <a:spcPts val="0"/>
                        </a:spcAft>
                        <a:buNone/>
                      </a:pPr>
                      <a:r>
                        <a:rPr b="1" lang="en" sz="1100"/>
                        <a:t>Polynomial Regression</a:t>
                      </a:r>
                      <a:endParaRPr b="1" sz="1100"/>
                    </a:p>
                  </a:txBody>
                  <a:tcPr marT="91425" marB="91425" marR="91425" marL="91425"/>
                </a:tc>
                <a:tc>
                  <a:txBody>
                    <a:bodyPr>
                      <a:noAutofit/>
                    </a:bodyPr>
                    <a:lstStyle/>
                    <a:p>
                      <a:pPr indent="0" lvl="0" marL="0" rtl="0" algn="ctr">
                        <a:spcBef>
                          <a:spcPts val="0"/>
                        </a:spcBef>
                        <a:spcAft>
                          <a:spcPts val="0"/>
                        </a:spcAft>
                        <a:buNone/>
                      </a:pPr>
                      <a:r>
                        <a:rPr b="1" lang="en" sz="1100"/>
                        <a:t>K-NN</a:t>
                      </a:r>
                      <a:endParaRPr b="1" sz="1100"/>
                    </a:p>
                  </a:txBody>
                  <a:tcPr marT="91425" marB="91425" marR="91425" marL="91425"/>
                </a:tc>
              </a:tr>
              <a:tr h="638125">
                <a:tc>
                  <a:txBody>
                    <a:bodyPr>
                      <a:noAutofit/>
                    </a:bodyPr>
                    <a:lstStyle/>
                    <a:p>
                      <a:pPr indent="0" lvl="0" marL="0" rtl="0" algn="ctr">
                        <a:spcBef>
                          <a:spcPts val="0"/>
                        </a:spcBef>
                        <a:spcAft>
                          <a:spcPts val="0"/>
                        </a:spcAft>
                        <a:buNone/>
                      </a:pPr>
                      <a:r>
                        <a:rPr b="1" lang="en" sz="1100"/>
                        <a:t>Root mean squared error</a:t>
                      </a:r>
                      <a:endParaRPr b="1" sz="1100"/>
                    </a:p>
                  </a:txBody>
                  <a:tcPr marT="91425" marB="91425" marR="91425" marL="91425"/>
                </a:tc>
                <a:tc>
                  <a:txBody>
                    <a:bodyPr>
                      <a:noAutofit/>
                    </a:bodyPr>
                    <a:lstStyle/>
                    <a:p>
                      <a:pPr indent="0" lvl="0" marL="0" rtl="0" algn="ctr">
                        <a:spcBef>
                          <a:spcPts val="0"/>
                        </a:spcBef>
                        <a:spcAft>
                          <a:spcPts val="0"/>
                        </a:spcAft>
                        <a:buNone/>
                      </a:pPr>
                      <a:r>
                        <a:rPr lang="en" sz="1100"/>
                        <a:t>2.651</a:t>
                      </a:r>
                      <a:r>
                        <a:rPr lang="en" sz="1100"/>
                        <a:t> +/- 0.00</a:t>
                      </a:r>
                      <a:endParaRPr sz="1100"/>
                    </a:p>
                  </a:txBody>
                  <a:tcPr marT="91425" marB="91425" marR="91425" marL="91425"/>
                </a:tc>
                <a:tc>
                  <a:txBody>
                    <a:bodyPr>
                      <a:noAutofit/>
                    </a:bodyPr>
                    <a:lstStyle/>
                    <a:p>
                      <a:pPr indent="0" lvl="0" marL="0" rtl="0" algn="ctr">
                        <a:spcBef>
                          <a:spcPts val="0"/>
                        </a:spcBef>
                        <a:spcAft>
                          <a:spcPts val="0"/>
                        </a:spcAft>
                        <a:buNone/>
                      </a:pPr>
                      <a:r>
                        <a:rPr lang="en" sz="1100"/>
                        <a:t>2.864 +/- 0.00</a:t>
                      </a:r>
                      <a:endParaRPr sz="1100"/>
                    </a:p>
                  </a:txBody>
                  <a:tcPr marT="91425" marB="91425" marR="91425" marL="91425"/>
                </a:tc>
                <a:tc>
                  <a:txBody>
                    <a:bodyPr>
                      <a:noAutofit/>
                    </a:bodyPr>
                    <a:lstStyle/>
                    <a:p>
                      <a:pPr indent="0" lvl="0" marL="0" rtl="0" algn="ctr">
                        <a:spcBef>
                          <a:spcPts val="0"/>
                        </a:spcBef>
                        <a:spcAft>
                          <a:spcPts val="0"/>
                        </a:spcAft>
                        <a:buNone/>
                      </a:pPr>
                      <a:r>
                        <a:rPr lang="en" sz="1100"/>
                        <a:t>2.857 +/- 0.00</a:t>
                      </a:r>
                      <a:endParaRPr sz="1100"/>
                    </a:p>
                  </a:txBody>
                  <a:tcPr marT="91425" marB="91425" marR="91425" marL="91425"/>
                </a:tc>
                <a:tc>
                  <a:txBody>
                    <a:bodyPr>
                      <a:noAutofit/>
                    </a:bodyPr>
                    <a:lstStyle/>
                    <a:p>
                      <a:pPr indent="0" lvl="0" marL="0" rtl="0" algn="ctr">
                        <a:spcBef>
                          <a:spcPts val="0"/>
                        </a:spcBef>
                        <a:spcAft>
                          <a:spcPts val="0"/>
                        </a:spcAft>
                        <a:buNone/>
                      </a:pPr>
                      <a:r>
                        <a:rPr lang="en" sz="1100"/>
                        <a:t>2.857 +/- 0.00</a:t>
                      </a:r>
                      <a:endParaRPr sz="1100"/>
                    </a:p>
                  </a:txBody>
                  <a:tcPr marT="91425" marB="91425" marR="91425" marL="91425"/>
                </a:tc>
                <a:tc>
                  <a:txBody>
                    <a:bodyPr>
                      <a:noAutofit/>
                    </a:bodyPr>
                    <a:lstStyle/>
                    <a:p>
                      <a:pPr indent="0" lvl="0" marL="0" rtl="0" algn="ctr">
                        <a:spcBef>
                          <a:spcPts val="0"/>
                        </a:spcBef>
                        <a:spcAft>
                          <a:spcPts val="0"/>
                        </a:spcAft>
                        <a:buNone/>
                      </a:pPr>
                      <a:r>
                        <a:rPr lang="en" sz="1100"/>
                        <a:t>57.064 +/- 0.00</a:t>
                      </a:r>
                      <a:endParaRPr sz="11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2.978 +/- 0.00</a:t>
                      </a:r>
                      <a:endParaRPr sz="1100"/>
                    </a:p>
                  </a:txBody>
                  <a:tcPr marT="91425" marB="91425" marR="91425" marL="91425"/>
                </a:tc>
              </a:tr>
              <a:tr h="638125">
                <a:tc>
                  <a:txBody>
                    <a:bodyPr>
                      <a:noAutofit/>
                    </a:bodyPr>
                    <a:lstStyle/>
                    <a:p>
                      <a:pPr indent="0" lvl="0" marL="0" rtl="0" algn="ctr">
                        <a:spcBef>
                          <a:spcPts val="0"/>
                        </a:spcBef>
                        <a:spcAft>
                          <a:spcPts val="0"/>
                        </a:spcAft>
                        <a:buNone/>
                      </a:pPr>
                      <a:r>
                        <a:rPr b="1" lang="en" sz="1100"/>
                        <a:t>Root relative squared error</a:t>
                      </a:r>
                      <a:endParaRPr b="1" sz="1100"/>
                    </a:p>
                  </a:txBody>
                  <a:tcPr marT="91425" marB="91425" marR="91425" marL="91425"/>
                </a:tc>
                <a:tc>
                  <a:txBody>
                    <a:bodyPr>
                      <a:noAutofit/>
                    </a:bodyPr>
                    <a:lstStyle/>
                    <a:p>
                      <a:pPr indent="0" lvl="0" marL="0" rtl="0" algn="ctr">
                        <a:spcBef>
                          <a:spcPts val="0"/>
                        </a:spcBef>
                        <a:spcAft>
                          <a:spcPts val="0"/>
                        </a:spcAft>
                        <a:buNone/>
                      </a:pPr>
                      <a:r>
                        <a:rPr lang="en" sz="1100"/>
                        <a:t>0.716</a:t>
                      </a:r>
                      <a:endParaRPr sz="1100"/>
                    </a:p>
                  </a:txBody>
                  <a:tcPr marT="91425" marB="91425" marR="91425" marL="91425"/>
                </a:tc>
                <a:tc>
                  <a:txBody>
                    <a:bodyPr>
                      <a:noAutofit/>
                    </a:bodyPr>
                    <a:lstStyle/>
                    <a:p>
                      <a:pPr indent="0" lvl="0" marL="0" rtl="0" algn="ctr">
                        <a:spcBef>
                          <a:spcPts val="0"/>
                        </a:spcBef>
                        <a:spcAft>
                          <a:spcPts val="0"/>
                        </a:spcAft>
                        <a:buNone/>
                      </a:pPr>
                      <a:r>
                        <a:rPr lang="en" sz="1100"/>
                        <a:t>0.774</a:t>
                      </a:r>
                      <a:endParaRPr sz="1100"/>
                    </a:p>
                  </a:txBody>
                  <a:tcPr marT="91425" marB="91425" marR="91425" marL="91425"/>
                </a:tc>
                <a:tc>
                  <a:txBody>
                    <a:bodyPr>
                      <a:noAutofit/>
                    </a:bodyPr>
                    <a:lstStyle/>
                    <a:p>
                      <a:pPr indent="0" lvl="0" marL="0" rtl="0" algn="ctr">
                        <a:spcBef>
                          <a:spcPts val="0"/>
                        </a:spcBef>
                        <a:spcAft>
                          <a:spcPts val="0"/>
                        </a:spcAft>
                        <a:buNone/>
                      </a:pPr>
                      <a:r>
                        <a:rPr lang="en" sz="1100"/>
                        <a:t>0.772</a:t>
                      </a:r>
                      <a:endParaRPr sz="1100"/>
                    </a:p>
                  </a:txBody>
                  <a:tcPr marT="91425" marB="91425" marR="91425" marL="91425"/>
                </a:tc>
                <a:tc>
                  <a:txBody>
                    <a:bodyPr>
                      <a:noAutofit/>
                    </a:bodyPr>
                    <a:lstStyle/>
                    <a:p>
                      <a:pPr indent="0" lvl="0" marL="0" rtl="0" algn="ctr">
                        <a:spcBef>
                          <a:spcPts val="0"/>
                        </a:spcBef>
                        <a:spcAft>
                          <a:spcPts val="0"/>
                        </a:spcAft>
                        <a:buNone/>
                      </a:pPr>
                      <a:r>
                        <a:rPr lang="en" sz="1100"/>
                        <a:t>0.772</a:t>
                      </a:r>
                      <a:endParaRPr sz="1100"/>
                    </a:p>
                  </a:txBody>
                  <a:tcPr marT="91425" marB="91425" marR="91425" marL="91425"/>
                </a:tc>
                <a:tc>
                  <a:txBody>
                    <a:bodyPr>
                      <a:noAutofit/>
                    </a:bodyPr>
                    <a:lstStyle/>
                    <a:p>
                      <a:pPr indent="0" lvl="0" marL="0" rtl="0" algn="ctr">
                        <a:spcBef>
                          <a:spcPts val="0"/>
                        </a:spcBef>
                        <a:spcAft>
                          <a:spcPts val="0"/>
                        </a:spcAft>
                        <a:buNone/>
                      </a:pPr>
                      <a:r>
                        <a:rPr lang="en" sz="1100"/>
                        <a:t>15.415</a:t>
                      </a:r>
                      <a:endParaRPr sz="11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0.804</a:t>
                      </a:r>
                      <a:endParaRPr sz="1100"/>
                    </a:p>
                  </a:txBody>
                  <a:tcPr marT="91425" marB="91425" marR="91425" marL="91425"/>
                </a:tc>
              </a:tr>
              <a:tr h="507150">
                <a:tc>
                  <a:txBody>
                    <a:bodyPr>
                      <a:noAutofit/>
                    </a:bodyPr>
                    <a:lstStyle/>
                    <a:p>
                      <a:pPr indent="0" lvl="0" marL="0" rtl="0" algn="ctr">
                        <a:spcBef>
                          <a:spcPts val="0"/>
                        </a:spcBef>
                        <a:spcAft>
                          <a:spcPts val="0"/>
                        </a:spcAft>
                        <a:buNone/>
                      </a:pPr>
                      <a:r>
                        <a:rPr b="1" lang="en" sz="1100"/>
                        <a:t>Validation Runtime (ms)</a:t>
                      </a:r>
                      <a:endParaRPr b="1" sz="1100"/>
                    </a:p>
                  </a:txBody>
                  <a:tcPr marT="91425" marB="91425" marR="91425" marL="91425"/>
                </a:tc>
                <a:tc>
                  <a:txBody>
                    <a:bodyPr>
                      <a:noAutofit/>
                    </a:bodyPr>
                    <a:lstStyle/>
                    <a:p>
                      <a:pPr indent="0" lvl="0" marL="0" rtl="0" algn="ctr">
                        <a:spcBef>
                          <a:spcPts val="0"/>
                        </a:spcBef>
                        <a:spcAft>
                          <a:spcPts val="0"/>
                        </a:spcAft>
                        <a:buNone/>
                      </a:pPr>
                      <a:r>
                        <a:rPr lang="en" sz="1100"/>
                        <a:t>15401</a:t>
                      </a:r>
                      <a:endParaRPr sz="1100"/>
                    </a:p>
                  </a:txBody>
                  <a:tcPr marT="91425" marB="91425" marR="91425" marL="91425"/>
                </a:tc>
                <a:tc>
                  <a:txBody>
                    <a:bodyPr>
                      <a:noAutofit/>
                    </a:bodyPr>
                    <a:lstStyle/>
                    <a:p>
                      <a:pPr indent="0" lvl="0" marL="0" rtl="0" algn="ctr">
                        <a:spcBef>
                          <a:spcPts val="0"/>
                        </a:spcBef>
                        <a:spcAft>
                          <a:spcPts val="0"/>
                        </a:spcAft>
                        <a:buNone/>
                      </a:pPr>
                      <a:r>
                        <a:rPr lang="en" sz="1100"/>
                        <a:t>1838</a:t>
                      </a:r>
                      <a:endParaRPr sz="1100"/>
                    </a:p>
                  </a:txBody>
                  <a:tcPr marT="91425" marB="91425" marR="91425" marL="91425"/>
                </a:tc>
                <a:tc>
                  <a:txBody>
                    <a:bodyPr>
                      <a:noAutofit/>
                    </a:bodyPr>
                    <a:lstStyle/>
                    <a:p>
                      <a:pPr indent="0" lvl="0" marL="0" rtl="0" algn="ctr">
                        <a:spcBef>
                          <a:spcPts val="0"/>
                        </a:spcBef>
                        <a:spcAft>
                          <a:spcPts val="0"/>
                        </a:spcAft>
                        <a:buNone/>
                      </a:pPr>
                      <a:r>
                        <a:rPr lang="en" sz="1100"/>
                        <a:t>415</a:t>
                      </a:r>
                      <a:endParaRPr sz="1100"/>
                    </a:p>
                  </a:txBody>
                  <a:tcPr marT="91425" marB="91425" marR="91425" marL="91425"/>
                </a:tc>
                <a:tc>
                  <a:txBody>
                    <a:bodyPr>
                      <a:noAutofit/>
                    </a:bodyPr>
                    <a:lstStyle/>
                    <a:p>
                      <a:pPr indent="0" lvl="0" marL="0" rtl="0" algn="ctr">
                        <a:spcBef>
                          <a:spcPts val="0"/>
                        </a:spcBef>
                        <a:spcAft>
                          <a:spcPts val="0"/>
                        </a:spcAft>
                        <a:buNone/>
                      </a:pPr>
                      <a:r>
                        <a:rPr lang="en" sz="1100"/>
                        <a:t>246</a:t>
                      </a:r>
                      <a:endParaRPr sz="1100"/>
                    </a:p>
                  </a:txBody>
                  <a:tcPr marT="91425" marB="91425" marR="91425" marL="91425"/>
                </a:tc>
                <a:tc>
                  <a:txBody>
                    <a:bodyPr>
                      <a:noAutofit/>
                    </a:bodyPr>
                    <a:lstStyle/>
                    <a:p>
                      <a:pPr indent="0" lvl="0" marL="0" rtl="0" algn="ctr">
                        <a:spcBef>
                          <a:spcPts val="0"/>
                        </a:spcBef>
                        <a:spcAft>
                          <a:spcPts val="0"/>
                        </a:spcAft>
                        <a:buNone/>
                      </a:pPr>
                      <a:r>
                        <a:rPr lang="en" sz="1100"/>
                        <a:t>509</a:t>
                      </a:r>
                      <a:endParaRPr sz="1100"/>
                    </a:p>
                  </a:txBody>
                  <a:tcPr marT="91425" marB="91425" marR="91425" marL="91425"/>
                </a:tc>
                <a:tc>
                  <a:txBody>
                    <a:bodyPr>
                      <a:noAutofit/>
                    </a:bodyPr>
                    <a:lstStyle/>
                    <a:p>
                      <a:pPr indent="0" lvl="0" marL="0" rtl="0" algn="ctr">
                        <a:spcBef>
                          <a:spcPts val="0"/>
                        </a:spcBef>
                        <a:spcAft>
                          <a:spcPts val="0"/>
                        </a:spcAft>
                        <a:buNone/>
                      </a:pPr>
                      <a:r>
                        <a:rPr lang="en" sz="1100"/>
                        <a:t>491</a:t>
                      </a:r>
                      <a:endParaRPr sz="1100"/>
                    </a:p>
                  </a:txBody>
                  <a:tcPr marT="91425" marB="91425" marR="91425" marL="91425"/>
                </a:tc>
              </a:tr>
            </a:tbl>
          </a:graphicData>
        </a:graphic>
      </p:graphicFrame>
      <p:sp>
        <p:nvSpPr>
          <p:cNvPr id="208" name="Google Shape;208;p33"/>
          <p:cNvSpPr txBox="1"/>
          <p:nvPr/>
        </p:nvSpPr>
        <p:spPr>
          <a:xfrm>
            <a:off x="200550" y="34050"/>
            <a:ext cx="8742900" cy="8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Economica"/>
                <a:ea typeface="Economica"/>
                <a:cs typeface="Economica"/>
                <a:sym typeface="Economica"/>
              </a:rPr>
              <a:t>Resultados de outras experiências interessantes</a:t>
            </a:r>
            <a:endParaRPr/>
          </a:p>
        </p:txBody>
      </p:sp>
      <p:sp>
        <p:nvSpPr>
          <p:cNvPr id="209" name="Google Shape;209;p33"/>
          <p:cNvSpPr txBox="1"/>
          <p:nvPr/>
        </p:nvSpPr>
        <p:spPr>
          <a:xfrm>
            <a:off x="689100" y="3856850"/>
            <a:ext cx="77658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Todos os modelos acima testados são úteis, pois o root relative squared error é inferior a 1 com exceção do  </a:t>
            </a:r>
            <a:r>
              <a:rPr i="1" lang="en" sz="1100"/>
              <a:t>Polynomial Regression</a:t>
            </a:r>
            <a:r>
              <a:rPr lang="en" sz="1100"/>
              <a:t> que oferece resultados muito piores do que o modelo trivial. De notar ainda que o modelo que obteve melhores resultados foi o </a:t>
            </a:r>
            <a:r>
              <a:rPr i="1" lang="en" sz="1100"/>
              <a:t>Neural Net</a:t>
            </a:r>
            <a:r>
              <a:rPr lang="en" sz="1100"/>
              <a:t> uma vez que o erro é menor logo tem maior precisão, sendo que no entanto em termos de execução demora bastante mais do que modelos como a Linear Regression o que pode colocar alguma resistência à utilização deste modelo.</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aphicFrame>
        <p:nvGraphicFramePr>
          <p:cNvPr id="214" name="Google Shape;214;p34"/>
          <p:cNvGraphicFramePr/>
          <p:nvPr/>
        </p:nvGraphicFramePr>
        <p:xfrm>
          <a:off x="618450" y="1494050"/>
          <a:ext cx="3000000" cy="3000000"/>
        </p:xfrm>
        <a:graphic>
          <a:graphicData uri="http://schemas.openxmlformats.org/drawingml/2006/table">
            <a:tbl>
              <a:tblPr>
                <a:noFill/>
                <a:tableStyleId>{421F3DD9-5892-4379-B816-99F0F052B51B}</a:tableStyleId>
              </a:tblPr>
              <a:tblGrid>
                <a:gridCol w="2016750"/>
                <a:gridCol w="1891425"/>
                <a:gridCol w="1891425"/>
                <a:gridCol w="1891425"/>
              </a:tblGrid>
              <a:tr h="631900">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ctr">
                        <a:spcBef>
                          <a:spcPts val="0"/>
                        </a:spcBef>
                        <a:spcAft>
                          <a:spcPts val="0"/>
                        </a:spcAft>
                        <a:buNone/>
                      </a:pPr>
                      <a:r>
                        <a:rPr b="1" lang="en" sz="1100"/>
                        <a:t>Deep Learning</a:t>
                      </a:r>
                      <a:endParaRPr b="1" sz="1100"/>
                    </a:p>
                  </a:txBody>
                  <a:tcPr marT="91425" marB="91425" marR="91425" marL="91425"/>
                </a:tc>
                <a:tc>
                  <a:txBody>
                    <a:bodyPr>
                      <a:noAutofit/>
                    </a:bodyPr>
                    <a:lstStyle/>
                    <a:p>
                      <a:pPr indent="0" lvl="0" marL="0" rtl="0" algn="ctr">
                        <a:spcBef>
                          <a:spcPts val="0"/>
                        </a:spcBef>
                        <a:spcAft>
                          <a:spcPts val="0"/>
                        </a:spcAft>
                        <a:buNone/>
                      </a:pPr>
                      <a:r>
                        <a:rPr b="1" lang="en" sz="1100"/>
                        <a:t>Generalized Linear Regression</a:t>
                      </a:r>
                      <a:endParaRPr b="1" sz="1100"/>
                    </a:p>
                  </a:txBody>
                  <a:tcPr marT="91425" marB="91425" marR="91425" marL="91425"/>
                </a:tc>
                <a:tc>
                  <a:txBody>
                    <a:bodyPr>
                      <a:noAutofit/>
                    </a:bodyPr>
                    <a:lstStyle/>
                    <a:p>
                      <a:pPr indent="0" lvl="0" marL="0" rtl="0" algn="ctr">
                        <a:spcBef>
                          <a:spcPts val="0"/>
                        </a:spcBef>
                        <a:spcAft>
                          <a:spcPts val="0"/>
                        </a:spcAft>
                        <a:buNone/>
                      </a:pPr>
                      <a:r>
                        <a:rPr b="1" lang="en" sz="1100"/>
                        <a:t>K-NN</a:t>
                      </a:r>
                      <a:endParaRPr b="1" sz="1100"/>
                    </a:p>
                  </a:txBody>
                  <a:tcPr marT="91425" marB="91425" marR="91425" marL="91425"/>
                </a:tc>
              </a:tr>
              <a:tr h="476500">
                <a:tc>
                  <a:txBody>
                    <a:bodyPr>
                      <a:noAutofit/>
                    </a:bodyPr>
                    <a:lstStyle/>
                    <a:p>
                      <a:pPr indent="0" lvl="0" marL="0" rtl="0" algn="ctr">
                        <a:spcBef>
                          <a:spcPts val="0"/>
                        </a:spcBef>
                        <a:spcAft>
                          <a:spcPts val="0"/>
                        </a:spcAft>
                        <a:buNone/>
                      </a:pPr>
                      <a:r>
                        <a:rPr b="1" lang="en" sz="1100"/>
                        <a:t>Root mean squared error</a:t>
                      </a:r>
                      <a:endParaRPr b="1" sz="1100"/>
                    </a:p>
                  </a:txBody>
                  <a:tcPr marT="91425" marB="91425" marR="91425" marL="91425"/>
                </a:tc>
                <a:tc>
                  <a:txBody>
                    <a:bodyPr>
                      <a:noAutofit/>
                    </a:bodyPr>
                    <a:lstStyle/>
                    <a:p>
                      <a:pPr indent="0" lvl="0" marL="0" rtl="0" algn="ctr">
                        <a:spcBef>
                          <a:spcPts val="0"/>
                        </a:spcBef>
                        <a:spcAft>
                          <a:spcPts val="0"/>
                        </a:spcAft>
                        <a:buNone/>
                      </a:pPr>
                      <a:r>
                        <a:rPr lang="en" sz="1100"/>
                        <a:t>0.522 </a:t>
                      </a:r>
                      <a:r>
                        <a:rPr lang="en" sz="1100"/>
                        <a:t>+/- 0.00</a:t>
                      </a:r>
                      <a:endParaRPr sz="1100"/>
                    </a:p>
                  </a:txBody>
                  <a:tcPr marT="91425" marB="91425" marR="91425" marL="91425"/>
                </a:tc>
                <a:tc>
                  <a:txBody>
                    <a:bodyPr>
                      <a:noAutofit/>
                    </a:bodyPr>
                    <a:lstStyle/>
                    <a:p>
                      <a:pPr indent="0" lvl="0" marL="0" rtl="0" algn="ctr">
                        <a:spcBef>
                          <a:spcPts val="0"/>
                        </a:spcBef>
                        <a:spcAft>
                          <a:spcPts val="0"/>
                        </a:spcAft>
                        <a:buNone/>
                      </a:pPr>
                      <a:r>
                        <a:rPr lang="en" sz="1100"/>
                        <a:t>0.588</a:t>
                      </a:r>
                      <a:r>
                        <a:rPr lang="en" sz="1100"/>
                        <a:t> +/- 0.00</a:t>
                      </a:r>
                      <a:endParaRPr sz="1100"/>
                    </a:p>
                  </a:txBody>
                  <a:tcPr marT="91425" marB="91425" marR="91425" marL="91425"/>
                </a:tc>
                <a:tc>
                  <a:txBody>
                    <a:bodyPr>
                      <a:noAutofit/>
                    </a:bodyPr>
                    <a:lstStyle/>
                    <a:p>
                      <a:pPr indent="0" lvl="0" marL="0" rtl="0" algn="ctr">
                        <a:spcBef>
                          <a:spcPts val="0"/>
                        </a:spcBef>
                        <a:spcAft>
                          <a:spcPts val="0"/>
                        </a:spcAft>
                        <a:buNone/>
                      </a:pPr>
                      <a:r>
                        <a:rPr lang="en" sz="1100">
                          <a:solidFill>
                            <a:schemeClr val="dk1"/>
                          </a:solidFill>
                        </a:rPr>
                        <a:t>1.521</a:t>
                      </a:r>
                      <a:r>
                        <a:rPr lang="en" sz="1100">
                          <a:solidFill>
                            <a:schemeClr val="dk1"/>
                          </a:solidFill>
                        </a:rPr>
                        <a:t> +/- 0.00</a:t>
                      </a:r>
                      <a:endParaRPr sz="1100"/>
                    </a:p>
                  </a:txBody>
                  <a:tcPr marT="91425" marB="91425" marR="91425" marL="91425"/>
                </a:tc>
              </a:tr>
              <a:tr h="476500">
                <a:tc>
                  <a:txBody>
                    <a:bodyPr>
                      <a:noAutofit/>
                    </a:bodyPr>
                    <a:lstStyle/>
                    <a:p>
                      <a:pPr indent="0" lvl="0" marL="0" rtl="0" algn="ctr">
                        <a:spcBef>
                          <a:spcPts val="0"/>
                        </a:spcBef>
                        <a:spcAft>
                          <a:spcPts val="0"/>
                        </a:spcAft>
                        <a:buNone/>
                      </a:pPr>
                      <a:r>
                        <a:rPr b="1" lang="en" sz="1100"/>
                        <a:t>Root relative squared error</a:t>
                      </a:r>
                      <a:endParaRPr b="1" sz="1100"/>
                    </a:p>
                  </a:txBody>
                  <a:tcPr marT="91425" marB="91425" marR="91425" marL="91425"/>
                </a:tc>
                <a:tc>
                  <a:txBody>
                    <a:bodyPr>
                      <a:noAutofit/>
                    </a:bodyPr>
                    <a:lstStyle/>
                    <a:p>
                      <a:pPr indent="0" lvl="0" marL="0" rtl="0" algn="ctr">
                        <a:spcBef>
                          <a:spcPts val="0"/>
                        </a:spcBef>
                        <a:spcAft>
                          <a:spcPts val="0"/>
                        </a:spcAft>
                        <a:buNone/>
                      </a:pPr>
                      <a:r>
                        <a:rPr lang="en" sz="1100"/>
                        <a:t>0.141</a:t>
                      </a:r>
                      <a:endParaRPr sz="1100"/>
                    </a:p>
                  </a:txBody>
                  <a:tcPr marT="91425" marB="91425" marR="91425" marL="91425"/>
                </a:tc>
                <a:tc>
                  <a:txBody>
                    <a:bodyPr>
                      <a:noAutofit/>
                    </a:bodyPr>
                    <a:lstStyle/>
                    <a:p>
                      <a:pPr indent="0" lvl="0" marL="0" rtl="0" algn="ctr">
                        <a:spcBef>
                          <a:spcPts val="0"/>
                        </a:spcBef>
                        <a:spcAft>
                          <a:spcPts val="0"/>
                        </a:spcAft>
                        <a:buNone/>
                      </a:pPr>
                      <a:r>
                        <a:rPr lang="en" sz="1100"/>
                        <a:t>0.159</a:t>
                      </a:r>
                      <a:endParaRPr sz="1100"/>
                    </a:p>
                  </a:txBody>
                  <a:tcPr marT="91425" marB="91425" marR="91425" marL="91425"/>
                </a:tc>
                <a:tc>
                  <a:txBody>
                    <a:bodyPr>
                      <a:noAutofit/>
                    </a:bodyPr>
                    <a:lstStyle/>
                    <a:p>
                      <a:pPr indent="0" lvl="0" marL="0" rtl="0" algn="ctr">
                        <a:spcBef>
                          <a:spcPts val="0"/>
                        </a:spcBef>
                        <a:spcAft>
                          <a:spcPts val="0"/>
                        </a:spcAft>
                        <a:buNone/>
                      </a:pPr>
                      <a:r>
                        <a:rPr lang="en" sz="1100">
                          <a:solidFill>
                            <a:schemeClr val="dk1"/>
                          </a:solidFill>
                        </a:rPr>
                        <a:t>0.411</a:t>
                      </a:r>
                      <a:endParaRPr sz="1100"/>
                    </a:p>
                  </a:txBody>
                  <a:tcPr marT="91425" marB="91425" marR="91425" marL="91425"/>
                </a:tc>
              </a:tr>
              <a:tr h="476500">
                <a:tc>
                  <a:txBody>
                    <a:bodyPr>
                      <a:noAutofit/>
                    </a:bodyPr>
                    <a:lstStyle/>
                    <a:p>
                      <a:pPr indent="0" lvl="0" marL="0" rtl="0" algn="ctr">
                        <a:spcBef>
                          <a:spcPts val="0"/>
                        </a:spcBef>
                        <a:spcAft>
                          <a:spcPts val="0"/>
                        </a:spcAft>
                        <a:buNone/>
                      </a:pPr>
                      <a:r>
                        <a:rPr b="1" lang="en" sz="1100"/>
                        <a:t>Validation Runtime (ms)</a:t>
                      </a:r>
                      <a:endParaRPr b="1" sz="1100"/>
                    </a:p>
                  </a:txBody>
                  <a:tcPr marT="91425" marB="91425" marR="91425" marL="91425"/>
                </a:tc>
                <a:tc>
                  <a:txBody>
                    <a:bodyPr>
                      <a:noAutofit/>
                    </a:bodyPr>
                    <a:lstStyle/>
                    <a:p>
                      <a:pPr indent="0" lvl="0" marL="0" rtl="0" algn="ctr">
                        <a:spcBef>
                          <a:spcPts val="0"/>
                        </a:spcBef>
                        <a:spcAft>
                          <a:spcPts val="0"/>
                        </a:spcAft>
                        <a:buNone/>
                      </a:pPr>
                      <a:r>
                        <a:rPr lang="en" sz="1100"/>
                        <a:t>2081</a:t>
                      </a:r>
                      <a:endParaRPr sz="1100"/>
                    </a:p>
                  </a:txBody>
                  <a:tcPr marT="91425" marB="91425" marR="91425" marL="91425"/>
                </a:tc>
                <a:tc>
                  <a:txBody>
                    <a:bodyPr>
                      <a:noAutofit/>
                    </a:bodyPr>
                    <a:lstStyle/>
                    <a:p>
                      <a:pPr indent="0" lvl="0" marL="0" rtl="0" algn="ctr">
                        <a:spcBef>
                          <a:spcPts val="0"/>
                        </a:spcBef>
                        <a:spcAft>
                          <a:spcPts val="0"/>
                        </a:spcAft>
                        <a:buNone/>
                      </a:pPr>
                      <a:r>
                        <a:rPr lang="en" sz="1100"/>
                        <a:t>239</a:t>
                      </a:r>
                      <a:endParaRPr sz="1100"/>
                    </a:p>
                  </a:txBody>
                  <a:tcPr marT="91425" marB="91425" marR="91425" marL="91425"/>
                </a:tc>
                <a:tc>
                  <a:txBody>
                    <a:bodyPr>
                      <a:noAutofit/>
                    </a:bodyPr>
                    <a:lstStyle/>
                    <a:p>
                      <a:pPr indent="0" lvl="0" marL="0" rtl="0" algn="ctr">
                        <a:spcBef>
                          <a:spcPts val="0"/>
                        </a:spcBef>
                        <a:spcAft>
                          <a:spcPts val="0"/>
                        </a:spcAft>
                        <a:buNone/>
                      </a:pPr>
                      <a:r>
                        <a:rPr lang="en" sz="1100"/>
                        <a:t>646</a:t>
                      </a:r>
                      <a:endParaRPr sz="1100"/>
                    </a:p>
                  </a:txBody>
                  <a:tcPr marT="91425" marB="91425" marR="91425" marL="91425"/>
                </a:tc>
              </a:tr>
            </a:tbl>
          </a:graphicData>
        </a:graphic>
      </p:graphicFrame>
      <p:sp>
        <p:nvSpPr>
          <p:cNvPr id="215" name="Google Shape;215;p34"/>
          <p:cNvSpPr txBox="1"/>
          <p:nvPr/>
        </p:nvSpPr>
        <p:spPr>
          <a:xfrm>
            <a:off x="200550" y="0"/>
            <a:ext cx="8742900" cy="81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Economica"/>
                <a:ea typeface="Economica"/>
                <a:cs typeface="Economica"/>
                <a:sym typeface="Economica"/>
              </a:rPr>
              <a:t>Resultados de outras experiências interessantes</a:t>
            </a:r>
            <a:endParaRPr/>
          </a:p>
        </p:txBody>
      </p:sp>
      <p:sp>
        <p:nvSpPr>
          <p:cNvPr id="216" name="Google Shape;216;p34"/>
          <p:cNvSpPr txBox="1"/>
          <p:nvPr/>
        </p:nvSpPr>
        <p:spPr>
          <a:xfrm>
            <a:off x="452513" y="763675"/>
            <a:ext cx="8022900" cy="12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Foram também realizados testes utilizando como atributo a variável que identifica se o produto é ou não vendido, obtendo-se os seguintes resultados:</a:t>
            </a:r>
            <a:endParaRPr sz="1200"/>
          </a:p>
        </p:txBody>
      </p:sp>
      <p:sp>
        <p:nvSpPr>
          <p:cNvPr id="217" name="Google Shape;217;p34"/>
          <p:cNvSpPr txBox="1"/>
          <p:nvPr/>
        </p:nvSpPr>
        <p:spPr>
          <a:xfrm>
            <a:off x="228900" y="4114625"/>
            <a:ext cx="8686200" cy="52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rPr>
              <a:t>Desta segunda experiência consegue-se concluir que utilizando o atributo “sold” a previsão do valor de venda é bastante melhor principalmente se for usado o modelo deep learning, pelo que esta variável tem bastante relevância para a previsão do valor final.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987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Descrição do problema</a:t>
            </a:r>
            <a:endParaRPr/>
          </a:p>
        </p:txBody>
      </p:sp>
      <p:sp>
        <p:nvSpPr>
          <p:cNvPr id="76" name="Google Shape;76;p15"/>
          <p:cNvSpPr txBox="1"/>
          <p:nvPr>
            <p:ph idx="1" type="body"/>
          </p:nvPr>
        </p:nvSpPr>
        <p:spPr>
          <a:xfrm>
            <a:off x="311700" y="813750"/>
            <a:ext cx="5666100" cy="20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latin typeface="Arial"/>
                <a:ea typeface="Arial"/>
                <a:cs typeface="Arial"/>
                <a:sym typeface="Arial"/>
              </a:rPr>
              <a:t>Por forma a poder prever se um produto leiloado será ou não vendido (problema de classificação) é utilizado um dataset de 61000 linhas de </a:t>
            </a:r>
            <a:r>
              <a:rPr lang="en" sz="1200">
                <a:solidFill>
                  <a:srgbClr val="000000"/>
                </a:solidFill>
                <a:latin typeface="Arial"/>
                <a:ea typeface="Arial"/>
                <a:cs typeface="Arial"/>
                <a:sym typeface="Arial"/>
              </a:rPr>
              <a:t>dados de execução, sendo que a variável dependente é se o produto é ou não vendido.</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As variáveis independentes são: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Desvio percentual entre o </a:t>
            </a:r>
            <a:r>
              <a:rPr b="1" lang="en" sz="1200">
                <a:solidFill>
                  <a:srgbClr val="000000"/>
                </a:solidFill>
                <a:latin typeface="Arial"/>
                <a:ea typeface="Arial"/>
                <a:cs typeface="Arial"/>
                <a:sym typeface="Arial"/>
              </a:rPr>
              <a:t>shipment delay </a:t>
            </a:r>
            <a:r>
              <a:rPr b="1" lang="en" sz="1200">
                <a:solidFill>
                  <a:srgbClr val="000000"/>
                </a:solidFill>
                <a:latin typeface="Arial"/>
                <a:ea typeface="Arial"/>
                <a:cs typeface="Arial"/>
                <a:sym typeface="Arial"/>
              </a:rPr>
              <a:t>(1)</a:t>
            </a:r>
            <a:r>
              <a:rPr lang="en" sz="1200">
                <a:solidFill>
                  <a:srgbClr val="FF0000"/>
                </a:solidFill>
                <a:latin typeface="Arial"/>
                <a:ea typeface="Arial"/>
                <a:cs typeface="Arial"/>
                <a:sym typeface="Arial"/>
              </a:rPr>
              <a:t> </a:t>
            </a:r>
            <a:r>
              <a:rPr lang="en" sz="1200">
                <a:solidFill>
                  <a:srgbClr val="000000"/>
                </a:solidFill>
                <a:latin typeface="Arial"/>
                <a:ea typeface="Arial"/>
                <a:cs typeface="Arial"/>
                <a:sym typeface="Arial"/>
              </a:rPr>
              <a:t>do seller que está a vender o produto e a média do shipment delay  de todos os sellers que vendem este mesmo produto</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Desvio percentual entre a média da distribuição normal( </a:t>
            </a:r>
            <a:r>
              <a:rPr lang="en" sz="1050">
                <a:solidFill>
                  <a:srgbClr val="222222"/>
                </a:solidFill>
                <a:latin typeface="Arial"/>
                <a:ea typeface="Arial"/>
                <a:cs typeface="Arial"/>
                <a:sym typeface="Arial"/>
              </a:rPr>
              <a:t>μ )</a:t>
            </a:r>
            <a:r>
              <a:rPr lang="en" sz="1200">
                <a:solidFill>
                  <a:srgbClr val="000000"/>
                </a:solidFill>
                <a:latin typeface="Arial"/>
                <a:ea typeface="Arial"/>
                <a:cs typeface="Arial"/>
                <a:sym typeface="Arial"/>
              </a:rPr>
              <a:t> e o valor inicial do leilão</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Desvio percentual entre a média do valor máximo que os compradores interessados estão dispostos a dar e o valor inicial do leilão</a:t>
            </a:r>
            <a:endParaRPr b="1" i="1" sz="2000">
              <a:solidFill>
                <a:srgbClr val="FF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Número total de leilões do mesmo produto (para que se possa ter em consideração o número de competidores)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Número de interessados no produto (para que se possa ter em consideração a dimensão do público alvo)</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arenBoth"/>
            </a:pPr>
            <a:r>
              <a:rPr lang="en" sz="1200">
                <a:solidFill>
                  <a:srgbClr val="000000"/>
                </a:solidFill>
                <a:latin typeface="Arial"/>
                <a:ea typeface="Arial"/>
                <a:cs typeface="Arial"/>
                <a:sym typeface="Arial"/>
              </a:rPr>
              <a:t>- Valor máximo de dias que um vendedor pode atrasar a entrega da compra.</a:t>
            </a:r>
            <a:endParaRPr sz="1200">
              <a:solidFill>
                <a:srgbClr val="000000"/>
              </a:solidFill>
              <a:latin typeface="Arial"/>
              <a:ea typeface="Arial"/>
              <a:cs typeface="Arial"/>
              <a:sym typeface="Arial"/>
            </a:endParaRPr>
          </a:p>
        </p:txBody>
      </p:sp>
      <p:pic>
        <p:nvPicPr>
          <p:cNvPr id="77" name="Google Shape;77;p15"/>
          <p:cNvPicPr preferRelativeResize="0"/>
          <p:nvPr/>
        </p:nvPicPr>
        <p:blipFill>
          <a:blip r:embed="rId3">
            <a:alphaModFix/>
          </a:blip>
          <a:stretch>
            <a:fillRect/>
          </a:stretch>
        </p:blipFill>
        <p:spPr>
          <a:xfrm>
            <a:off x="5840725" y="1996074"/>
            <a:ext cx="3185875" cy="11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Estatísticas sobre os dados recolhidos</a:t>
            </a:r>
            <a:endParaRPr/>
          </a:p>
        </p:txBody>
      </p:sp>
      <p:pic>
        <p:nvPicPr>
          <p:cNvPr id="83" name="Google Shape;83;p16"/>
          <p:cNvPicPr preferRelativeResize="0"/>
          <p:nvPr/>
        </p:nvPicPr>
        <p:blipFill>
          <a:blip r:embed="rId3">
            <a:alphaModFix/>
          </a:blip>
          <a:stretch>
            <a:fillRect/>
          </a:stretch>
        </p:blipFill>
        <p:spPr>
          <a:xfrm>
            <a:off x="408576" y="741400"/>
            <a:ext cx="2074313" cy="1285723"/>
          </a:xfrm>
          <a:prstGeom prst="rect">
            <a:avLst/>
          </a:prstGeom>
          <a:noFill/>
          <a:ln>
            <a:noFill/>
          </a:ln>
        </p:spPr>
      </p:pic>
      <p:pic>
        <p:nvPicPr>
          <p:cNvPr id="84" name="Google Shape;84;p16"/>
          <p:cNvPicPr preferRelativeResize="0"/>
          <p:nvPr/>
        </p:nvPicPr>
        <p:blipFill>
          <a:blip r:embed="rId4">
            <a:alphaModFix/>
          </a:blip>
          <a:stretch>
            <a:fillRect/>
          </a:stretch>
        </p:blipFill>
        <p:spPr>
          <a:xfrm>
            <a:off x="2705581" y="741400"/>
            <a:ext cx="2097987" cy="1285730"/>
          </a:xfrm>
          <a:prstGeom prst="rect">
            <a:avLst/>
          </a:prstGeom>
          <a:noFill/>
          <a:ln>
            <a:noFill/>
          </a:ln>
        </p:spPr>
      </p:pic>
      <p:pic>
        <p:nvPicPr>
          <p:cNvPr id="85" name="Google Shape;85;p16"/>
          <p:cNvPicPr preferRelativeResize="0"/>
          <p:nvPr/>
        </p:nvPicPr>
        <p:blipFill>
          <a:blip r:embed="rId5">
            <a:alphaModFix/>
          </a:blip>
          <a:stretch>
            <a:fillRect/>
          </a:stretch>
        </p:blipFill>
        <p:spPr>
          <a:xfrm>
            <a:off x="5548584" y="3561128"/>
            <a:ext cx="3327017" cy="1487275"/>
          </a:xfrm>
          <a:prstGeom prst="rect">
            <a:avLst/>
          </a:prstGeom>
          <a:noFill/>
          <a:ln>
            <a:noFill/>
          </a:ln>
        </p:spPr>
      </p:pic>
      <p:pic>
        <p:nvPicPr>
          <p:cNvPr id="86" name="Google Shape;86;p16"/>
          <p:cNvPicPr preferRelativeResize="0"/>
          <p:nvPr/>
        </p:nvPicPr>
        <p:blipFill>
          <a:blip r:embed="rId6">
            <a:alphaModFix/>
          </a:blip>
          <a:stretch>
            <a:fillRect/>
          </a:stretch>
        </p:blipFill>
        <p:spPr>
          <a:xfrm>
            <a:off x="1458450" y="2279225"/>
            <a:ext cx="2327550" cy="1565267"/>
          </a:xfrm>
          <a:prstGeom prst="rect">
            <a:avLst/>
          </a:prstGeom>
          <a:noFill/>
          <a:ln>
            <a:noFill/>
          </a:ln>
        </p:spPr>
      </p:pic>
      <p:sp>
        <p:nvSpPr>
          <p:cNvPr id="87" name="Google Shape;87;p16"/>
          <p:cNvSpPr txBox="1"/>
          <p:nvPr/>
        </p:nvSpPr>
        <p:spPr>
          <a:xfrm>
            <a:off x="273775" y="3766500"/>
            <a:ext cx="51165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A</a:t>
            </a:r>
            <a:r>
              <a:rPr lang="en" sz="1100"/>
              <a:t> - distância percentual entre o valor inicial do leilão e o valor médio do leilão</a:t>
            </a:r>
            <a:endParaRPr sz="1100"/>
          </a:p>
          <a:p>
            <a:pPr indent="0" lvl="0" marL="0" rtl="0" algn="l">
              <a:spcBef>
                <a:spcPts val="0"/>
              </a:spcBef>
              <a:spcAft>
                <a:spcPts val="0"/>
              </a:spcAft>
              <a:buNone/>
            </a:pPr>
            <a:r>
              <a:rPr b="1" lang="en" sz="1100"/>
              <a:t>B</a:t>
            </a:r>
            <a:r>
              <a:rPr lang="en" sz="1100"/>
              <a:t> - distância percentual entre o valor máximo que os buyers estão dispostos a gastar e o valor inicial do leilão</a:t>
            </a:r>
            <a:endParaRPr sz="1100"/>
          </a:p>
          <a:p>
            <a:pPr indent="0" lvl="0" marL="0" rtl="0" algn="l">
              <a:spcBef>
                <a:spcPts val="0"/>
              </a:spcBef>
              <a:spcAft>
                <a:spcPts val="0"/>
              </a:spcAft>
              <a:buNone/>
            </a:pPr>
            <a:r>
              <a:rPr b="1" lang="en" sz="1100"/>
              <a:t>C</a:t>
            </a:r>
            <a:r>
              <a:rPr lang="en" sz="1100"/>
              <a:t> - distância percentual entre o shipment delay do vendedor e o shipment delay dos seus concorrentes diretos</a:t>
            </a:r>
            <a:endParaRPr sz="1100"/>
          </a:p>
          <a:p>
            <a:pPr indent="0" lvl="0" marL="0" rtl="0" algn="l">
              <a:spcBef>
                <a:spcPts val="0"/>
              </a:spcBef>
              <a:spcAft>
                <a:spcPts val="0"/>
              </a:spcAft>
              <a:buNone/>
            </a:pPr>
            <a:r>
              <a:rPr b="1" lang="en" sz="1100"/>
              <a:t>D</a:t>
            </a:r>
            <a:r>
              <a:rPr lang="en" sz="1100"/>
              <a:t> - número de concorrentes diretos</a:t>
            </a:r>
            <a:endParaRPr sz="1100"/>
          </a:p>
          <a:p>
            <a:pPr indent="0" lvl="0" marL="0" rtl="0" algn="l">
              <a:spcBef>
                <a:spcPts val="0"/>
              </a:spcBef>
              <a:spcAft>
                <a:spcPts val="0"/>
              </a:spcAft>
              <a:buNone/>
            </a:pPr>
            <a:r>
              <a:rPr b="1" lang="en" sz="1100"/>
              <a:t>E</a:t>
            </a:r>
            <a:r>
              <a:rPr lang="en" sz="1100"/>
              <a:t> - número de buyers interessados</a:t>
            </a:r>
            <a:endParaRPr sz="1100"/>
          </a:p>
        </p:txBody>
      </p:sp>
      <p:sp>
        <p:nvSpPr>
          <p:cNvPr id="88" name="Google Shape;88;p16"/>
          <p:cNvSpPr txBox="1"/>
          <p:nvPr/>
        </p:nvSpPr>
        <p:spPr>
          <a:xfrm>
            <a:off x="396788" y="1973484"/>
            <a:ext cx="2097900" cy="2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Dataset original</a:t>
            </a:r>
            <a:endParaRPr sz="1000"/>
          </a:p>
        </p:txBody>
      </p:sp>
      <p:sp>
        <p:nvSpPr>
          <p:cNvPr id="89" name="Google Shape;89;p16"/>
          <p:cNvSpPr txBox="1"/>
          <p:nvPr/>
        </p:nvSpPr>
        <p:spPr>
          <a:xfrm>
            <a:off x="2749766" y="1973484"/>
            <a:ext cx="2097900" cy="2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Dataset depois de sampling</a:t>
            </a:r>
            <a:endParaRPr sz="1000"/>
          </a:p>
        </p:txBody>
      </p:sp>
      <p:cxnSp>
        <p:nvCxnSpPr>
          <p:cNvPr id="90" name="Google Shape;90;p16"/>
          <p:cNvCxnSpPr>
            <a:stCxn id="83" idx="3"/>
            <a:endCxn id="84" idx="1"/>
          </p:cNvCxnSpPr>
          <p:nvPr/>
        </p:nvCxnSpPr>
        <p:spPr>
          <a:xfrm>
            <a:off x="2482889" y="1384261"/>
            <a:ext cx="222600" cy="0"/>
          </a:xfrm>
          <a:prstGeom prst="straightConnector1">
            <a:avLst/>
          </a:prstGeom>
          <a:noFill/>
          <a:ln cap="flat" cmpd="sng" w="9525">
            <a:solidFill>
              <a:schemeClr val="dk2"/>
            </a:solidFill>
            <a:prstDash val="solid"/>
            <a:round/>
            <a:headEnd len="med" w="med" type="none"/>
            <a:tailEnd len="med" w="med" type="triangle"/>
          </a:ln>
        </p:spPr>
      </p:cxnSp>
      <p:pic>
        <p:nvPicPr>
          <p:cNvPr id="91" name="Google Shape;91;p16"/>
          <p:cNvPicPr preferRelativeResize="0"/>
          <p:nvPr/>
        </p:nvPicPr>
        <p:blipFill>
          <a:blip r:embed="rId7">
            <a:alphaModFix/>
          </a:blip>
          <a:stretch>
            <a:fillRect/>
          </a:stretch>
        </p:blipFill>
        <p:spPr>
          <a:xfrm>
            <a:off x="6048288" y="669800"/>
            <a:ext cx="2327573" cy="1465821"/>
          </a:xfrm>
          <a:prstGeom prst="rect">
            <a:avLst/>
          </a:prstGeom>
          <a:noFill/>
          <a:ln>
            <a:noFill/>
          </a:ln>
        </p:spPr>
      </p:pic>
      <p:pic>
        <p:nvPicPr>
          <p:cNvPr id="92" name="Google Shape;92;p16"/>
          <p:cNvPicPr preferRelativeResize="0"/>
          <p:nvPr/>
        </p:nvPicPr>
        <p:blipFill>
          <a:blip r:embed="rId8">
            <a:alphaModFix/>
          </a:blip>
          <a:stretch>
            <a:fillRect/>
          </a:stretch>
        </p:blipFill>
        <p:spPr>
          <a:xfrm>
            <a:off x="6038125" y="2135618"/>
            <a:ext cx="2347924" cy="14656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49325" y="-207825"/>
            <a:ext cx="8832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a:t>
            </a:r>
            <a:r>
              <a:rPr lang="en" sz="3000"/>
              <a:t>nálise dos dados com o rapidminer</a:t>
            </a:r>
            <a:endParaRPr sz="3000"/>
          </a:p>
        </p:txBody>
      </p:sp>
      <p:sp>
        <p:nvSpPr>
          <p:cNvPr id="98" name="Google Shape;98;p17"/>
          <p:cNvSpPr txBox="1"/>
          <p:nvPr>
            <p:ph idx="1" type="body"/>
          </p:nvPr>
        </p:nvSpPr>
        <p:spPr>
          <a:xfrm>
            <a:off x="249325" y="492600"/>
            <a:ext cx="8493600" cy="41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Para as experiências foram geradas cerca de 61000 linhas de dados de execução do programa às quais aplicámos variados modelos, tais como:</a:t>
            </a:r>
            <a:endParaRPr sz="1100">
              <a:latin typeface="Arial"/>
              <a:ea typeface="Arial"/>
              <a:cs typeface="Arial"/>
              <a:sym typeface="Arial"/>
            </a:endParaRPr>
          </a:p>
          <a:p>
            <a:pPr indent="-298450" lvl="0" marL="914400" rtl="0" algn="l">
              <a:spcBef>
                <a:spcPts val="1600"/>
              </a:spcBef>
              <a:spcAft>
                <a:spcPts val="0"/>
              </a:spcAft>
              <a:buSzPts val="1100"/>
              <a:buFont typeface="Arial"/>
              <a:buAutoNum type="arabicPeriod"/>
            </a:pPr>
            <a:r>
              <a:rPr lang="en" sz="1100">
                <a:latin typeface="Arial"/>
                <a:ea typeface="Arial"/>
                <a:cs typeface="Arial"/>
                <a:sym typeface="Arial"/>
              </a:rPr>
              <a:t>Decision Tree</a:t>
            </a:r>
            <a:endParaRPr sz="1100">
              <a:latin typeface="Arial"/>
              <a:ea typeface="Arial"/>
              <a:cs typeface="Arial"/>
              <a:sym typeface="Arial"/>
            </a:endParaRPr>
          </a:p>
          <a:p>
            <a:pPr indent="-298450" lvl="0" marL="914400" rtl="0" algn="l">
              <a:spcBef>
                <a:spcPts val="0"/>
              </a:spcBef>
              <a:spcAft>
                <a:spcPts val="0"/>
              </a:spcAft>
              <a:buSzPts val="1100"/>
              <a:buFont typeface="Arial"/>
              <a:buAutoNum type="arabicPeriod"/>
            </a:pPr>
            <a:r>
              <a:rPr lang="en" sz="1100">
                <a:latin typeface="Arial"/>
                <a:ea typeface="Arial"/>
                <a:cs typeface="Arial"/>
                <a:sym typeface="Arial"/>
              </a:rPr>
              <a:t>Random Forest</a:t>
            </a:r>
            <a:endParaRPr sz="1100">
              <a:latin typeface="Arial"/>
              <a:ea typeface="Arial"/>
              <a:cs typeface="Arial"/>
              <a:sym typeface="Arial"/>
            </a:endParaRPr>
          </a:p>
          <a:p>
            <a:pPr indent="-298450" lvl="0" marL="914400" rtl="0" algn="l">
              <a:spcBef>
                <a:spcPts val="0"/>
              </a:spcBef>
              <a:spcAft>
                <a:spcPts val="0"/>
              </a:spcAft>
              <a:buSzPts val="1100"/>
              <a:buFont typeface="Arial"/>
              <a:buAutoNum type="arabicPeriod"/>
            </a:pPr>
            <a:r>
              <a:rPr lang="en" sz="1100">
                <a:latin typeface="Arial"/>
                <a:ea typeface="Arial"/>
                <a:cs typeface="Arial"/>
                <a:sym typeface="Arial"/>
              </a:rPr>
              <a:t>K-NN</a:t>
            </a:r>
            <a:endParaRPr sz="1100">
              <a:latin typeface="Arial"/>
              <a:ea typeface="Arial"/>
              <a:cs typeface="Arial"/>
              <a:sym typeface="Arial"/>
            </a:endParaRPr>
          </a:p>
          <a:p>
            <a:pPr indent="-298450" lvl="0" marL="914400" rtl="0" algn="l">
              <a:spcBef>
                <a:spcPts val="0"/>
              </a:spcBef>
              <a:spcAft>
                <a:spcPts val="0"/>
              </a:spcAft>
              <a:buSzPts val="1100"/>
              <a:buFont typeface="Arial"/>
              <a:buAutoNum type="arabicPeriod"/>
            </a:pPr>
            <a:r>
              <a:rPr lang="en" sz="1100">
                <a:latin typeface="Arial"/>
                <a:ea typeface="Arial"/>
                <a:cs typeface="Arial"/>
                <a:sym typeface="Arial"/>
              </a:rPr>
              <a:t>Deep Learning</a:t>
            </a:r>
            <a:endParaRPr sz="1100">
              <a:latin typeface="Arial"/>
              <a:ea typeface="Arial"/>
              <a:cs typeface="Arial"/>
              <a:sym typeface="Arial"/>
            </a:endParaRPr>
          </a:p>
          <a:p>
            <a:pPr indent="-298450" lvl="0" marL="914400" rtl="0" algn="l">
              <a:spcBef>
                <a:spcPts val="0"/>
              </a:spcBef>
              <a:spcAft>
                <a:spcPts val="0"/>
              </a:spcAft>
              <a:buSzPts val="1100"/>
              <a:buFont typeface="Arial"/>
              <a:buAutoNum type="arabicPeriod"/>
            </a:pPr>
            <a:r>
              <a:rPr lang="en" sz="1100">
                <a:latin typeface="Arial"/>
                <a:ea typeface="Arial"/>
                <a:cs typeface="Arial"/>
                <a:sym typeface="Arial"/>
              </a:rPr>
              <a:t>Neural Net</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Para cada modelo foram analisadas as seguintes variáveis:</a:t>
            </a:r>
            <a:endParaRPr sz="1100">
              <a:latin typeface="Arial"/>
              <a:ea typeface="Arial"/>
              <a:cs typeface="Arial"/>
              <a:sym typeface="Arial"/>
            </a:endParaRPr>
          </a:p>
          <a:p>
            <a:pPr indent="-298450" lvl="0" marL="457200" rtl="0" algn="l">
              <a:spcBef>
                <a:spcPts val="1600"/>
              </a:spcBef>
              <a:spcAft>
                <a:spcPts val="0"/>
              </a:spcAft>
              <a:buSzPts val="1100"/>
              <a:buChar char="●"/>
            </a:pPr>
            <a:r>
              <a:rPr b="1" lang="en" sz="1100">
                <a:latin typeface="Arial"/>
                <a:ea typeface="Arial"/>
                <a:cs typeface="Arial"/>
                <a:sym typeface="Arial"/>
              </a:rPr>
              <a:t>Matriz confusão</a:t>
            </a:r>
            <a:r>
              <a:rPr lang="en" sz="1100">
                <a:latin typeface="Arial"/>
                <a:ea typeface="Arial"/>
                <a:cs typeface="Arial"/>
                <a:sym typeface="Arial"/>
              </a:rPr>
              <a:t> - tabela que mostra os resultados das previsões do modelo aplicado</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Accuracy (teste e treino) (%) </a:t>
            </a:r>
            <a:r>
              <a:rPr lang="en" sz="1100">
                <a:latin typeface="Arial"/>
                <a:ea typeface="Arial"/>
                <a:cs typeface="Arial"/>
                <a:sym typeface="Arial"/>
              </a:rPr>
              <a:t>- precisão do modelo quando aplicado os dados de treino e os dados de teste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Classification_error (%) </a:t>
            </a:r>
            <a:r>
              <a:rPr lang="en" sz="1100">
                <a:latin typeface="Arial"/>
                <a:ea typeface="Arial"/>
                <a:cs typeface="Arial"/>
                <a:sym typeface="Arial"/>
              </a:rPr>
              <a:t> - erro do modelo (100% - accuracy(%))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Validation runtime (ms)</a:t>
            </a:r>
            <a:r>
              <a:rPr lang="en" sz="1100">
                <a:latin typeface="Arial"/>
                <a:ea typeface="Arial"/>
                <a:cs typeface="Arial"/>
                <a:sym typeface="Arial"/>
              </a:rPr>
              <a:t> - tempo que o modelo demora a correr. Este ponto é importante pois caso existam muitos dados este pode ser um fator determinante.</a:t>
            </a:r>
            <a:endParaRPr sz="1100">
              <a:latin typeface="Arial"/>
              <a:ea typeface="Arial"/>
              <a:cs typeface="Arial"/>
              <a:sym typeface="Arial"/>
            </a:endParaRPr>
          </a:p>
          <a:p>
            <a:pPr indent="0" lvl="0" marL="0" rtl="0" algn="l">
              <a:spcBef>
                <a:spcPts val="1600"/>
              </a:spcBef>
              <a:spcAft>
                <a:spcPts val="1600"/>
              </a:spcAft>
              <a:buNone/>
            </a:pPr>
            <a:r>
              <a:rPr lang="en" sz="1100">
                <a:latin typeface="Arial"/>
                <a:ea typeface="Arial"/>
                <a:cs typeface="Arial"/>
                <a:sym typeface="Arial"/>
              </a:rPr>
              <a:t>De notar que para análise dos dados, e uma vez que é utilizada split validation (treino e teste) foi aplicado stratified sampling de forma a que os subsets aleatórios dos dados tenha uma distribuição das classes a analisar igual os subset inicial. Por exemplo, neste caso de classificação binomial, este tipo de sampling constrói sets que contém aproximadamente as mesmas proporções das duas classes de labels, para treino e para teste </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Comparação dos diferentes modelos aplicados</a:t>
            </a:r>
            <a:endParaRPr/>
          </a:p>
        </p:txBody>
      </p:sp>
      <p:graphicFrame>
        <p:nvGraphicFramePr>
          <p:cNvPr id="104" name="Google Shape;104;p18"/>
          <p:cNvGraphicFramePr/>
          <p:nvPr/>
        </p:nvGraphicFramePr>
        <p:xfrm>
          <a:off x="658800" y="1379375"/>
          <a:ext cx="3000000" cy="3000000"/>
        </p:xfrm>
        <a:graphic>
          <a:graphicData uri="http://schemas.openxmlformats.org/drawingml/2006/table">
            <a:tbl>
              <a:tblPr>
                <a:noFill/>
                <a:tableStyleId>{421F3DD9-5892-4379-B816-99F0F052B51B}</a:tableStyleId>
              </a:tblPr>
              <a:tblGrid>
                <a:gridCol w="1139800"/>
                <a:gridCol w="998200"/>
                <a:gridCol w="1069000"/>
                <a:gridCol w="1069000"/>
                <a:gridCol w="1069000"/>
                <a:gridCol w="1069000"/>
                <a:gridCol w="1069000"/>
              </a:tblGrid>
              <a:tr h="461775">
                <a:tc>
                  <a:txBody>
                    <a:bodyPr>
                      <a:noAutofit/>
                    </a:bodyPr>
                    <a:lstStyle/>
                    <a:p>
                      <a:pPr indent="0" lvl="0" marL="0" rtl="0" algn="l">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Decision Tree</a:t>
                      </a:r>
                      <a:endParaRPr b="1" sz="1200"/>
                    </a:p>
                  </a:txBody>
                  <a:tcPr marT="91425" marB="91425" marR="91425" marL="91425"/>
                </a:tc>
                <a:tc>
                  <a:txBody>
                    <a:bodyPr>
                      <a:noAutofit/>
                    </a:bodyPr>
                    <a:lstStyle/>
                    <a:p>
                      <a:pPr indent="0" lvl="0" marL="0" rtl="0" algn="ctr">
                        <a:spcBef>
                          <a:spcPts val="0"/>
                        </a:spcBef>
                        <a:spcAft>
                          <a:spcPts val="0"/>
                        </a:spcAft>
                        <a:buNone/>
                      </a:pPr>
                      <a:r>
                        <a:rPr b="1" lang="en" sz="1200"/>
                        <a:t>Random Forest</a:t>
                      </a:r>
                      <a:endParaRPr b="1" sz="1200"/>
                    </a:p>
                  </a:txBody>
                  <a:tcPr marT="91425" marB="91425" marR="91425" marL="91425"/>
                </a:tc>
                <a:tc>
                  <a:txBody>
                    <a:bodyPr>
                      <a:noAutofit/>
                    </a:bodyPr>
                    <a:lstStyle/>
                    <a:p>
                      <a:pPr indent="0" lvl="0" marL="0" rtl="0" algn="ctr">
                        <a:spcBef>
                          <a:spcPts val="0"/>
                        </a:spcBef>
                        <a:spcAft>
                          <a:spcPts val="0"/>
                        </a:spcAft>
                        <a:buNone/>
                      </a:pPr>
                      <a:r>
                        <a:rPr b="1" lang="en" sz="1200"/>
                        <a:t>K-NN</a:t>
                      </a:r>
                      <a:endParaRPr b="1" sz="1200"/>
                    </a:p>
                  </a:txBody>
                  <a:tcPr marT="91425" marB="91425" marR="91425" marL="91425"/>
                </a:tc>
                <a:tc>
                  <a:txBody>
                    <a:bodyPr>
                      <a:noAutofit/>
                    </a:bodyPr>
                    <a:lstStyle/>
                    <a:p>
                      <a:pPr indent="0" lvl="0" marL="0" rtl="0" algn="ctr">
                        <a:spcBef>
                          <a:spcPts val="0"/>
                        </a:spcBef>
                        <a:spcAft>
                          <a:spcPts val="0"/>
                        </a:spcAft>
                        <a:buNone/>
                      </a:pPr>
                      <a:r>
                        <a:rPr b="1" lang="en" sz="1200"/>
                        <a:t>Deep Learning</a:t>
                      </a:r>
                      <a:endParaRPr b="1" sz="1200"/>
                    </a:p>
                  </a:txBody>
                  <a:tcPr marT="91425" marB="91425" marR="91425" marL="91425"/>
                </a:tc>
                <a:tc>
                  <a:txBody>
                    <a:bodyPr>
                      <a:noAutofit/>
                    </a:bodyPr>
                    <a:lstStyle/>
                    <a:p>
                      <a:pPr indent="0" lvl="0" marL="0" rtl="0" algn="ctr">
                        <a:spcBef>
                          <a:spcPts val="0"/>
                        </a:spcBef>
                        <a:spcAft>
                          <a:spcPts val="0"/>
                        </a:spcAft>
                        <a:buNone/>
                      </a:pPr>
                      <a:r>
                        <a:rPr b="1" lang="en" sz="1200"/>
                        <a:t>Neural Net</a:t>
                      </a:r>
                      <a:endParaRPr b="1" sz="1200"/>
                    </a:p>
                  </a:txBody>
                  <a:tcPr marT="91425" marB="91425" marR="91425" marL="91425"/>
                </a:tc>
                <a:tc>
                  <a:txBody>
                    <a:bodyPr>
                      <a:noAutofit/>
                    </a:bodyPr>
                    <a:lstStyle/>
                    <a:p>
                      <a:pPr indent="0" lvl="0" marL="0" rtl="0" algn="ctr">
                        <a:spcBef>
                          <a:spcPts val="0"/>
                        </a:spcBef>
                        <a:spcAft>
                          <a:spcPts val="0"/>
                        </a:spcAft>
                        <a:buNone/>
                      </a:pPr>
                      <a:r>
                        <a:rPr b="1" lang="en" sz="1200"/>
                        <a:t>Gradient Boosted Tr</a:t>
                      </a:r>
                      <a:r>
                        <a:rPr b="1" lang="en" sz="1200"/>
                        <a:t>e</a:t>
                      </a:r>
                      <a:r>
                        <a:rPr b="1" lang="en" sz="1200"/>
                        <a:t>es</a:t>
                      </a:r>
                      <a:endParaRPr b="1" sz="1200"/>
                    </a:p>
                  </a:txBody>
                  <a:tcPr marT="91425" marB="91425" marR="91425" marL="91425"/>
                </a:tc>
              </a:tr>
              <a:tr h="335675">
                <a:tc>
                  <a:txBody>
                    <a:bodyPr>
                      <a:noAutofit/>
                    </a:bodyPr>
                    <a:lstStyle/>
                    <a:p>
                      <a:pPr indent="0" lvl="0" marL="0" rtl="0" algn="ctr">
                        <a:spcBef>
                          <a:spcPts val="0"/>
                        </a:spcBef>
                        <a:spcAft>
                          <a:spcPts val="0"/>
                        </a:spcAft>
                        <a:buNone/>
                      </a:pPr>
                      <a:r>
                        <a:rPr b="1" lang="en" sz="1200"/>
                        <a:t>Accuracy training (%)</a:t>
                      </a:r>
                      <a:endParaRPr b="1" sz="1200"/>
                    </a:p>
                  </a:txBody>
                  <a:tcPr marT="91425" marB="91425" marR="91425" marL="91425"/>
                </a:tc>
                <a:tc>
                  <a:txBody>
                    <a:bodyPr>
                      <a:noAutofit/>
                    </a:bodyPr>
                    <a:lstStyle/>
                    <a:p>
                      <a:pPr indent="0" lvl="0" marL="0" rtl="0" algn="ctr">
                        <a:spcBef>
                          <a:spcPts val="0"/>
                        </a:spcBef>
                        <a:spcAft>
                          <a:spcPts val="0"/>
                        </a:spcAft>
                        <a:buNone/>
                      </a:pPr>
                      <a:r>
                        <a:rPr lang="en" sz="1200"/>
                        <a:t>83.00</a:t>
                      </a:r>
                      <a:endParaRPr sz="1200"/>
                    </a:p>
                  </a:txBody>
                  <a:tcPr marT="91425" marB="91425" marR="91425" marL="91425"/>
                </a:tc>
                <a:tc>
                  <a:txBody>
                    <a:bodyPr>
                      <a:noAutofit/>
                    </a:bodyPr>
                    <a:lstStyle/>
                    <a:p>
                      <a:pPr indent="0" lvl="0" marL="0" rtl="0" algn="ctr">
                        <a:spcBef>
                          <a:spcPts val="0"/>
                        </a:spcBef>
                        <a:spcAft>
                          <a:spcPts val="0"/>
                        </a:spcAft>
                        <a:buNone/>
                      </a:pPr>
                      <a:r>
                        <a:rPr lang="en" sz="1200"/>
                        <a:t>83.79</a:t>
                      </a:r>
                      <a:endParaRPr sz="1200"/>
                    </a:p>
                  </a:txBody>
                  <a:tcPr marT="91425" marB="91425" marR="91425" marL="91425"/>
                </a:tc>
                <a:tc>
                  <a:txBody>
                    <a:bodyPr>
                      <a:noAutofit/>
                    </a:bodyPr>
                    <a:lstStyle/>
                    <a:p>
                      <a:pPr indent="0" lvl="0" marL="0" rtl="0" algn="ctr">
                        <a:spcBef>
                          <a:spcPts val="0"/>
                        </a:spcBef>
                        <a:spcAft>
                          <a:spcPts val="0"/>
                        </a:spcAft>
                        <a:buNone/>
                      </a:pPr>
                      <a:r>
                        <a:rPr lang="en" sz="1200"/>
                        <a:t>86.34</a:t>
                      </a:r>
                      <a:endParaRPr sz="1200"/>
                    </a:p>
                  </a:txBody>
                  <a:tcPr marT="91425" marB="91425" marR="91425" marL="91425"/>
                </a:tc>
                <a:tc>
                  <a:txBody>
                    <a:bodyPr>
                      <a:noAutofit/>
                    </a:bodyPr>
                    <a:lstStyle/>
                    <a:p>
                      <a:pPr indent="0" lvl="0" marL="0" rtl="0" algn="ctr">
                        <a:spcBef>
                          <a:spcPts val="0"/>
                        </a:spcBef>
                        <a:spcAft>
                          <a:spcPts val="0"/>
                        </a:spcAft>
                        <a:buNone/>
                      </a:pPr>
                      <a:r>
                        <a:rPr lang="en" sz="1200"/>
                        <a:t>81.31</a:t>
                      </a:r>
                      <a:endParaRPr sz="1200"/>
                    </a:p>
                  </a:txBody>
                  <a:tcPr marT="91425" marB="91425" marR="91425" marL="91425"/>
                </a:tc>
                <a:tc>
                  <a:txBody>
                    <a:bodyPr>
                      <a:noAutofit/>
                    </a:bodyPr>
                    <a:lstStyle/>
                    <a:p>
                      <a:pPr indent="0" lvl="0" marL="0" rtl="0" algn="ctr">
                        <a:spcBef>
                          <a:spcPts val="0"/>
                        </a:spcBef>
                        <a:spcAft>
                          <a:spcPts val="0"/>
                        </a:spcAft>
                        <a:buNone/>
                      </a:pPr>
                      <a:r>
                        <a:rPr lang="en" sz="1200"/>
                        <a:t>81.65</a:t>
                      </a:r>
                      <a:endParaRPr sz="1200"/>
                    </a:p>
                  </a:txBody>
                  <a:tcPr marT="91425" marB="91425" marR="91425" marL="91425"/>
                </a:tc>
                <a:tc>
                  <a:txBody>
                    <a:bodyPr>
                      <a:noAutofit/>
                    </a:bodyPr>
                    <a:lstStyle/>
                    <a:p>
                      <a:pPr indent="0" lvl="0" marL="0" rtl="0" algn="ctr">
                        <a:spcBef>
                          <a:spcPts val="0"/>
                        </a:spcBef>
                        <a:spcAft>
                          <a:spcPts val="0"/>
                        </a:spcAft>
                        <a:buNone/>
                      </a:pPr>
                      <a:r>
                        <a:rPr lang="en" sz="1200"/>
                        <a:t>84.82</a:t>
                      </a:r>
                      <a:endParaRPr sz="1200"/>
                    </a:p>
                  </a:txBody>
                  <a:tcPr marT="91425" marB="91425" marR="91425" marL="91425"/>
                </a:tc>
              </a:tr>
              <a:tr h="486925">
                <a:tc>
                  <a:txBody>
                    <a:bodyPr>
                      <a:noAutofit/>
                    </a:bodyPr>
                    <a:lstStyle/>
                    <a:p>
                      <a:pPr indent="0" lvl="0" marL="0" rtl="0" algn="ctr">
                        <a:spcBef>
                          <a:spcPts val="0"/>
                        </a:spcBef>
                        <a:spcAft>
                          <a:spcPts val="0"/>
                        </a:spcAft>
                        <a:buNone/>
                      </a:pPr>
                      <a:r>
                        <a:rPr b="1" lang="en" sz="1200"/>
                        <a:t>Accuracy testing (%)</a:t>
                      </a:r>
                      <a:endParaRPr b="1" sz="1200"/>
                    </a:p>
                  </a:txBody>
                  <a:tcPr marT="91425" marB="91425" marR="91425" marL="91425"/>
                </a:tc>
                <a:tc>
                  <a:txBody>
                    <a:bodyPr>
                      <a:noAutofit/>
                    </a:bodyPr>
                    <a:lstStyle/>
                    <a:p>
                      <a:pPr indent="0" lvl="0" marL="0" rtl="0" algn="ctr">
                        <a:spcBef>
                          <a:spcPts val="0"/>
                        </a:spcBef>
                        <a:spcAft>
                          <a:spcPts val="0"/>
                        </a:spcAft>
                        <a:buNone/>
                      </a:pPr>
                      <a:r>
                        <a:rPr lang="en" sz="1200"/>
                        <a:t>82.94</a:t>
                      </a:r>
                      <a:endParaRPr sz="1200"/>
                    </a:p>
                  </a:txBody>
                  <a:tcPr marT="91425" marB="91425" marR="91425" marL="91425"/>
                </a:tc>
                <a:tc>
                  <a:txBody>
                    <a:bodyPr>
                      <a:noAutofit/>
                    </a:bodyPr>
                    <a:lstStyle/>
                    <a:p>
                      <a:pPr indent="0" lvl="0" marL="0" rtl="0" algn="ctr">
                        <a:spcBef>
                          <a:spcPts val="0"/>
                        </a:spcBef>
                        <a:spcAft>
                          <a:spcPts val="0"/>
                        </a:spcAft>
                        <a:buNone/>
                      </a:pPr>
                      <a:r>
                        <a:rPr lang="en" sz="1200"/>
                        <a:t>83.26</a:t>
                      </a:r>
                      <a:endParaRPr sz="1200"/>
                    </a:p>
                  </a:txBody>
                  <a:tcPr marT="91425" marB="91425" marR="91425" marL="91425"/>
                </a:tc>
                <a:tc>
                  <a:txBody>
                    <a:bodyPr>
                      <a:noAutofit/>
                    </a:bodyPr>
                    <a:lstStyle/>
                    <a:p>
                      <a:pPr indent="0" lvl="0" marL="0" rtl="0" algn="ctr">
                        <a:spcBef>
                          <a:spcPts val="0"/>
                        </a:spcBef>
                        <a:spcAft>
                          <a:spcPts val="0"/>
                        </a:spcAft>
                        <a:buNone/>
                      </a:pPr>
                      <a:r>
                        <a:rPr lang="en" sz="1200"/>
                        <a:t>80.42</a:t>
                      </a:r>
                      <a:endParaRPr sz="1200"/>
                    </a:p>
                  </a:txBody>
                  <a:tcPr marT="91425" marB="91425" marR="91425" marL="91425"/>
                </a:tc>
                <a:tc>
                  <a:txBody>
                    <a:bodyPr>
                      <a:noAutofit/>
                    </a:bodyPr>
                    <a:lstStyle/>
                    <a:p>
                      <a:pPr indent="0" lvl="0" marL="0" rtl="0" algn="ctr">
                        <a:spcBef>
                          <a:spcPts val="0"/>
                        </a:spcBef>
                        <a:spcAft>
                          <a:spcPts val="0"/>
                        </a:spcAft>
                        <a:buNone/>
                      </a:pPr>
                      <a:r>
                        <a:rPr lang="en" sz="1200"/>
                        <a:t>80.77</a:t>
                      </a:r>
                      <a:endParaRPr sz="12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81.15</a:t>
                      </a:r>
                      <a:endParaRPr sz="12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84.14</a:t>
                      </a:r>
                      <a:endParaRPr sz="1200"/>
                    </a:p>
                  </a:txBody>
                  <a:tcPr marT="91425" marB="91425" marR="91425" marL="91425"/>
                </a:tc>
              </a:tr>
              <a:tr h="694175">
                <a:tc>
                  <a:txBody>
                    <a:bodyPr>
                      <a:noAutofit/>
                    </a:bodyPr>
                    <a:lstStyle/>
                    <a:p>
                      <a:pPr indent="0" lvl="0" marL="0" rtl="0" algn="ctr">
                        <a:spcBef>
                          <a:spcPts val="0"/>
                        </a:spcBef>
                        <a:spcAft>
                          <a:spcPts val="0"/>
                        </a:spcAft>
                        <a:buNone/>
                      </a:pPr>
                      <a:r>
                        <a:rPr b="1" lang="en" sz="1200"/>
                        <a:t>Validation runtime (ms)</a:t>
                      </a:r>
                      <a:endParaRPr b="1" sz="1200"/>
                    </a:p>
                  </a:txBody>
                  <a:tcPr marT="91425" marB="91425" marR="91425" marL="91425"/>
                </a:tc>
                <a:tc>
                  <a:txBody>
                    <a:bodyPr>
                      <a:noAutofit/>
                    </a:bodyPr>
                    <a:lstStyle/>
                    <a:p>
                      <a:pPr indent="0" lvl="0" marL="0" rtl="0" algn="ctr">
                        <a:spcBef>
                          <a:spcPts val="0"/>
                        </a:spcBef>
                        <a:spcAft>
                          <a:spcPts val="0"/>
                        </a:spcAft>
                        <a:buNone/>
                      </a:pPr>
                      <a:r>
                        <a:rPr lang="en" sz="1200"/>
                        <a:t>362</a:t>
                      </a:r>
                      <a:endParaRPr sz="1200"/>
                    </a:p>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lang="en" sz="1200"/>
                        <a:t>33546</a:t>
                      </a:r>
                      <a:endParaRPr sz="1200"/>
                    </a:p>
                  </a:txBody>
                  <a:tcPr marT="91425" marB="91425" marR="91425" marL="91425"/>
                </a:tc>
                <a:tc>
                  <a:txBody>
                    <a:bodyPr>
                      <a:noAutofit/>
                    </a:bodyPr>
                    <a:lstStyle/>
                    <a:p>
                      <a:pPr indent="0" lvl="0" marL="0" rtl="0" algn="ctr">
                        <a:spcBef>
                          <a:spcPts val="0"/>
                        </a:spcBef>
                        <a:spcAft>
                          <a:spcPts val="0"/>
                        </a:spcAft>
                        <a:buNone/>
                      </a:pPr>
                      <a:r>
                        <a:rPr lang="en" sz="1200"/>
                        <a:t>70463</a:t>
                      </a:r>
                      <a:endParaRPr sz="1200"/>
                    </a:p>
                  </a:txBody>
                  <a:tcPr marT="91425" marB="91425" marR="91425" marL="91425"/>
                </a:tc>
                <a:tc>
                  <a:txBody>
                    <a:bodyPr>
                      <a:noAutofit/>
                    </a:bodyPr>
                    <a:lstStyle/>
                    <a:p>
                      <a:pPr indent="0" lvl="0" marL="0" rtl="0" algn="ctr">
                        <a:spcBef>
                          <a:spcPts val="0"/>
                        </a:spcBef>
                        <a:spcAft>
                          <a:spcPts val="0"/>
                        </a:spcAft>
                        <a:buNone/>
                      </a:pPr>
                      <a:r>
                        <a:rPr lang="en" sz="1200"/>
                        <a:t>19203</a:t>
                      </a:r>
                      <a:endParaRPr sz="1200"/>
                    </a:p>
                  </a:txBody>
                  <a:tcPr marT="91425" marB="91425" marR="91425" marL="91425"/>
                </a:tc>
                <a:tc>
                  <a:txBody>
                    <a:bodyPr>
                      <a:noAutofit/>
                    </a:bodyPr>
                    <a:lstStyle/>
                    <a:p>
                      <a:pPr indent="0" lvl="0" marL="0" rtl="0" algn="ctr">
                        <a:spcBef>
                          <a:spcPts val="0"/>
                        </a:spcBef>
                        <a:spcAft>
                          <a:spcPts val="0"/>
                        </a:spcAft>
                        <a:buNone/>
                      </a:pPr>
                      <a:r>
                        <a:rPr lang="en" sz="1200"/>
                        <a:t>333832</a:t>
                      </a:r>
                      <a:endParaRPr sz="1200"/>
                    </a:p>
                  </a:txBody>
                  <a:tcPr marT="91425" marB="91425" marR="91425" marL="91425"/>
                </a:tc>
                <a:tc>
                  <a:txBody>
                    <a:bodyPr>
                      <a:noAutofit/>
                    </a:bodyPr>
                    <a:lstStyle/>
                    <a:p>
                      <a:pPr indent="0" lvl="0" marL="0" rtl="0" algn="ctr">
                        <a:spcBef>
                          <a:spcPts val="0"/>
                        </a:spcBef>
                        <a:spcAft>
                          <a:spcPts val="0"/>
                        </a:spcAft>
                        <a:buNone/>
                      </a:pPr>
                      <a:r>
                        <a:rPr lang="en" sz="1200"/>
                        <a:t>11296</a:t>
                      </a:r>
                      <a:endParaRPr sz="1200"/>
                    </a:p>
                  </a:txBody>
                  <a:tcPr marT="91425" marB="91425" marR="91425" marL="91425"/>
                </a:tc>
              </a:tr>
            </a:tbl>
          </a:graphicData>
        </a:graphic>
      </p:graphicFrame>
      <p:sp>
        <p:nvSpPr>
          <p:cNvPr id="105" name="Google Shape;105;p18"/>
          <p:cNvSpPr txBox="1"/>
          <p:nvPr/>
        </p:nvSpPr>
        <p:spPr>
          <a:xfrm>
            <a:off x="452575" y="4052575"/>
            <a:ext cx="7878900" cy="8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De notar que o melhor modelo em termos de precisão é o Gradient Boosted Trees, que apesar de demorar mais do que o modelo decision tree tem mais 2% de precisão o que é relevante.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Boosted Trees</a:t>
            </a:r>
            <a:endParaRPr/>
          </a:p>
        </p:txBody>
      </p:sp>
      <p:sp>
        <p:nvSpPr>
          <p:cNvPr id="111" name="Google Shape;111;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Uma vez que o modelo que obteve melhor resultado verificou-se então qual seria o erro caso se escolhe-se sempre a escolha mais popular.</a:t>
            </a:r>
            <a:endParaRPr sz="1200"/>
          </a:p>
          <a:p>
            <a:pPr indent="0" lvl="0" marL="0" rtl="0" algn="l">
              <a:spcBef>
                <a:spcPts val="1600"/>
              </a:spcBef>
              <a:spcAft>
                <a:spcPts val="0"/>
              </a:spcAft>
              <a:buNone/>
            </a:pPr>
            <a:r>
              <a:rPr lang="en" sz="1200"/>
              <a:t>Nº true:  5416+1014 = 6430</a:t>
            </a:r>
            <a:endParaRPr sz="1200"/>
          </a:p>
          <a:p>
            <a:pPr indent="0" lvl="0" marL="0" rtl="0" algn="l">
              <a:spcBef>
                <a:spcPts val="1600"/>
              </a:spcBef>
              <a:spcAft>
                <a:spcPts val="0"/>
              </a:spcAft>
              <a:buNone/>
            </a:pPr>
            <a:r>
              <a:rPr lang="en" sz="1200"/>
              <a:t>Nº false: 5081+965 = 6046</a:t>
            </a:r>
            <a:endParaRPr sz="1200"/>
          </a:p>
          <a:p>
            <a:pPr indent="0" lvl="0" marL="0" rtl="0" algn="l">
              <a:spcBef>
                <a:spcPts val="1600"/>
              </a:spcBef>
              <a:spcAft>
                <a:spcPts val="0"/>
              </a:spcAft>
              <a:buNone/>
            </a:pPr>
            <a:r>
              <a:rPr lang="en" sz="1200"/>
              <a:t>Baseline error: 6046/(6430+6046) = 48.5%</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Uma vez que os dados são bastante equilibrados e o </a:t>
            </a:r>
            <a:r>
              <a:rPr i="1" lang="en" sz="1200"/>
              <a:t>baseline error</a:t>
            </a:r>
            <a:r>
              <a:rPr lang="en" sz="1200"/>
              <a:t> é muito mais alto do que o erro de classificação conclui-se que este modelo é muito mais vantajoso que simplesmente considerar sempre a classe mais comum.</a:t>
            </a:r>
            <a:endParaRPr sz="1200"/>
          </a:p>
        </p:txBody>
      </p:sp>
      <p:pic>
        <p:nvPicPr>
          <p:cNvPr id="112" name="Google Shape;112;p19"/>
          <p:cNvPicPr preferRelativeResize="0"/>
          <p:nvPr/>
        </p:nvPicPr>
        <p:blipFill>
          <a:blip r:embed="rId3">
            <a:alphaModFix/>
          </a:blip>
          <a:stretch>
            <a:fillRect/>
          </a:stretch>
        </p:blipFill>
        <p:spPr>
          <a:xfrm>
            <a:off x="1429699" y="3135529"/>
            <a:ext cx="6179824" cy="105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pic>
        <p:nvPicPr>
          <p:cNvPr id="118" name="Google Shape;118;p20"/>
          <p:cNvPicPr preferRelativeResize="0"/>
          <p:nvPr/>
        </p:nvPicPr>
        <p:blipFill>
          <a:blip r:embed="rId3">
            <a:alphaModFix/>
          </a:blip>
          <a:stretch>
            <a:fillRect/>
          </a:stretch>
        </p:blipFill>
        <p:spPr>
          <a:xfrm>
            <a:off x="436925" y="982050"/>
            <a:ext cx="8270151" cy="1498450"/>
          </a:xfrm>
          <a:prstGeom prst="rect">
            <a:avLst/>
          </a:prstGeom>
          <a:noFill/>
          <a:ln>
            <a:noFill/>
          </a:ln>
        </p:spPr>
      </p:pic>
      <p:pic>
        <p:nvPicPr>
          <p:cNvPr id="119" name="Google Shape;119;p20"/>
          <p:cNvPicPr preferRelativeResize="0"/>
          <p:nvPr/>
        </p:nvPicPr>
        <p:blipFill rotWithShape="1">
          <a:blip r:embed="rId4">
            <a:alphaModFix/>
          </a:blip>
          <a:srcRect b="0" l="1850" r="-1849" t="0"/>
          <a:stretch/>
        </p:blipFill>
        <p:spPr>
          <a:xfrm>
            <a:off x="2300538" y="2634875"/>
            <a:ext cx="4542914" cy="230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25" name="Google Shape;12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latin typeface="Arial"/>
                <a:ea typeface="Arial"/>
                <a:cs typeface="Arial"/>
                <a:sym typeface="Arial"/>
              </a:rPr>
              <a:t>Como pode ser observado, o algoritmo da decision tree consegue prever se um produto é vendido ou não com uma </a:t>
            </a:r>
            <a:r>
              <a:rPr lang="en" sz="1100">
                <a:latin typeface="Arial"/>
                <a:ea typeface="Arial"/>
                <a:cs typeface="Arial"/>
                <a:sym typeface="Arial"/>
              </a:rPr>
              <a:t>precisão de 82% (com um erro de classificação de 18%).</a:t>
            </a:r>
            <a:endParaRPr sz="1100">
              <a:latin typeface="Arial"/>
              <a:ea typeface="Arial"/>
              <a:cs typeface="Arial"/>
              <a:sym typeface="Arial"/>
            </a:endParaRPr>
          </a:p>
          <a:p>
            <a:pPr indent="0" lvl="0" marL="0" rtl="0" algn="just">
              <a:spcBef>
                <a:spcPts val="1600"/>
              </a:spcBef>
              <a:spcAft>
                <a:spcPts val="1600"/>
              </a:spcAft>
              <a:buNone/>
            </a:pPr>
            <a:r>
              <a:rPr lang="en" sz="1100">
                <a:latin typeface="Arial"/>
                <a:ea typeface="Arial"/>
                <a:cs typeface="Arial"/>
                <a:sym typeface="Arial"/>
              </a:rPr>
              <a:t>Ao analisar a árvore de decisão criada (com um depth máximo de 5 ) podemos concluir que a venda de um produto</a:t>
            </a:r>
            <a:r>
              <a:rPr lang="en" sz="1100">
                <a:latin typeface="Arial"/>
                <a:ea typeface="Arial"/>
                <a:cs typeface="Arial"/>
                <a:sym typeface="Arial"/>
              </a:rPr>
              <a:t> depende consideravelmente do número de </a:t>
            </a:r>
            <a:r>
              <a:rPr lang="en" sz="1100">
                <a:latin typeface="Arial"/>
                <a:ea typeface="Arial"/>
                <a:cs typeface="Arial"/>
                <a:sym typeface="Arial"/>
              </a:rPr>
              <a:t>indivíduos</a:t>
            </a:r>
            <a:r>
              <a:rPr lang="en" sz="1100">
                <a:latin typeface="Arial"/>
                <a:ea typeface="Arial"/>
                <a:cs typeface="Arial"/>
                <a:sym typeface="Arial"/>
              </a:rPr>
              <a:t> interessados no mesmo e do valor que os compradores </a:t>
            </a:r>
            <a:r>
              <a:rPr lang="en" sz="1100">
                <a:latin typeface="Arial"/>
                <a:ea typeface="Arial"/>
                <a:cs typeface="Arial"/>
                <a:sym typeface="Arial"/>
              </a:rPr>
              <a:t>estão</a:t>
            </a:r>
            <a:r>
              <a:rPr lang="en" sz="1100">
                <a:latin typeface="Arial"/>
                <a:ea typeface="Arial"/>
                <a:cs typeface="Arial"/>
                <a:sym typeface="Arial"/>
              </a:rPr>
              <a:t> dispostos a dar pelo produto.</a:t>
            </a:r>
            <a:r>
              <a:rPr lang="en" sz="1100">
                <a:latin typeface="Arial"/>
                <a:ea typeface="Arial"/>
                <a:cs typeface="Arial"/>
                <a:sym typeface="Arial"/>
              </a:rPr>
              <a:t> Quanto maior o número de compradores interessados e maior o valor que estes estão dispostos a dar pelo produto comparativamente ao seu valor inicial, maior a probabilidade de o produto ser vendido.</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