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57" r:id="rId6"/>
    <p:sldId id="279" r:id="rId7"/>
    <p:sldId id="258" r:id="rId8"/>
    <p:sldId id="280" r:id="rId9"/>
    <p:sldId id="281" r:id="rId10"/>
    <p:sldId id="259" r:id="rId11"/>
    <p:sldId id="260" r:id="rId12"/>
    <p:sldId id="261" r:id="rId13"/>
    <p:sldId id="262" r:id="rId14"/>
    <p:sldId id="282" r:id="rId15"/>
    <p:sldId id="283" r:id="rId16"/>
    <p:sldId id="284" r:id="rId17"/>
    <p:sldId id="285" r:id="rId18"/>
    <p:sldId id="286" r:id="rId19"/>
    <p:sldId id="264" r:id="rId20"/>
    <p:sldId id="263" r:id="rId21"/>
    <p:sldId id="265" r:id="rId22"/>
    <p:sldId id="266" r:id="rId23"/>
    <p:sldId id="267" r:id="rId24"/>
    <p:sldId id="269" r:id="rId25"/>
    <p:sldId id="287" r:id="rId26"/>
    <p:sldId id="288" r:id="rId27"/>
    <p:sldId id="289" r:id="rId28"/>
    <p:sldId id="290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42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46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6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336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41658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42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578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582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21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4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377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89B0CC-0D70-4132-BE99-355B3F235329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BA4168-EDE2-44D7-B902-84BD77E7F048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02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8DE94-8CC0-4408-8E08-FA84FBB11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131155"/>
            <a:ext cx="8361229" cy="2098226"/>
          </a:xfrm>
        </p:spPr>
        <p:txBody>
          <a:bodyPr/>
          <a:lstStyle/>
          <a:p>
            <a:r>
              <a:rPr lang="pt-PT" dirty="0"/>
              <a:t>Grafos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F6811-42CC-4801-A4C6-976331706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7" y="4434451"/>
            <a:ext cx="8361229" cy="108623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PT" dirty="0"/>
              <a:t>Trabalho realizado por: André Silva;</a:t>
            </a:r>
          </a:p>
          <a:p>
            <a:pPr algn="l"/>
            <a:r>
              <a:rPr lang="pt-PT" dirty="0"/>
              <a:t>                                       João Baptista.</a:t>
            </a:r>
          </a:p>
          <a:p>
            <a:pPr algn="r"/>
            <a:r>
              <a:rPr lang="pt-PT" dirty="0"/>
              <a:t>16/11/2020</a:t>
            </a:r>
          </a:p>
          <a:p>
            <a:r>
              <a:rPr lang="pt-PT" dirty="0"/>
              <a:t>           </a:t>
            </a:r>
          </a:p>
        </p:txBody>
      </p:sp>
      <p:pic>
        <p:nvPicPr>
          <p:cNvPr id="1026" name="Picture 2" descr="Águeda, hub ensino indústria">
            <a:extLst>
              <a:ext uri="{FF2B5EF4-FFF2-40B4-BE49-F238E27FC236}">
                <a16:creationId xmlns:a16="http://schemas.microsoft.com/office/drawing/2014/main" id="{A76D2D09-5AC8-49CC-AF33-A87ACECFE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2" y="-392845"/>
            <a:ext cx="1637211" cy="16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59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1CF65-D632-4EA6-9B94-F41EE0EA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Como determinar se um grafo é conexo usando a sua matriz de adjacência.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CD0EB5-24A0-4B7F-AF84-AC5ECEF1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6333"/>
            <a:ext cx="9601200" cy="3581400"/>
          </a:xfrm>
        </p:spPr>
        <p:txBody>
          <a:bodyPr/>
          <a:lstStyle/>
          <a:p>
            <a:r>
              <a:rPr lang="pt-BR" dirty="0"/>
              <a:t>Sejam </a:t>
            </a:r>
            <a:r>
              <a:rPr lang="pt-BR" i="1" dirty="0"/>
              <a:t>G</a:t>
            </a:r>
            <a:r>
              <a:rPr lang="pt-BR" dirty="0"/>
              <a:t> um grafo com </a:t>
            </a:r>
            <a:r>
              <a:rPr lang="pt-BR" i="1" dirty="0"/>
              <a:t>n</a:t>
            </a:r>
            <a:r>
              <a:rPr lang="pt-BR" dirty="0"/>
              <a:t> vértices com matriz de adjacência </a:t>
            </a:r>
            <a:r>
              <a:rPr lang="pt-BR" i="1" dirty="0"/>
              <a:t>M</a:t>
            </a:r>
            <a:r>
              <a:rPr lang="pt-BR" dirty="0"/>
              <a:t> e </a:t>
            </a:r>
            <a:r>
              <a:rPr lang="pt-BR" i="1" dirty="0"/>
              <a:t>S</a:t>
            </a:r>
            <a:r>
              <a:rPr lang="pt-BR" dirty="0"/>
              <a:t> a matriz S = M + M</a:t>
            </a:r>
            <a:r>
              <a:rPr lang="en-US" sz="2000" baseline="30000" dirty="0">
                <a:solidFill>
                  <a:srgbClr val="202122"/>
                </a:solidFill>
              </a:rPr>
              <a:t>2</a:t>
            </a:r>
            <a:r>
              <a:rPr lang="pt-BR" dirty="0"/>
              <a:t> + M</a:t>
            </a:r>
            <a:r>
              <a:rPr lang="en-US" sz="2000" baseline="30000" dirty="0">
                <a:solidFill>
                  <a:srgbClr val="202122"/>
                </a:solidFill>
              </a:rPr>
              <a:t>3</a:t>
            </a:r>
            <a:r>
              <a:rPr lang="en-US" sz="2000" i="1" baseline="30000" dirty="0">
                <a:solidFill>
                  <a:srgbClr val="202122"/>
                </a:solidFill>
              </a:rPr>
              <a:t> </a:t>
            </a:r>
            <a:r>
              <a:rPr lang="pt-BR" dirty="0"/>
              <a:t>+ ... + M</a:t>
            </a:r>
            <a:r>
              <a:rPr lang="en-US" sz="2000" i="1" baseline="30000" dirty="0">
                <a:solidFill>
                  <a:srgbClr val="202122"/>
                </a:solidFill>
              </a:rPr>
              <a:t> n</a:t>
            </a:r>
            <a:r>
              <a:rPr lang="en-US" sz="2000" baseline="30000" dirty="0">
                <a:solidFill>
                  <a:srgbClr val="202122"/>
                </a:solidFill>
              </a:rPr>
              <a:t>-1</a:t>
            </a:r>
            <a:r>
              <a:rPr lang="pt-BR" dirty="0"/>
              <a:t>. Então existe pelo menos um caminho entre os vértices </a:t>
            </a:r>
            <a:r>
              <a:rPr lang="pt-BR" i="1" dirty="0"/>
              <a:t>i</a:t>
            </a:r>
            <a:r>
              <a:rPr lang="pt-BR" dirty="0"/>
              <a:t> e </a:t>
            </a:r>
            <a:r>
              <a:rPr lang="pt-BR" i="1" dirty="0"/>
              <a:t>j</a:t>
            </a:r>
            <a:r>
              <a:rPr lang="pt-BR" dirty="0"/>
              <a:t> se e só se o elemento da linha </a:t>
            </a:r>
            <a:r>
              <a:rPr lang="pt-BR" i="1" dirty="0"/>
              <a:t>i </a:t>
            </a:r>
            <a:r>
              <a:rPr lang="pt-BR" dirty="0"/>
              <a:t>e coluna </a:t>
            </a:r>
            <a:r>
              <a:rPr lang="pt-BR" i="1" dirty="0"/>
              <a:t>j </a:t>
            </a:r>
            <a:r>
              <a:rPr lang="pt-BR" dirty="0"/>
              <a:t>da matriz </a:t>
            </a:r>
            <a:r>
              <a:rPr lang="pt-BR" i="1" dirty="0"/>
              <a:t>S </a:t>
            </a:r>
            <a:r>
              <a:rPr lang="pt-BR" dirty="0"/>
              <a:t>for diferente de zero.</a:t>
            </a:r>
          </a:p>
          <a:p>
            <a:r>
              <a:rPr lang="pt-BR" dirty="0"/>
              <a:t>Se </a:t>
            </a:r>
            <a:r>
              <a:rPr lang="pt-BR" b="1" dirty="0"/>
              <a:t>todos</a:t>
            </a:r>
            <a:r>
              <a:rPr lang="pt-BR" dirty="0"/>
              <a:t> os elementos da matriz </a:t>
            </a:r>
            <a:r>
              <a:rPr lang="pt-BR" i="1" dirty="0"/>
              <a:t>S</a:t>
            </a:r>
            <a:r>
              <a:rPr lang="pt-BR" dirty="0"/>
              <a:t> </a:t>
            </a:r>
            <a:r>
              <a:rPr lang="pt-BR" b="1" dirty="0"/>
              <a:t>forem diferentes de zero </a:t>
            </a:r>
            <a:r>
              <a:rPr lang="pt-BR" dirty="0"/>
              <a:t>então o grafo é </a:t>
            </a:r>
            <a:r>
              <a:rPr lang="pt-BR" b="1" dirty="0"/>
              <a:t>conexo. </a:t>
            </a:r>
            <a:r>
              <a:rPr lang="pt-BR" dirty="0"/>
              <a:t>Pode-se concluir isto pois se todos os elementos da matriz </a:t>
            </a:r>
            <a:r>
              <a:rPr lang="pt-BR" i="1" dirty="0"/>
              <a:t>S </a:t>
            </a:r>
            <a:r>
              <a:rPr lang="pt-BR" dirty="0"/>
              <a:t>forem diferentes de zero então existe um caminho entre quaisquer vértices </a:t>
            </a:r>
            <a:r>
              <a:rPr lang="pt-BR" i="1" dirty="0"/>
              <a:t>i</a:t>
            </a:r>
            <a:r>
              <a:rPr lang="pt-BR" dirty="0"/>
              <a:t> e </a:t>
            </a:r>
            <a:r>
              <a:rPr lang="pt-BR" i="1" dirty="0"/>
              <a:t>j</a:t>
            </a:r>
            <a:r>
              <a:rPr lang="pt-BR" dirty="0"/>
              <a:t>, logo o grafo será conexo.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533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F6B6D-6376-41D7-BA6E-746D94E3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Lista de adjacência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9F98B1-57B6-4169-8F7D-18401556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2049"/>
            <a:ext cx="9601200" cy="457200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Outra estrutura de dados usada para representar os arcos de um grafo é um conjunto de </a:t>
            </a:r>
            <a:r>
              <a:rPr lang="pt-BR" b="1" dirty="0"/>
              <a:t>listas de adjacência</a:t>
            </a:r>
            <a:r>
              <a:rPr lang="pt-BR" dirty="0"/>
              <a:t>: para cada vértice </a:t>
            </a:r>
            <a:r>
              <a:rPr lang="pt-BR" i="1" dirty="0"/>
              <a:t>u</a:t>
            </a:r>
            <a:r>
              <a:rPr lang="pt-BR" dirty="0"/>
              <a:t> temos uma lista que se designa por </a:t>
            </a:r>
            <a:r>
              <a:rPr lang="pt-BR" i="1" dirty="0"/>
              <a:t>Adj[u]</a:t>
            </a:r>
            <a:r>
              <a:rPr lang="pt-BR" dirty="0"/>
              <a:t> de todos os vértices </a:t>
            </a:r>
            <a:r>
              <a:rPr lang="pt-BR" i="1" dirty="0"/>
              <a:t>v</a:t>
            </a:r>
            <a:r>
              <a:rPr lang="pt-BR" dirty="0"/>
              <a:t> adjacentes a </a:t>
            </a:r>
            <a:r>
              <a:rPr lang="pt-BR" i="1" dirty="0"/>
              <a:t>u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claro que o número de elementos da lista </a:t>
            </a:r>
            <a:r>
              <a:rPr lang="pt-BR" i="1" dirty="0"/>
              <a:t>Adj</a:t>
            </a:r>
            <a:r>
              <a:rPr lang="pt-BR" dirty="0"/>
              <a:t>[</a:t>
            </a:r>
            <a:r>
              <a:rPr lang="pt-BR" i="1" dirty="0"/>
              <a:t>u</a:t>
            </a:r>
            <a:r>
              <a:rPr lang="pt-BR" dirty="0"/>
              <a:t>] é igual ao grau de saída de </a:t>
            </a:r>
            <a:r>
              <a:rPr lang="pt-BR" i="1" dirty="0"/>
              <a:t>u</a:t>
            </a:r>
            <a:r>
              <a:rPr lang="pt-BR" dirty="0"/>
              <a:t>. </a:t>
            </a:r>
          </a:p>
          <a:p>
            <a:r>
              <a:rPr lang="pt-BR" dirty="0"/>
              <a:t>A lista de adjacência é utilizada na maioria dos problemas e é preferível à matriz de adjacência se se pretende atravessar o grafo ou determinar o grau de um vértice. </a:t>
            </a:r>
          </a:p>
          <a:p>
            <a:r>
              <a:rPr lang="pt-BR" dirty="0"/>
              <a:t>Por sua vez a matriz de adjacência é preferível à lista de adjacência no caso de se pretender testar se uma aresta está num grafo, remover ou inserir uma aresta e no caso do grafo ser muito grande pois despende menos espaço de memória. </a:t>
            </a:r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7D069F-142B-4A88-B12F-754D7D7A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06" y="2889160"/>
            <a:ext cx="2358193" cy="14859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4F1005-7A14-4D24-9EB8-DC92AA07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437" y="2889162"/>
            <a:ext cx="1652159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9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6A54-926D-45A4-B1A2-EBAC7CD6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Defina árvore e floresta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B29C98-3359-4490-ACB2-B63B1347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8859"/>
            <a:ext cx="9601200" cy="4083341"/>
          </a:xfrm>
        </p:spPr>
        <p:txBody>
          <a:bodyPr/>
          <a:lstStyle/>
          <a:p>
            <a:r>
              <a:rPr lang="pt-BR" dirty="0"/>
              <a:t>Designa-se por </a:t>
            </a:r>
            <a:r>
              <a:rPr lang="pt-BR" b="1" dirty="0"/>
              <a:t>árvore</a:t>
            </a:r>
            <a:r>
              <a:rPr lang="pt-BR" dirty="0"/>
              <a:t> um </a:t>
            </a:r>
            <a:r>
              <a:rPr lang="pt-BR" b="1" dirty="0"/>
              <a:t>grafo conexo </a:t>
            </a:r>
            <a:r>
              <a:rPr lang="pt-BR" dirty="0"/>
              <a:t>(existe um caminho entre quaisquer dos seus vértices) e </a:t>
            </a:r>
            <a:r>
              <a:rPr lang="pt-BR" b="1" dirty="0"/>
              <a:t>acíclico</a:t>
            </a:r>
            <a:r>
              <a:rPr lang="pt-BR" dirty="0"/>
              <a:t> (não possui ciclos simples). Caso o grafo seja </a:t>
            </a:r>
            <a:r>
              <a:rPr lang="pt-BR" b="1" dirty="0"/>
              <a:t>acíclico</a:t>
            </a:r>
            <a:r>
              <a:rPr lang="pt-BR" dirty="0"/>
              <a:t> mas </a:t>
            </a:r>
            <a:r>
              <a:rPr lang="pt-BR" b="1" dirty="0"/>
              <a:t>não conexo</a:t>
            </a:r>
            <a:r>
              <a:rPr lang="pt-BR" dirty="0"/>
              <a:t>, ele é dito uma </a:t>
            </a:r>
            <a:r>
              <a:rPr lang="pt-BR" b="1" dirty="0"/>
              <a:t>floresta</a:t>
            </a:r>
            <a:r>
              <a:rPr lang="pt-BR" dirty="0"/>
              <a:t>. Uma </a:t>
            </a:r>
            <a:r>
              <a:rPr lang="pt-BR" b="1" dirty="0"/>
              <a:t>floresta</a:t>
            </a:r>
            <a:r>
              <a:rPr lang="pt-BR" dirty="0"/>
              <a:t> também é definida como uma </a:t>
            </a:r>
            <a:r>
              <a:rPr lang="pt-BR" b="1" dirty="0"/>
              <a:t>união disjunta de árvores</a:t>
            </a:r>
            <a:r>
              <a:rPr lang="pt-BR" dirty="0"/>
              <a:t>. Na figura apresenta-se um exemplo de uma árvore e de uma floresta.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4DF39C-46AB-4E63-8659-46A07F66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73" y="4026471"/>
            <a:ext cx="4992854" cy="226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CCD65-ABD8-4908-8D74-513D3A09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Propriedades das Árvores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14C081-D34C-4832-86A9-BBDEE544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39861"/>
            <a:ext cx="9601200" cy="393233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As árvores possuem várias propriedades das quais se salientam as seguintes: </a:t>
            </a:r>
          </a:p>
          <a:p>
            <a:r>
              <a:rPr lang="pt-BR" dirty="0"/>
              <a:t>P1- Há um único caminho ligando dois vértices quaisquer de uma árvore. </a:t>
            </a:r>
          </a:p>
          <a:p>
            <a:r>
              <a:rPr lang="pt-BR" dirty="0"/>
              <a:t>P2- Existe pelo menos um vértice que é ligado apenas a uma aresta. </a:t>
            </a:r>
          </a:p>
          <a:p>
            <a:r>
              <a:rPr lang="pt-BR" dirty="0"/>
              <a:t>P3- A remoção de qualquer aresta da árvore cria exactamente duas novas árvores. </a:t>
            </a:r>
          </a:p>
          <a:p>
            <a:r>
              <a:rPr lang="pt-BR" dirty="0"/>
              <a:t>P4- Uma árvore com n vértices possui </a:t>
            </a:r>
            <a:r>
              <a:rPr lang="pt-BR" i="1" dirty="0"/>
              <a:t>n </a:t>
            </a:r>
            <a:r>
              <a:rPr lang="pt-BR" dirty="0"/>
              <a:t>− 1 arestas. </a:t>
            </a:r>
          </a:p>
          <a:p>
            <a:r>
              <a:rPr lang="pt-BR" dirty="0"/>
              <a:t>P5- A adição de uma aresta na árvore cria exactamente um ciclo.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9628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E5B99-87DB-4876-A5FC-E109B7C9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P1- Há um único caminho ligando dois vértices quaisquer de uma árvore. </a:t>
            </a:r>
            <a:br>
              <a:rPr lang="pt-BR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9CC8C0-0749-4E4E-AD4B-EA7052B15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80440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provar a Propriedade P1 suponha que existem dois caminhos distintos ligando os vértices </a:t>
            </a:r>
            <a:r>
              <a:rPr lang="pt-BR" i="1" dirty="0"/>
              <a:t>v</a:t>
            </a:r>
            <a:r>
              <a:rPr lang="pt-BR" dirty="0"/>
              <a:t> e </a:t>
            </a:r>
            <a:r>
              <a:rPr lang="pt-BR" i="1" dirty="0"/>
              <a:t>w</a:t>
            </a:r>
            <a:r>
              <a:rPr lang="pt-BR" dirty="0"/>
              <a:t> no grafo. Caminhos distintos possuem pelo menos um vértice não comum a ambos.</a:t>
            </a:r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isto acontecer, haverá um par de vértices </a:t>
            </a:r>
            <a:r>
              <a:rPr lang="pt-BR" i="1" dirty="0"/>
              <a:t>v</a:t>
            </a:r>
            <a:r>
              <a:rPr lang="pt-BR" sz="2000" b="0" baseline="-25000" dirty="0">
                <a:solidFill>
                  <a:srgbClr val="202122"/>
                </a:solidFill>
                <a:effectLst/>
              </a:rPr>
              <a:t>1</a:t>
            </a:r>
            <a:r>
              <a:rPr lang="pt-BR" dirty="0"/>
              <a:t> e </a:t>
            </a:r>
            <a:r>
              <a:rPr lang="pt-BR" i="1" dirty="0"/>
              <a:t>w</a:t>
            </a:r>
            <a:r>
              <a:rPr lang="pt-BR" sz="2000" b="0" baseline="-25000" dirty="0">
                <a:solidFill>
                  <a:srgbClr val="202122"/>
                </a:solidFill>
                <a:effectLst/>
              </a:rPr>
              <a:t>1</a:t>
            </a:r>
            <a:r>
              <a:rPr lang="pt-BR" dirty="0"/>
              <a:t> que é ligado por dois caminhos que não possuem vértices em comum (excepto </a:t>
            </a:r>
            <a:r>
              <a:rPr lang="pt-BR" i="1" dirty="0"/>
              <a:t>v</a:t>
            </a:r>
            <a:r>
              <a:rPr lang="pt-BR" sz="2000" b="0" baseline="-25000" dirty="0">
                <a:solidFill>
                  <a:srgbClr val="202122"/>
                </a:solidFill>
                <a:effectLst/>
              </a:rPr>
              <a:t>1</a:t>
            </a:r>
            <a:r>
              <a:rPr lang="pt-BR" dirty="0"/>
              <a:t> e </a:t>
            </a:r>
            <a:r>
              <a:rPr lang="pt-BR" i="1" dirty="0"/>
              <a:t>w</a:t>
            </a:r>
            <a:r>
              <a:rPr lang="pt-BR" sz="2000" b="0" baseline="-25000" dirty="0">
                <a:solidFill>
                  <a:srgbClr val="202122"/>
                </a:solidFill>
                <a:effectLst/>
              </a:rPr>
              <a:t>1</a:t>
            </a:r>
            <a:r>
              <a:rPr lang="pt-BR" dirty="0"/>
              <a:t>) e portanto haverá um ciclo simples, o que contradiz a hipótese de que o grafo é uma árvore.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74C748-074A-4E50-952F-1ED98151D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53" y="3490449"/>
            <a:ext cx="3681893" cy="13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3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7212E-D2D5-40E9-A959-FDD43B31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P2- Existe pelo menos um vértice que é ligado apenas a uma aresta. </a:t>
            </a:r>
            <a:br>
              <a:rPr lang="pt-BR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97079-E098-4613-B5B0-0B6C2F8E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95057"/>
            <a:ext cx="9810926" cy="3947020"/>
          </a:xfrm>
        </p:spPr>
        <p:txBody>
          <a:bodyPr/>
          <a:lstStyle/>
          <a:p>
            <a:r>
              <a:rPr lang="pt-BR" dirty="0"/>
              <a:t>Para provar a Propriedade P2 usa-se o método de redução ao absurdo. Vamos provar que a negação da proposição é verdadeira, chegando a um absurdo. A afirmação que vamos negar é: “Todos os vértices são ligados a mais do que uma aresta”. Tomando um vértice </a:t>
            </a:r>
            <a:r>
              <a:rPr lang="pt-BR" i="1" dirty="0"/>
              <a:t>v</a:t>
            </a:r>
            <a:r>
              <a:rPr lang="pt-BR" dirty="0"/>
              <a:t> qualquer, construímos um caminho começando em </a:t>
            </a:r>
            <a:r>
              <a:rPr lang="pt-BR" i="1" dirty="0"/>
              <a:t>v</a:t>
            </a:r>
            <a:r>
              <a:rPr lang="pt-BR" dirty="0"/>
              <a:t>. Entramos num dado vértice e saímos por outro. Isto é sempre possível já que estamos a supor que cada vértice está a pelo menos duas arestas. Como o número de vértices é finito, em algum momento estaremos num vértice </a:t>
            </a:r>
            <a:r>
              <a:rPr lang="pt-BR" i="1" dirty="0"/>
              <a:t>w</a:t>
            </a:r>
            <a:r>
              <a:rPr lang="pt-BR" dirty="0"/>
              <a:t> e a única opção será ir para um vértice </a:t>
            </a:r>
            <a:r>
              <a:rPr lang="pt-BR" i="1" dirty="0"/>
              <a:t>z</a:t>
            </a:r>
            <a:r>
              <a:rPr lang="pt-BR" dirty="0"/>
              <a:t> que já está no caminho. Neste ponto temos um ciclo formado pelo caminho de </a:t>
            </a:r>
            <a:r>
              <a:rPr lang="pt-BR" i="1" dirty="0"/>
              <a:t>z</a:t>
            </a:r>
            <a:r>
              <a:rPr lang="pt-BR" dirty="0"/>
              <a:t> a </a:t>
            </a:r>
            <a:r>
              <a:rPr lang="pt-BR" i="1" dirty="0"/>
              <a:t>w</a:t>
            </a:r>
            <a:r>
              <a:rPr lang="pt-BR" dirty="0"/>
              <a:t> (subconjunto do caminho de </a:t>
            </a:r>
            <a:r>
              <a:rPr lang="pt-BR" i="1" dirty="0"/>
              <a:t>v </a:t>
            </a:r>
            <a:r>
              <a:rPr lang="pt-BR" dirty="0"/>
              <a:t>a </a:t>
            </a:r>
            <a:r>
              <a:rPr lang="pt-BR" i="1" dirty="0"/>
              <a:t>w</a:t>
            </a:r>
            <a:r>
              <a:rPr lang="pt-BR" dirty="0"/>
              <a:t>) e pela aresta (</a:t>
            </a:r>
            <a:r>
              <a:rPr lang="pt-BR" i="1" dirty="0"/>
              <a:t>w</a:t>
            </a:r>
            <a:r>
              <a:rPr lang="pt-BR" dirty="0"/>
              <a:t>, </a:t>
            </a:r>
            <a:r>
              <a:rPr lang="pt-BR" i="1" dirty="0"/>
              <a:t>z</a:t>
            </a:r>
            <a:r>
              <a:rPr lang="pt-BR" dirty="0"/>
              <a:t>). Como árvores não possuem ciclos, a hipótese é falsa, o que prova a Propriedade P2.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609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DC689-56B0-44AA-A249-3763FBD1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446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t-BR" dirty="0"/>
              <a:t>P3- A remoção de qualquer aresta da árvore cria exactamente duas novas árvores.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031BDF-40F4-48C2-9408-F94B0C64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12502"/>
            <a:ext cx="9601200" cy="3581400"/>
          </a:xfrm>
        </p:spPr>
        <p:txBody>
          <a:bodyPr/>
          <a:lstStyle/>
          <a:p>
            <a:r>
              <a:rPr lang="pt-PT" dirty="0"/>
              <a:t>Para provar a Propriedade P3 vamos provar a afirmação contrária, que é: </a:t>
            </a:r>
            <a:r>
              <a:rPr lang="pt-BR" dirty="0"/>
              <a:t>“Pode-se remover uma aresta de uma árvore e ela continuar conectada”. A remoção de uma aresta poderá criar no máximo duas novas árvores num grafo qualquer, nunca três. Supondo que podemos remover a aresta (</a:t>
            </a:r>
            <a:r>
              <a:rPr lang="pt-BR" i="1" dirty="0"/>
              <a:t>v</a:t>
            </a:r>
            <a:r>
              <a:rPr lang="pt-BR" dirty="0"/>
              <a:t>, </a:t>
            </a:r>
            <a:r>
              <a:rPr lang="pt-BR" i="1" dirty="0"/>
              <a:t>w</a:t>
            </a:r>
            <a:r>
              <a:rPr lang="pt-BR" dirty="0"/>
              <a:t>) da árvore e ela continua conectada. Então existe um caminho entre v e w que não envolve a aresta (</a:t>
            </a:r>
            <a:r>
              <a:rPr lang="pt-BR" i="1" dirty="0"/>
              <a:t>v</a:t>
            </a:r>
            <a:r>
              <a:rPr lang="pt-BR" dirty="0"/>
              <a:t>, </a:t>
            </a:r>
            <a:r>
              <a:rPr lang="pt-BR" i="1" dirty="0"/>
              <a:t>w</a:t>
            </a:r>
            <a:r>
              <a:rPr lang="pt-BR" dirty="0"/>
              <a:t>), o que significa que existe um ciclo no grafo original formado por este caminho e (</a:t>
            </a:r>
            <a:r>
              <a:rPr lang="pt-BR" i="1" dirty="0"/>
              <a:t>v</a:t>
            </a:r>
            <a:r>
              <a:rPr lang="pt-BR" dirty="0"/>
              <a:t>, </a:t>
            </a:r>
            <a:r>
              <a:rPr lang="pt-BR" i="1" dirty="0"/>
              <a:t>w</a:t>
            </a:r>
            <a:r>
              <a:rPr lang="pt-BR" dirty="0"/>
              <a:t>). Ao existir um ciclo podemos concluir que não é uma árvore. Assim, quando uma aresta (</a:t>
            </a:r>
            <a:r>
              <a:rPr lang="pt-BR" i="1" dirty="0"/>
              <a:t>v</a:t>
            </a:r>
            <a:r>
              <a:rPr lang="pt-BR" dirty="0"/>
              <a:t>, </a:t>
            </a:r>
            <a:r>
              <a:rPr lang="pt-BR" i="1" dirty="0"/>
              <a:t>w</a:t>
            </a:r>
            <a:r>
              <a:rPr lang="pt-BR" dirty="0"/>
              <a:t>) for removida, o grafo irá se desconectar formando uma árvore que contém </a:t>
            </a:r>
            <a:r>
              <a:rPr lang="pt-BR" i="1" dirty="0"/>
              <a:t>v</a:t>
            </a:r>
            <a:r>
              <a:rPr lang="pt-BR" dirty="0"/>
              <a:t> e outra que contém </a:t>
            </a:r>
            <a:r>
              <a:rPr lang="pt-BR" i="1" dirty="0"/>
              <a:t>w</a:t>
            </a:r>
            <a:r>
              <a:rPr lang="pt-BR" dirty="0"/>
              <a:t>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7148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A84C-17FC-4471-8CA4-9D741126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P4- Uma árvore com n vértices possui </a:t>
            </a:r>
            <a:r>
              <a:rPr lang="pt-BR" i="1" dirty="0"/>
              <a:t>n </a:t>
            </a:r>
            <a:r>
              <a:rPr lang="pt-BR" dirty="0"/>
              <a:t>− 1 arestas. </a:t>
            </a:r>
            <a:br>
              <a:rPr lang="pt-BR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CF99B6-54A5-4DA6-A7C3-F8C03F58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provar a Propriedade P4 usaremos a própria propriedade como hipótese. Removendo uma aresta de uma árvore temos duas árvores </a:t>
            </a:r>
            <a:r>
              <a:rPr lang="pt-BR" i="1" dirty="0"/>
              <a:t>G</a:t>
            </a:r>
            <a:r>
              <a:rPr lang="pt-BR" dirty="0"/>
              <a:t>1 e </a:t>
            </a:r>
            <a:r>
              <a:rPr lang="pt-BR" i="1" dirty="0"/>
              <a:t>G</a:t>
            </a:r>
            <a:r>
              <a:rPr lang="pt-BR" dirty="0"/>
              <a:t>2 de acordo com a Propriedade P3. Assumindo que </a:t>
            </a:r>
            <a:r>
              <a:rPr lang="pt-BR" i="1" dirty="0"/>
              <a:t>G</a:t>
            </a:r>
            <a:r>
              <a:rPr lang="pt-BR" dirty="0"/>
              <a:t>1 possui </a:t>
            </a:r>
            <a:r>
              <a:rPr lang="pt-BR" i="1" dirty="0"/>
              <a:t>k</a:t>
            </a:r>
            <a:r>
              <a:rPr lang="pt-BR" dirty="0"/>
              <a:t> vértices e </a:t>
            </a:r>
            <a:r>
              <a:rPr lang="pt-BR" i="1" dirty="0"/>
              <a:t>G</a:t>
            </a:r>
            <a:r>
              <a:rPr lang="pt-BR" dirty="0"/>
              <a:t>2 </a:t>
            </a:r>
            <a:r>
              <a:rPr lang="pt-BR" i="1" dirty="0"/>
              <a:t>m</a:t>
            </a:r>
            <a:r>
              <a:rPr lang="pt-BR" dirty="0"/>
              <a:t> vértices (ver figura abaixo), pela hipótese temos que </a:t>
            </a:r>
            <a:r>
              <a:rPr lang="pt-BR" i="1" dirty="0"/>
              <a:t>G</a:t>
            </a:r>
            <a:r>
              <a:rPr lang="pt-BR" dirty="0"/>
              <a:t>1 e </a:t>
            </a:r>
            <a:r>
              <a:rPr lang="pt-BR" i="1" dirty="0"/>
              <a:t>G</a:t>
            </a:r>
            <a:r>
              <a:rPr lang="pt-BR" dirty="0"/>
              <a:t>2 possuem </a:t>
            </a:r>
            <a:r>
              <a:rPr lang="pt-BR" i="1" dirty="0"/>
              <a:t>k</a:t>
            </a:r>
            <a:r>
              <a:rPr lang="pt-BR" dirty="0"/>
              <a:t> − 1 e </a:t>
            </a:r>
            <a:r>
              <a:rPr lang="pt-BR" i="1" dirty="0"/>
              <a:t>m</a:t>
            </a:r>
            <a:r>
              <a:rPr lang="pt-BR" dirty="0"/>
              <a:t> − 1 arestas, respectivamente. Logo, o grafo original possui (</a:t>
            </a:r>
            <a:r>
              <a:rPr lang="pt-BR" i="1" dirty="0"/>
              <a:t>k</a:t>
            </a:r>
            <a:r>
              <a:rPr lang="pt-BR" dirty="0"/>
              <a:t> − 1) + (</a:t>
            </a:r>
            <a:r>
              <a:rPr lang="pt-BR" i="1" dirty="0"/>
              <a:t>m</a:t>
            </a:r>
            <a:r>
              <a:rPr lang="pt-BR" dirty="0"/>
              <a:t> − 1) + 1 = </a:t>
            </a:r>
            <a:r>
              <a:rPr lang="pt-BR" b="1" dirty="0"/>
              <a:t>(</a:t>
            </a:r>
            <a:r>
              <a:rPr lang="pt-BR" b="1" i="1" dirty="0"/>
              <a:t>k</a:t>
            </a:r>
            <a:r>
              <a:rPr lang="pt-BR" b="1" dirty="0"/>
              <a:t> + </a:t>
            </a:r>
            <a:r>
              <a:rPr lang="pt-BR" b="1" i="1" dirty="0"/>
              <a:t>m</a:t>
            </a:r>
            <a:r>
              <a:rPr lang="pt-BR" b="1" dirty="0"/>
              <a:t>) − 1 </a:t>
            </a:r>
            <a:r>
              <a:rPr lang="pt-BR" dirty="0"/>
              <a:t>arestas. Como o número de vértices da árvore original é </a:t>
            </a:r>
            <a:r>
              <a:rPr lang="pt-BR" b="1" i="1" dirty="0"/>
              <a:t>k</a:t>
            </a:r>
            <a:r>
              <a:rPr lang="pt-BR" b="1" dirty="0"/>
              <a:t> + </a:t>
            </a:r>
            <a:r>
              <a:rPr lang="pt-BR" b="1" i="1" dirty="0"/>
              <a:t>m</a:t>
            </a:r>
            <a:r>
              <a:rPr lang="pt-BR" dirty="0"/>
              <a:t>, a Propriedade P4 está provada.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3A71DC-37F0-45C5-9AB5-DDFFE9EF2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92" y="4593492"/>
            <a:ext cx="3726215" cy="15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6DA9D-39ED-4B55-8BD8-10A69596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P5- A adição de uma aresta na árvore cria exactamente um ciclo. 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E07727-F3B6-4FBA-A5B3-8917BCC3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95724"/>
            <a:ext cx="9601200" cy="3581400"/>
          </a:xfrm>
        </p:spPr>
        <p:txBody>
          <a:bodyPr/>
          <a:lstStyle/>
          <a:p>
            <a:r>
              <a:rPr lang="pt-BR" dirty="0"/>
              <a:t>Para provar a Propriedade P5 verifica-se que a adição de uma aresta (v, w) cria pelo menos um ciclo o qual é formado pelo caminho que liga v e w na árvore (Propriedade P1) e pela aresta (v, w). Agora provaremos que a adição de uma aresta cria um e só um ciclo. Suponha que pela adição de (v, w) é criado mais do que um ciclo. Neste caso existem dois caminhos diferentes ligando v a w que não possuem a aresta (v, w), o que contradiz a Propriedade P1.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856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E3888-57F2-46AA-A3B4-08FC04A2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9767"/>
            <a:ext cx="9601200" cy="1485900"/>
          </a:xfrm>
        </p:spPr>
        <p:txBody>
          <a:bodyPr>
            <a:normAutofit/>
          </a:bodyPr>
          <a:lstStyle/>
          <a:p>
            <a:r>
              <a:rPr lang="pt-PT" sz="4000" dirty="0"/>
              <a:t>Árvore geradora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B098A8-E7B7-4EE0-9E8C-319EF3E6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35667"/>
            <a:ext cx="9601200" cy="3581400"/>
          </a:xfrm>
        </p:spPr>
        <p:txBody>
          <a:bodyPr/>
          <a:lstStyle/>
          <a:p>
            <a:r>
              <a:rPr lang="pt-BR" dirty="0"/>
              <a:t>Um subgrafo </a:t>
            </a:r>
            <a:r>
              <a:rPr lang="pt-BR" i="1" dirty="0"/>
              <a:t>T </a:t>
            </a:r>
            <a:r>
              <a:rPr lang="pt-BR" dirty="0"/>
              <a:t>de um grafo conexo é dito </a:t>
            </a:r>
            <a:r>
              <a:rPr lang="pt-BR" b="1" dirty="0"/>
              <a:t>árvore geradora </a:t>
            </a:r>
            <a:r>
              <a:rPr lang="pt-BR" dirty="0"/>
              <a:t>ou árvore de travessia de </a:t>
            </a:r>
            <a:r>
              <a:rPr lang="pt-BR" i="1" dirty="0"/>
              <a:t>G</a:t>
            </a:r>
            <a:r>
              <a:rPr lang="pt-BR" dirty="0"/>
              <a:t> se </a:t>
            </a:r>
            <a:r>
              <a:rPr lang="pt-BR" i="1" dirty="0"/>
              <a:t>T</a:t>
            </a:r>
            <a:r>
              <a:rPr lang="pt-BR" dirty="0"/>
              <a:t> é uma árvore e </a:t>
            </a:r>
            <a:r>
              <a:rPr lang="pt-BR" i="1" dirty="0"/>
              <a:t>T</a:t>
            </a:r>
            <a:r>
              <a:rPr lang="pt-BR" dirty="0"/>
              <a:t> inclui todos os vértices de </a:t>
            </a:r>
            <a:r>
              <a:rPr lang="pt-BR" i="1" dirty="0"/>
              <a:t>G</a:t>
            </a:r>
            <a:r>
              <a:rPr lang="pt-BR" dirty="0"/>
              <a:t> mas apenas com as arestas necessárias para constituir uma árvore. Na seguinte figura apresenta-se o grafo conexo </a:t>
            </a:r>
            <a:r>
              <a:rPr lang="pt-BR" i="1" dirty="0"/>
              <a:t>G</a:t>
            </a:r>
            <a:r>
              <a:rPr lang="pt-BR" dirty="0"/>
              <a:t> e as árvores geradoras </a:t>
            </a:r>
            <a:r>
              <a:rPr lang="pt-BR" i="1" dirty="0"/>
              <a:t>T</a:t>
            </a:r>
            <a:r>
              <a:rPr lang="pt-BR" sz="2000" b="0" baseline="-25000" dirty="0">
                <a:solidFill>
                  <a:srgbClr val="202122"/>
                </a:solidFill>
                <a:effectLst/>
              </a:rPr>
              <a:t>1</a:t>
            </a:r>
            <a:r>
              <a:rPr lang="pt-BR" dirty="0"/>
              <a:t>, </a:t>
            </a:r>
            <a:r>
              <a:rPr lang="pt-BR" i="1" dirty="0"/>
              <a:t>T</a:t>
            </a:r>
            <a:r>
              <a:rPr lang="pt-BR" sz="2000" b="0" baseline="-25000" dirty="0">
                <a:solidFill>
                  <a:srgbClr val="202122"/>
                </a:solidFill>
                <a:effectLst/>
              </a:rPr>
              <a:t>2</a:t>
            </a:r>
            <a:r>
              <a:rPr lang="pt-BR" dirty="0"/>
              <a:t> e </a:t>
            </a:r>
            <a:r>
              <a:rPr lang="pt-BR" i="1" dirty="0"/>
              <a:t>T</a:t>
            </a:r>
            <a:r>
              <a:rPr lang="pt-BR" sz="2000" b="0" baseline="-25000" dirty="0">
                <a:solidFill>
                  <a:srgbClr val="202122"/>
                </a:solidFill>
                <a:effectLst/>
              </a:rPr>
              <a:t>3</a:t>
            </a:r>
            <a:r>
              <a:rPr lang="pt-BR" dirty="0"/>
              <a:t> de </a:t>
            </a:r>
            <a:r>
              <a:rPr lang="pt-BR" i="1" dirty="0"/>
              <a:t>G</a:t>
            </a:r>
            <a:r>
              <a:rPr lang="pt-BR" dirty="0"/>
              <a:t>. 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0822E1-B241-48DC-9A4D-EB4E1583E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10" y="3858936"/>
            <a:ext cx="3589980" cy="25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9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85380-3ABD-4A4B-8749-E8BD6883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Matriz de Adjacência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23664E-0945-45CE-992D-3EE6DEE7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9146"/>
            <a:ext cx="9769678" cy="4246927"/>
          </a:xfrm>
        </p:spPr>
        <p:txBody>
          <a:bodyPr>
            <a:normAutofit/>
          </a:bodyPr>
          <a:lstStyle/>
          <a:p>
            <a:r>
              <a:rPr lang="pt-BR" dirty="0"/>
              <a:t>Para especificar um grafo é preciso dizer quais são os seus vértices e quais são os seus arcos. Podemos supor que os vértices são 1, 2, … , </a:t>
            </a:r>
            <a:r>
              <a:rPr lang="pt-BR" i="1" dirty="0"/>
              <a:t>n</a:t>
            </a:r>
            <a:r>
              <a:rPr lang="pt-BR" dirty="0"/>
              <a:t> e que os arcos são  subconjuntos com dois elementos. Contudo é difícil criar algoritmos eficientes para grafos representados dessa maneira. Em geral, é preciso armazenar os arcos usando uma estrutura de dados mais elaborada. Uma boa estrutura de dados para representar o conjunto dos arcos é a </a:t>
            </a:r>
            <a:r>
              <a:rPr lang="pt-BR" b="1" dirty="0"/>
              <a:t>matriz de adjacência</a:t>
            </a:r>
            <a:r>
              <a:rPr lang="pt-BR" dirty="0"/>
              <a:t>. Seja </a:t>
            </a:r>
            <a:r>
              <a:rPr lang="pt-BR" i="1" dirty="0"/>
              <a:t>G</a:t>
            </a:r>
            <a:r>
              <a:rPr lang="pt-BR" dirty="0"/>
              <a:t> um grafo com </a:t>
            </a:r>
            <a:r>
              <a:rPr lang="pt-BR" i="1" dirty="0"/>
              <a:t>n </a:t>
            </a:r>
            <a:r>
              <a:rPr lang="pt-BR" dirty="0"/>
              <a:t>vértices, e suponha que os vértices estão ordenados, por exemplo, </a:t>
            </a:r>
            <a:r>
              <a:rPr lang="pt-BR" i="1" dirty="0"/>
              <a:t>V</a:t>
            </a:r>
            <a:r>
              <a:rPr lang="en-US" b="0" i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dirty="0"/>
              <a:t>, </a:t>
            </a:r>
            <a:r>
              <a:rPr lang="pt-BR" i="1" dirty="0"/>
              <a:t>V</a:t>
            </a:r>
            <a:r>
              <a:rPr lang="en-US" b="0" i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pt-BR" dirty="0"/>
              <a:t>, … , </a:t>
            </a:r>
            <a:r>
              <a:rPr lang="pt-BR" i="1" dirty="0"/>
              <a:t>V</a:t>
            </a:r>
            <a:r>
              <a:rPr lang="en-US" b="0" i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pt-BR" dirty="0"/>
              <a:t>. A matriz de adjacência </a:t>
            </a:r>
            <a:r>
              <a:rPr lang="pt-BR" i="1" dirty="0"/>
              <a:t>M</a:t>
            </a:r>
            <a:r>
              <a:rPr lang="pt-BR" dirty="0"/>
              <a:t> = [</a:t>
            </a:r>
            <a:r>
              <a:rPr lang="pt-BR" i="1" dirty="0"/>
              <a:t>m</a:t>
            </a:r>
            <a:r>
              <a:rPr lang="en-US" b="0" i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ij</a:t>
            </a:r>
            <a:r>
              <a:rPr lang="pt-BR" dirty="0"/>
              <a:t>] do grafo é a matriz </a:t>
            </a:r>
            <a:r>
              <a:rPr lang="pt-BR" i="1" dirty="0"/>
              <a:t>n</a:t>
            </a:r>
            <a:r>
              <a:rPr lang="pt-BR" dirty="0"/>
              <a:t>×</a:t>
            </a:r>
            <a:r>
              <a:rPr lang="pt-BR" i="1" dirty="0"/>
              <a:t>n</a:t>
            </a:r>
            <a:r>
              <a:rPr lang="pt-BR" dirty="0"/>
              <a:t> definida por </a:t>
            </a:r>
            <a:r>
              <a:rPr lang="pt-BR" i="1" dirty="0"/>
              <a:t>m</a:t>
            </a:r>
            <a:r>
              <a:rPr lang="en-US" b="0" i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ij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909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54F26-0937-4F70-B9DD-82A588B3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9022"/>
            <a:ext cx="9601200" cy="1485900"/>
          </a:xfrm>
        </p:spPr>
        <p:txBody>
          <a:bodyPr>
            <a:normAutofit/>
          </a:bodyPr>
          <a:lstStyle/>
          <a:p>
            <a:r>
              <a:rPr lang="pt-BR" sz="4000" dirty="0"/>
              <a:t>Algoritmos de pesquisa em grafos: DFS e BFS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FE92BB-316F-4E6D-9CDA-EBC57F896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62168"/>
            <a:ext cx="9601200" cy="3581400"/>
          </a:xfrm>
        </p:spPr>
        <p:txBody>
          <a:bodyPr/>
          <a:lstStyle/>
          <a:p>
            <a:r>
              <a:rPr lang="pt-BR" dirty="0"/>
              <a:t>Existem dois métodos de pesquisar num grafo bastante utilizados que são </a:t>
            </a:r>
            <a:r>
              <a:rPr lang="pt-BR" b="1" dirty="0"/>
              <a:t>DFS</a:t>
            </a:r>
            <a:r>
              <a:rPr lang="pt-BR" dirty="0"/>
              <a:t> e </a:t>
            </a:r>
            <a:r>
              <a:rPr lang="pt-BR" b="1" dirty="0"/>
              <a:t>BFS</a:t>
            </a:r>
            <a:r>
              <a:rPr lang="pt-BR" dirty="0"/>
              <a:t>. Os algoritmos de pesquisa fornecem mecanismos para visitar cada aresta e cada vértice de um grafo para a resolução de diversos problemas como por exemplo para a determinação das componentes conexas, caso existam, ou a contagem do número de vértices e/ou arestas. A pesquisa deve ser feita de uma forma eficiente, isto é o mesmo local não deve ser visitado repetidamente, o percurso deve ser feito de modo a que não se perca nada. Os vértices devem ser marcados quando visitados tendo três estados: </a:t>
            </a:r>
            <a:r>
              <a:rPr lang="pt-BR" b="1" dirty="0"/>
              <a:t>visitado</a:t>
            </a:r>
            <a:r>
              <a:rPr lang="pt-BR" dirty="0"/>
              <a:t>, </a:t>
            </a:r>
            <a:r>
              <a:rPr lang="pt-BR" b="1" dirty="0"/>
              <a:t>não visitado </a:t>
            </a:r>
            <a:r>
              <a:rPr lang="pt-BR" dirty="0"/>
              <a:t>e </a:t>
            </a:r>
            <a:r>
              <a:rPr lang="pt-BR" b="1" dirty="0"/>
              <a:t>completamente explorado</a:t>
            </a:r>
            <a:r>
              <a:rPr lang="pt-BR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358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2F1A0-4E47-4244-B2CC-4D1CD1D6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1243"/>
            <a:ext cx="9601200" cy="1485900"/>
          </a:xfrm>
        </p:spPr>
        <p:txBody>
          <a:bodyPr/>
          <a:lstStyle/>
          <a:p>
            <a:r>
              <a:rPr lang="pt-PT" dirty="0"/>
              <a:t>DFS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D6FD86-8398-43C5-B89D-33EBE2B9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075"/>
            <a:ext cx="9601200" cy="4974672"/>
          </a:xfrm>
        </p:spPr>
        <p:txBody>
          <a:bodyPr/>
          <a:lstStyle/>
          <a:p>
            <a:r>
              <a:rPr lang="pt-BR" dirty="0"/>
              <a:t>Pesquisa em profundidade, DFS, ou Depth-First Search (na terminologia inglesa) </a:t>
            </a:r>
          </a:p>
          <a:p>
            <a:r>
              <a:rPr lang="pt-BR" dirty="0"/>
              <a:t>Uma DFS consiste em escolher um vértice inicial </a:t>
            </a:r>
            <a:r>
              <a:rPr lang="pt-BR" i="1" dirty="0"/>
              <a:t>V</a:t>
            </a:r>
            <a:r>
              <a:rPr lang="pt-BR" dirty="0"/>
              <a:t> chamado raiz ou centro de busca e, a partir dele caminhar por todos os vértices que podem ser alcançados a partir de </a:t>
            </a:r>
            <a:r>
              <a:rPr lang="pt-BR" i="1" dirty="0"/>
              <a:t>V</a:t>
            </a:r>
            <a:r>
              <a:rPr lang="pt-BR" dirty="0"/>
              <a:t>. Observe que </a:t>
            </a:r>
            <a:r>
              <a:rPr lang="pt-BR" i="1" dirty="0"/>
              <a:t>V</a:t>
            </a:r>
            <a:r>
              <a:rPr lang="pt-BR" dirty="0"/>
              <a:t> é um parâmetro passado ao algoritmo DFS. Qualquer vértice pode ser a raiz. Diremos que </a:t>
            </a:r>
            <a:r>
              <a:rPr lang="pt-BR" i="1" dirty="0"/>
              <a:t>V</a:t>
            </a:r>
            <a:r>
              <a:rPr lang="pt-BR" dirty="0"/>
              <a:t> é ligado a </a:t>
            </a:r>
            <a:r>
              <a:rPr lang="pt-BR" i="1" dirty="0"/>
              <a:t>W</a:t>
            </a:r>
            <a:r>
              <a:rPr lang="pt-BR" dirty="0"/>
              <a:t> se existir a aresta (</a:t>
            </a:r>
            <a:r>
              <a:rPr lang="pt-BR" i="1" dirty="0"/>
              <a:t>V</a:t>
            </a:r>
            <a:r>
              <a:rPr lang="pt-BR" dirty="0"/>
              <a:t>, </a:t>
            </a:r>
            <a:r>
              <a:rPr lang="pt-BR" i="1" dirty="0"/>
              <a:t>W</a:t>
            </a:r>
            <a:r>
              <a:rPr lang="pt-BR" dirty="0"/>
              <a:t>). Os desenhos abaixo mostram a ordem de visita aos vértices de acordo com a pesquisa em profundidade começando em </a:t>
            </a:r>
            <a:r>
              <a:rPr lang="pt-BR" i="1" dirty="0"/>
              <a:t>V</a:t>
            </a:r>
            <a:r>
              <a:rPr lang="pt-BR" dirty="0"/>
              <a:t>. O vértice numerado </a:t>
            </a:r>
            <a:r>
              <a:rPr lang="pt-BR" i="1" dirty="0"/>
              <a:t>n</a:t>
            </a:r>
            <a:r>
              <a:rPr lang="pt-BR" dirty="0"/>
              <a:t> é visitado antes de </a:t>
            </a:r>
            <a:r>
              <a:rPr lang="pt-BR" i="1" dirty="0"/>
              <a:t>n</a:t>
            </a:r>
            <a:r>
              <a:rPr lang="pt-BR" dirty="0"/>
              <a:t> + 1.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A93D7E-1E40-48EE-A07C-504F9674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86" y="4204555"/>
            <a:ext cx="4334027" cy="16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2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FC29E-F36D-4820-A457-FDC9E138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1242"/>
            <a:ext cx="9601200" cy="1485900"/>
          </a:xfrm>
        </p:spPr>
        <p:txBody>
          <a:bodyPr/>
          <a:lstStyle/>
          <a:p>
            <a:r>
              <a:rPr lang="pt-PT" dirty="0"/>
              <a:t>DFS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F43D43-4D1D-48BF-B48B-20752653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04587"/>
            <a:ext cx="9601200" cy="4522715"/>
          </a:xfrm>
        </p:spPr>
        <p:txBody>
          <a:bodyPr>
            <a:normAutofit lnSpcReduction="10000"/>
          </a:bodyPr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BR" dirty="0"/>
              <a:t>Observe que, se executado manualmente por duas pessoas, o algoritmo DFS pode produzir duas numerações diferentes. Por exemplo, na figura acima as numerações de </a:t>
            </a:r>
            <a:r>
              <a:rPr lang="pt-BR" i="1" dirty="0"/>
              <a:t>G</a:t>
            </a:r>
            <a:r>
              <a:rPr lang="pt-BR" dirty="0"/>
              <a:t>1 e </a:t>
            </a:r>
            <a:r>
              <a:rPr lang="pt-BR" i="1" dirty="0"/>
              <a:t>G</a:t>
            </a:r>
            <a:r>
              <a:rPr lang="pt-BR" dirty="0"/>
              <a:t>2 estão ambas correctas para DFS. O algoritmo para pesquisa em profundidade marca </a:t>
            </a:r>
            <a:r>
              <a:rPr lang="pt-BR" i="1" dirty="0"/>
              <a:t>V</a:t>
            </a:r>
            <a:r>
              <a:rPr lang="pt-BR" dirty="0"/>
              <a:t> (raiz) como visitado, pega um vértice </a:t>
            </a:r>
            <a:r>
              <a:rPr lang="pt-BR" i="1" dirty="0"/>
              <a:t>W</a:t>
            </a:r>
            <a:r>
              <a:rPr lang="pt-BR" dirty="0"/>
              <a:t> ligado a </a:t>
            </a:r>
            <a:r>
              <a:rPr lang="pt-BR" i="1" dirty="0"/>
              <a:t>V</a:t>
            </a:r>
            <a:r>
              <a:rPr lang="pt-BR" dirty="0"/>
              <a:t> (a aresta (</a:t>
            </a:r>
            <a:r>
              <a:rPr lang="pt-BR" i="1" dirty="0"/>
              <a:t>V</a:t>
            </a:r>
            <a:r>
              <a:rPr lang="pt-BR" dirty="0"/>
              <a:t>, </a:t>
            </a:r>
            <a:r>
              <a:rPr lang="pt-BR" i="1" dirty="0"/>
              <a:t>W</a:t>
            </a:r>
            <a:r>
              <a:rPr lang="pt-BR" dirty="0"/>
              <a:t>) existe) e continua a DFS em </a:t>
            </a:r>
            <a:r>
              <a:rPr lang="pt-BR" i="1" dirty="0"/>
              <a:t>W</a:t>
            </a:r>
            <a:r>
              <a:rPr lang="pt-BR" dirty="0"/>
              <a:t>. Depois que a busca em </a:t>
            </a:r>
            <a:r>
              <a:rPr lang="pt-BR" i="1" dirty="0"/>
              <a:t>W</a:t>
            </a:r>
            <a:r>
              <a:rPr lang="pt-BR" dirty="0"/>
              <a:t> termina, o algoritmo toma outro vértice </a:t>
            </a:r>
            <a:r>
              <a:rPr lang="pt-BR" i="1" dirty="0"/>
              <a:t>Z</a:t>
            </a:r>
            <a:r>
              <a:rPr lang="pt-BR" dirty="0"/>
              <a:t> conectado a </a:t>
            </a:r>
            <a:r>
              <a:rPr lang="pt-BR" i="1" dirty="0"/>
              <a:t>V</a:t>
            </a:r>
            <a:r>
              <a:rPr lang="pt-BR" dirty="0"/>
              <a:t> ainda não visitado e faz a busca em </a:t>
            </a:r>
            <a:r>
              <a:rPr lang="pt-BR" i="1" dirty="0"/>
              <a:t>Z</a:t>
            </a:r>
            <a:r>
              <a:rPr lang="pt-BR" dirty="0"/>
              <a:t>. O algoritmo termina quando todos os vértices ligados a V já foram marcados (visitados). </a:t>
            </a:r>
          </a:p>
          <a:p>
            <a:r>
              <a:rPr lang="pt-BR" dirty="0"/>
              <a:t>O algoritmo DFS pode ser usado para percorrer todos os vértices de um grafo e para descobrir se um grafo é conexo ou não. Se, após uma DFS, todos os vértices forem visitados, então o grafo é conexo. 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802D42-27C0-45C4-BB4C-BC5CE8EA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32" y="1437139"/>
            <a:ext cx="4328535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F1AA3-4D06-4E83-AC3A-3333C18F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BFS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117414-ED8E-470B-A674-F71E563E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6216"/>
            <a:ext cx="9601200" cy="3581400"/>
          </a:xfrm>
        </p:spPr>
        <p:txBody>
          <a:bodyPr/>
          <a:lstStyle/>
          <a:p>
            <a:r>
              <a:rPr lang="pt-BR" dirty="0"/>
              <a:t>Pesquisa em largura, BFS, ou Breadth-First Search (na terminologia inglesa) </a:t>
            </a:r>
          </a:p>
          <a:p>
            <a:r>
              <a:rPr lang="pt-BR" dirty="0"/>
              <a:t>Uma BFS é feita num grafo </a:t>
            </a:r>
            <a:r>
              <a:rPr lang="pt-BR" i="1" dirty="0"/>
              <a:t>G</a:t>
            </a:r>
            <a:r>
              <a:rPr lang="pt-BR" dirty="0"/>
              <a:t> = (</a:t>
            </a:r>
            <a:r>
              <a:rPr lang="pt-BR" i="1" dirty="0"/>
              <a:t>V</a:t>
            </a:r>
            <a:r>
              <a:rPr lang="pt-BR" dirty="0"/>
              <a:t>, </a:t>
            </a:r>
            <a:r>
              <a:rPr lang="pt-BR" i="1" dirty="0"/>
              <a:t>A</a:t>
            </a:r>
            <a:r>
              <a:rPr lang="pt-BR" dirty="0"/>
              <a:t>) começando num vértice </a:t>
            </a:r>
            <a:r>
              <a:rPr lang="pt-BR" i="1" dirty="0"/>
              <a:t>V</a:t>
            </a:r>
            <a:r>
              <a:rPr lang="pt-BR" dirty="0"/>
              <a:t>. Primeiro o algoritmo visita </a:t>
            </a:r>
            <a:r>
              <a:rPr lang="pt-BR" i="1" dirty="0"/>
              <a:t>V</a:t>
            </a:r>
            <a:r>
              <a:rPr lang="pt-BR" dirty="0"/>
              <a:t> e todos os vértices ligados a </a:t>
            </a:r>
            <a:r>
              <a:rPr lang="pt-BR" i="1" dirty="0"/>
              <a:t>V</a:t>
            </a:r>
            <a:r>
              <a:rPr lang="pt-BR" dirty="0"/>
              <a:t>, chamados filhos de </a:t>
            </a:r>
            <a:r>
              <a:rPr lang="pt-BR" i="1" dirty="0"/>
              <a:t>V</a:t>
            </a:r>
            <a:r>
              <a:rPr lang="pt-BR" dirty="0"/>
              <a:t>. Isto é, o algoritmo visita vértices </a:t>
            </a:r>
            <a:r>
              <a:rPr lang="pt-BR" i="1" dirty="0"/>
              <a:t>W</a:t>
            </a:r>
            <a:r>
              <a:rPr lang="pt-BR" dirty="0"/>
              <a:t> tal que (</a:t>
            </a:r>
            <a:r>
              <a:rPr lang="pt-BR" i="1" dirty="0"/>
              <a:t>V</a:t>
            </a:r>
            <a:r>
              <a:rPr lang="pt-BR" dirty="0"/>
              <a:t>, </a:t>
            </a:r>
            <a:r>
              <a:rPr lang="pt-BR" i="1" dirty="0"/>
              <a:t>W</a:t>
            </a:r>
            <a:r>
              <a:rPr lang="pt-BR" dirty="0"/>
              <a:t>) ∈ </a:t>
            </a:r>
            <a:r>
              <a:rPr lang="pt-BR" i="1" dirty="0"/>
              <a:t>A</a:t>
            </a:r>
            <a:r>
              <a:rPr lang="pt-BR" dirty="0"/>
              <a:t>.</a:t>
            </a:r>
          </a:p>
          <a:p>
            <a:r>
              <a:rPr lang="pt-BR" dirty="0"/>
              <a:t>No segundo passo, o algoritmo visita todos os netos de </a:t>
            </a:r>
            <a:r>
              <a:rPr lang="pt-BR" i="1" dirty="0"/>
              <a:t>V</a:t>
            </a:r>
            <a:r>
              <a:rPr lang="pt-BR" dirty="0"/>
              <a:t> . Isto é, os vértices que não estão ligados directamente a </a:t>
            </a:r>
            <a:r>
              <a:rPr lang="pt-BR" i="1" dirty="0"/>
              <a:t>V</a:t>
            </a:r>
            <a:r>
              <a:rPr lang="pt-BR" dirty="0"/>
              <a:t> mas estão ligados a algum vértice que está ligado a </a:t>
            </a:r>
            <a:r>
              <a:rPr lang="pt-BR" i="1" dirty="0"/>
              <a:t>V</a:t>
            </a:r>
            <a:r>
              <a:rPr lang="pt-BR" dirty="0"/>
              <a:t>. O algoritmo prossegue deste modo até que todos os vértices alcançáveis por </a:t>
            </a:r>
            <a:r>
              <a:rPr lang="pt-BR" i="1" dirty="0"/>
              <a:t>V</a:t>
            </a:r>
            <a:r>
              <a:rPr lang="pt-BR" dirty="0"/>
              <a:t> sejam visitados. </a:t>
            </a:r>
          </a:p>
          <a:p>
            <a:r>
              <a:rPr lang="pt-BR" dirty="0"/>
              <a:t>A figura seguinte ilustra esta interpretação do BFS. 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2049C1-0C24-41A0-8119-2F39FEE1A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40" y="5089396"/>
            <a:ext cx="1963520" cy="16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17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6B8AA-FC0F-42C5-8AA9-4BADA76D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77" y="249817"/>
            <a:ext cx="9601200" cy="1485900"/>
          </a:xfrm>
        </p:spPr>
        <p:txBody>
          <a:bodyPr/>
          <a:lstStyle/>
          <a:p>
            <a:r>
              <a:rPr lang="pt-PT" dirty="0"/>
              <a:t>Exercícios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D9072DA-755D-4059-9379-98C4C2EC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80" y="505530"/>
            <a:ext cx="3313937" cy="409756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71AB16-CDB0-4795-8478-4C4D0D7AD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01" y="955727"/>
            <a:ext cx="3215999" cy="2660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779897A-4556-47B3-B1D2-FCE1A6788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01" y="3616272"/>
            <a:ext cx="4474821" cy="22170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EF88511-CFF0-413B-98B4-A7D3C47AE9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80" y="4603094"/>
            <a:ext cx="3313937" cy="21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0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A079-FCA5-41EB-9BC2-1A511E02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E9A414A-8CC4-46E2-AE6B-B67B0358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56" y="2697480"/>
            <a:ext cx="6970288" cy="347472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F7D1F55-B9EF-40BA-8824-9804A0FEF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85800"/>
            <a:ext cx="1067901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16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45A61-17E6-46CE-9876-DA2B85FF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9654321-1136-4CF1-B3E6-33C22CEE8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85800"/>
            <a:ext cx="3666343" cy="249836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BD9865-1F6B-46D9-B0A2-6B4E54733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59" y="685800"/>
            <a:ext cx="3818196" cy="60271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8CF374E-FEE3-4E5F-9EDA-093F36C14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71544"/>
            <a:ext cx="3666342" cy="22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358FA-726A-44F4-8805-EFAECA57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11F9F0B-6E8B-4E3D-B3A5-4AE03638B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85800"/>
            <a:ext cx="4593628" cy="35814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DE1EC8-7A98-48CC-8F12-26575C6C3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67" y="685800"/>
            <a:ext cx="4197079" cy="48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9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E2A4F-E444-4359-B433-72961257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913AAEAF-CCF6-4DA0-AC6B-A0AD32F93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11" y="685800"/>
            <a:ext cx="3464089" cy="6002383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BC0292-14B3-44DB-B954-30BE248E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5800"/>
            <a:ext cx="4596782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83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62A3D-8743-4A76-ADEC-EB47425A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930E82-3AED-48AB-A247-1E2544D2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Sebenta Matemática </a:t>
            </a:r>
          </a:p>
          <a:p>
            <a:r>
              <a:rPr lang="pt-PT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18374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09CAD-5171-492C-9F2B-3BDDED2D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Matriz adjacente a um grafo não orientado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9765D0-0AB1-4F85-BAD4-E69DF975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do </a:t>
            </a:r>
            <a:r>
              <a:rPr lang="pt-BR" b="1" dirty="0"/>
              <a:t>grafo não orientado</a:t>
            </a:r>
            <a:r>
              <a:rPr lang="pt-BR" dirty="0"/>
              <a:t>, </a:t>
            </a:r>
            <a:r>
              <a:rPr lang="pt-BR" i="1" dirty="0"/>
              <a:t>m</a:t>
            </a:r>
            <a:r>
              <a:rPr lang="en-US" b="0" i="1" baseline="-25000" dirty="0">
                <a:solidFill>
                  <a:srgbClr val="202122"/>
                </a:solidFill>
                <a:effectLst/>
              </a:rPr>
              <a:t>ij</a:t>
            </a:r>
            <a:r>
              <a:rPr lang="pt-BR" dirty="0"/>
              <a:t>, é o número de arestas entre os vértices </a:t>
            </a:r>
            <a:r>
              <a:rPr lang="en-US" b="0" i="1" dirty="0">
                <a:solidFill>
                  <a:srgbClr val="202122"/>
                </a:solidFill>
                <a:effectLst/>
              </a:rPr>
              <a:t>v</a:t>
            </a:r>
            <a:r>
              <a:rPr lang="en-US" b="0" i="1" baseline="-25000" dirty="0">
                <a:solidFill>
                  <a:srgbClr val="202122"/>
                </a:solidFill>
                <a:effectLst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e </a:t>
            </a:r>
            <a:r>
              <a:rPr lang="en-US" b="0" i="1" dirty="0">
                <a:solidFill>
                  <a:srgbClr val="202122"/>
                </a:solidFill>
                <a:effectLst/>
              </a:rPr>
              <a:t>v</a:t>
            </a:r>
            <a:r>
              <a:rPr lang="en-US" b="0" i="1" baseline="-25000" dirty="0">
                <a:solidFill>
                  <a:srgbClr val="202122"/>
                </a:solidFill>
                <a:effectLst/>
              </a:rPr>
              <a:t>j</a:t>
            </a:r>
            <a:r>
              <a:rPr lang="pt-BR" dirty="0"/>
              <a:t>. </a:t>
            </a:r>
            <a:r>
              <a:rPr lang="pt-BR" b="0" i="0" dirty="0">
                <a:solidFill>
                  <a:srgbClr val="202122"/>
                </a:solidFill>
                <a:effectLst/>
              </a:rPr>
              <a:t>Para representar um grafo não orientado, simples e sem pesos nas arestas, basta que os elementos </a:t>
            </a:r>
            <a:r>
              <a:rPr lang="pt-BR" b="0" i="1" dirty="0">
                <a:solidFill>
                  <a:srgbClr val="202122"/>
                </a:solidFill>
                <a:effectLst/>
              </a:rPr>
              <a:t>a</a:t>
            </a:r>
            <a:r>
              <a:rPr lang="pt-BR" b="0" i="1" baseline="-25000" dirty="0">
                <a:solidFill>
                  <a:srgbClr val="202122"/>
                </a:solidFill>
                <a:effectLst/>
              </a:rPr>
              <a:t>ij</a:t>
            </a:r>
            <a:r>
              <a:rPr lang="pt-BR" b="0" i="0" dirty="0">
                <a:solidFill>
                  <a:srgbClr val="202122"/>
                </a:solidFill>
                <a:effectLst/>
              </a:rPr>
              <a:t> da </a:t>
            </a:r>
            <a:r>
              <a:rPr lang="pt-BR" b="1" i="0" dirty="0">
                <a:solidFill>
                  <a:srgbClr val="202122"/>
                </a:solidFill>
                <a:effectLst/>
              </a:rPr>
              <a:t>matriz </a:t>
            </a:r>
            <a:r>
              <a:rPr lang="pt-BR" b="1" dirty="0">
                <a:solidFill>
                  <a:srgbClr val="202122"/>
                </a:solidFill>
              </a:rPr>
              <a:t>de adjacência</a:t>
            </a:r>
            <a:r>
              <a:rPr lang="pt-BR" b="0" dirty="0">
                <a:solidFill>
                  <a:srgbClr val="202122"/>
                </a:solidFill>
                <a:effectLst/>
              </a:rPr>
              <a:t> </a:t>
            </a:r>
            <a:r>
              <a:rPr lang="pt-BR" b="0" i="0" dirty="0">
                <a:solidFill>
                  <a:srgbClr val="202122"/>
                </a:solidFill>
                <a:effectLst/>
              </a:rPr>
              <a:t>contenham </a:t>
            </a:r>
            <a:r>
              <a:rPr lang="pt-BR" b="1" i="0" dirty="0">
                <a:solidFill>
                  <a:srgbClr val="202122"/>
                </a:solidFill>
                <a:effectLst/>
              </a:rPr>
              <a:t>1 se </a:t>
            </a:r>
            <a:r>
              <a:rPr lang="pt-BR" b="1" i="1" dirty="0">
                <a:solidFill>
                  <a:srgbClr val="202122"/>
                </a:solidFill>
                <a:effectLst/>
              </a:rPr>
              <a:t>v</a:t>
            </a:r>
            <a:r>
              <a:rPr lang="pt-BR" b="1" i="1" baseline="-25000" dirty="0">
                <a:solidFill>
                  <a:srgbClr val="202122"/>
                </a:solidFill>
                <a:effectLst/>
              </a:rPr>
              <a:t>i</a:t>
            </a:r>
            <a:r>
              <a:rPr lang="pt-BR" b="1" i="0" dirty="0">
                <a:solidFill>
                  <a:srgbClr val="202122"/>
                </a:solidFill>
                <a:effectLst/>
              </a:rPr>
              <a:t> e </a:t>
            </a:r>
            <a:r>
              <a:rPr lang="pt-BR" b="1" i="1" dirty="0">
                <a:solidFill>
                  <a:srgbClr val="202122"/>
                </a:solidFill>
                <a:effectLst/>
              </a:rPr>
              <a:t>v</a:t>
            </a:r>
            <a:r>
              <a:rPr lang="pt-BR" b="1" i="1" baseline="-25000" dirty="0">
                <a:solidFill>
                  <a:srgbClr val="202122"/>
                </a:solidFill>
                <a:effectLst/>
              </a:rPr>
              <a:t>j</a:t>
            </a:r>
            <a:r>
              <a:rPr lang="pt-BR" b="1" i="0" dirty="0">
                <a:solidFill>
                  <a:srgbClr val="202122"/>
                </a:solidFill>
                <a:effectLst/>
              </a:rPr>
              <a:t> são adjacentes e </a:t>
            </a:r>
            <a:r>
              <a:rPr lang="pt-BR" b="1" dirty="0">
                <a:solidFill>
                  <a:srgbClr val="202122"/>
                </a:solidFill>
                <a:effectLst/>
              </a:rPr>
              <a:t>0</a:t>
            </a:r>
            <a:r>
              <a:rPr lang="pt-BR" b="1" i="0" dirty="0">
                <a:solidFill>
                  <a:srgbClr val="202122"/>
                </a:solidFill>
                <a:effectLst/>
              </a:rPr>
              <a:t> caso contrário</a:t>
            </a:r>
            <a:r>
              <a:rPr lang="pt-BR" b="0" i="0" dirty="0">
                <a:solidFill>
                  <a:srgbClr val="202122"/>
                </a:solidFill>
                <a:effectLst/>
              </a:rPr>
              <a:t>. Se as arestas do grafo tiverem pesos, </a:t>
            </a:r>
            <a:r>
              <a:rPr lang="pt-BR" b="0" i="1" dirty="0">
                <a:solidFill>
                  <a:srgbClr val="202122"/>
                </a:solidFill>
                <a:effectLst/>
              </a:rPr>
              <a:t>a</a:t>
            </a:r>
            <a:r>
              <a:rPr lang="pt-BR" b="0" i="1" baseline="-25000" dirty="0">
                <a:solidFill>
                  <a:srgbClr val="202122"/>
                </a:solidFill>
                <a:effectLst/>
              </a:rPr>
              <a:t>ij</a:t>
            </a:r>
            <a:r>
              <a:rPr lang="pt-BR" b="0" i="0" dirty="0">
                <a:solidFill>
                  <a:srgbClr val="202122"/>
                </a:solidFill>
                <a:effectLst/>
              </a:rPr>
              <a:t> pode conter, ao invés de 1 quando houver uma aresta entre </a:t>
            </a:r>
            <a:r>
              <a:rPr lang="pt-BR" b="0" i="1" dirty="0">
                <a:solidFill>
                  <a:srgbClr val="202122"/>
                </a:solidFill>
                <a:effectLst/>
              </a:rPr>
              <a:t>v</a:t>
            </a:r>
            <a:r>
              <a:rPr lang="pt-BR" b="0" i="1" baseline="-25000" dirty="0">
                <a:solidFill>
                  <a:srgbClr val="202122"/>
                </a:solidFill>
                <a:effectLst/>
              </a:rPr>
              <a:t>i</a:t>
            </a:r>
            <a:r>
              <a:rPr lang="pt-BR" b="0" i="0" dirty="0">
                <a:solidFill>
                  <a:srgbClr val="202122"/>
                </a:solidFill>
                <a:effectLst/>
              </a:rPr>
              <a:t> e </a:t>
            </a:r>
            <a:r>
              <a:rPr lang="pt-BR" b="0" i="1" dirty="0">
                <a:solidFill>
                  <a:srgbClr val="202122"/>
                </a:solidFill>
                <a:effectLst/>
              </a:rPr>
              <a:t>v</a:t>
            </a:r>
            <a:r>
              <a:rPr lang="pt-BR" b="0" i="1" baseline="-25000" dirty="0">
                <a:solidFill>
                  <a:srgbClr val="202122"/>
                </a:solidFill>
                <a:effectLst/>
              </a:rPr>
              <a:t>j</a:t>
            </a:r>
            <a:r>
              <a:rPr lang="pt-BR" b="0" i="0" dirty="0">
                <a:solidFill>
                  <a:srgbClr val="202122"/>
                </a:solidFill>
                <a:effectLst/>
              </a:rPr>
              <a:t>, o peso dessa mesma aresta.</a:t>
            </a:r>
            <a:endParaRPr lang="pt-BR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4BC243-B7A9-4FE3-A349-180169FB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50" y="4429387"/>
            <a:ext cx="4039699" cy="17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9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38614-5D15-4419-BEF4-FD4C468A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Matriz adjacente a um grafo orientado (dígrafo)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B479CB-2C19-4E33-8710-FBBF195B1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do </a:t>
            </a:r>
            <a:r>
              <a:rPr lang="pt-BR" b="1" dirty="0"/>
              <a:t>grafo orientado (dígrafo)</a:t>
            </a:r>
            <a:r>
              <a:rPr lang="pt-BR" dirty="0"/>
              <a:t>, </a:t>
            </a:r>
            <a:r>
              <a:rPr lang="pt-BR" i="1" dirty="0"/>
              <a:t>m</a:t>
            </a:r>
            <a:r>
              <a:rPr lang="en-US" b="0" i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ij</a:t>
            </a:r>
            <a:r>
              <a:rPr lang="pt-BR" dirty="0"/>
              <a:t>, é o número de arestas que vão de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</a:t>
            </a:r>
            <a:r>
              <a:rPr lang="en-US" b="0" i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 </a:t>
            </a:r>
            <a:r>
              <a:rPr lang="pt-BR" dirty="0"/>
              <a:t>para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</a:t>
            </a:r>
            <a:r>
              <a:rPr lang="en-US" b="0" i="1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</a:t>
            </a:r>
            <a:r>
              <a:rPr lang="pt-BR" dirty="0"/>
              <a:t>. </a:t>
            </a:r>
            <a:r>
              <a:rPr lang="pt-BR" b="0" i="0" dirty="0">
                <a:solidFill>
                  <a:srgbClr val="202122"/>
                </a:solidFill>
                <a:effectLst/>
              </a:rPr>
              <a:t>Em </a:t>
            </a:r>
            <a:r>
              <a:rPr lang="pt-BR" i="0" dirty="0">
                <a:solidFill>
                  <a:srgbClr val="202122"/>
                </a:solidFill>
                <a:effectLst/>
              </a:rPr>
              <a:t>grafos orientados (dígrafos),</a:t>
            </a:r>
            <a:r>
              <a:rPr lang="pt-BR" b="1" i="0" dirty="0">
                <a:solidFill>
                  <a:srgbClr val="202122"/>
                </a:solidFill>
                <a:effectLst/>
              </a:rPr>
              <a:t> </a:t>
            </a:r>
            <a:r>
              <a:rPr lang="pt-BR" b="0" i="0" dirty="0">
                <a:solidFill>
                  <a:srgbClr val="202122"/>
                </a:solidFill>
                <a:effectLst/>
              </a:rPr>
              <a:t>sem pesos, os elementos </a:t>
            </a:r>
            <a:r>
              <a:rPr lang="pt-BR" b="0" i="1" dirty="0">
                <a:solidFill>
                  <a:srgbClr val="202122"/>
                </a:solidFill>
                <a:effectLst/>
              </a:rPr>
              <a:t>a</a:t>
            </a:r>
            <a:r>
              <a:rPr lang="pt-BR" b="0" i="1" baseline="-25000" dirty="0">
                <a:solidFill>
                  <a:srgbClr val="202122"/>
                </a:solidFill>
                <a:effectLst/>
              </a:rPr>
              <a:t>ij</a:t>
            </a:r>
            <a:r>
              <a:rPr lang="pt-BR" b="0" i="0" dirty="0">
                <a:solidFill>
                  <a:srgbClr val="202122"/>
                </a:solidFill>
                <a:effectLst/>
              </a:rPr>
              <a:t> da matriz de adjacência são </a:t>
            </a:r>
            <a:r>
              <a:rPr lang="pt-BR" b="1" i="0" dirty="0">
                <a:solidFill>
                  <a:srgbClr val="202122"/>
                </a:solidFill>
                <a:effectLst/>
              </a:rPr>
              <a:t>1 se há um arco de </a:t>
            </a:r>
            <a:r>
              <a:rPr lang="pt-BR" b="1" i="1" dirty="0">
                <a:solidFill>
                  <a:srgbClr val="202122"/>
                </a:solidFill>
                <a:effectLst/>
              </a:rPr>
              <a:t>v</a:t>
            </a:r>
            <a:r>
              <a:rPr lang="pt-BR" b="1" i="1" baseline="-25000" dirty="0">
                <a:solidFill>
                  <a:srgbClr val="202122"/>
                </a:solidFill>
                <a:effectLst/>
              </a:rPr>
              <a:t>i</a:t>
            </a:r>
            <a:r>
              <a:rPr lang="pt-BR" b="1" i="0" dirty="0">
                <a:solidFill>
                  <a:srgbClr val="202122"/>
                </a:solidFill>
                <a:effectLst/>
              </a:rPr>
              <a:t> para </a:t>
            </a:r>
            <a:r>
              <a:rPr lang="pt-BR" b="1" i="1" dirty="0">
                <a:solidFill>
                  <a:srgbClr val="202122"/>
                </a:solidFill>
                <a:effectLst/>
              </a:rPr>
              <a:t>v</a:t>
            </a:r>
            <a:r>
              <a:rPr lang="pt-BR" b="1" i="1" baseline="-25000" dirty="0">
                <a:solidFill>
                  <a:srgbClr val="202122"/>
                </a:solidFill>
                <a:effectLst/>
              </a:rPr>
              <a:t>j</a:t>
            </a:r>
            <a:r>
              <a:rPr lang="pt-BR" b="1" i="0" dirty="0">
                <a:solidFill>
                  <a:srgbClr val="202122"/>
                </a:solidFill>
                <a:effectLst/>
              </a:rPr>
              <a:t> e 0 caso contrário</a:t>
            </a:r>
            <a:r>
              <a:rPr lang="pt-BR" b="0" i="0" dirty="0">
                <a:solidFill>
                  <a:srgbClr val="202122"/>
                </a:solidFill>
                <a:effectLst/>
              </a:rPr>
              <a:t>.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C5F48D-9283-4E71-BE2F-81A30BF3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3800475"/>
            <a:ext cx="48482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0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632D6-7DF9-4F8D-BD1C-5DADD52D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4207"/>
            <a:ext cx="9601200" cy="1485900"/>
          </a:xfrm>
        </p:spPr>
        <p:txBody>
          <a:bodyPr>
            <a:normAutofit/>
          </a:bodyPr>
          <a:lstStyle/>
          <a:p>
            <a:r>
              <a:rPr lang="pt-BR" sz="4000" dirty="0"/>
              <a:t>Exemplo de uma matriz adjacente a um grafo não orientado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C6F4A3-487F-46D2-AC10-8394A756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39299"/>
          </a:xfrm>
        </p:spPr>
        <p:txBody>
          <a:bodyPr/>
          <a:lstStyle/>
          <a:p>
            <a:r>
              <a:rPr lang="pt-PT" dirty="0"/>
              <a:t>A matriz de adjacência, </a:t>
            </a:r>
            <a:r>
              <a:rPr lang="pt-PT" i="1" dirty="0"/>
              <a:t>M</a:t>
            </a:r>
            <a:r>
              <a:rPr lang="pt-PT" dirty="0"/>
              <a:t>, do grafo G é: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A97746-BD0F-4156-9A93-C8CCC5D4B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61" y="3420254"/>
            <a:ext cx="1653108" cy="17707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08CF95-4F96-4A2B-BD46-85EA28957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2027904" cy="176204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599C073-CDD7-48EE-A47D-0BBF26C23412}"/>
              </a:ext>
            </a:extLst>
          </p:cNvPr>
          <p:cNvSpPr txBox="1"/>
          <p:nvPr/>
        </p:nvSpPr>
        <p:spPr>
          <a:xfrm>
            <a:off x="1486818" y="3420254"/>
            <a:ext cx="104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Grafo G:</a:t>
            </a:r>
          </a:p>
        </p:txBody>
      </p:sp>
    </p:spTree>
    <p:extLst>
      <p:ext uri="{BB962C8B-B14F-4D97-AF65-F5344CB8AC3E}">
        <p14:creationId xmlns:p14="http://schemas.microsoft.com/office/powerpoint/2010/main" val="373746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C0644-48D9-422C-8577-688903C7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Exemplo de uma matriz adjacente a um grafo orientado (dígrafo)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00C111-9DFA-4D32-80F8-A3181D33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matriz de adjacência, </a:t>
            </a:r>
            <a:r>
              <a:rPr lang="pt-PT" i="1" dirty="0"/>
              <a:t>M</a:t>
            </a:r>
            <a:r>
              <a:rPr lang="pt-PT" dirty="0"/>
              <a:t>, do grafo G é: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68553A-38F5-4D2A-8B91-719BAB1C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20" y="3428999"/>
            <a:ext cx="2714808" cy="18363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051FA8-FD82-4A92-B5BC-602255666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73" y="3428999"/>
            <a:ext cx="2139802" cy="183635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76EC4E-DE36-4464-95A9-697806A89128}"/>
              </a:ext>
            </a:extLst>
          </p:cNvPr>
          <p:cNvSpPr txBox="1"/>
          <p:nvPr/>
        </p:nvSpPr>
        <p:spPr>
          <a:xfrm>
            <a:off x="1469896" y="3410123"/>
            <a:ext cx="107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Grafo G:</a:t>
            </a:r>
          </a:p>
        </p:txBody>
      </p:sp>
    </p:spTree>
    <p:extLst>
      <p:ext uri="{BB962C8B-B14F-4D97-AF65-F5344CB8AC3E}">
        <p14:creationId xmlns:p14="http://schemas.microsoft.com/office/powerpoint/2010/main" val="270244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C10D3-E1FB-499A-A2CE-AB65E1A5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7962"/>
            <a:ext cx="9601200" cy="1485900"/>
          </a:xfrm>
        </p:spPr>
        <p:txBody>
          <a:bodyPr>
            <a:noAutofit/>
          </a:bodyPr>
          <a:lstStyle/>
          <a:p>
            <a:r>
              <a:rPr lang="pt-BR" sz="4000" dirty="0"/>
              <a:t>Determinação do n.º de caminhos entre vértices através das potências da matriz de adjacência 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DBC627-ECB7-4399-9ED8-0FA04B32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08308"/>
            <a:ext cx="9601200" cy="419449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Determinar todos os caminhos entre vértices é fácil quando o grafo é de reduzida dimensão. No que se segue apresenta-se um processo de encontrar caminhos sem ser por observação do grafo. Este processo é realizado através das </a:t>
            </a:r>
            <a:r>
              <a:rPr lang="pt-BR" b="1" dirty="0"/>
              <a:t>potências da matriz de adjacência</a:t>
            </a:r>
            <a:r>
              <a:rPr lang="pt-BR" dirty="0"/>
              <a:t>. 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Considere o seguinte grafo e a matriz de adjacência </a:t>
            </a:r>
            <a:r>
              <a:rPr lang="pt-BR" i="1" dirty="0"/>
              <a:t>M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i="1" dirty="0"/>
              <a:t>m</a:t>
            </a:r>
            <a:r>
              <a:rPr lang="pt-BR" b="0" baseline="-25000" dirty="0">
                <a:solidFill>
                  <a:srgbClr val="202122"/>
                </a:solidFill>
                <a:effectLst/>
              </a:rPr>
              <a:t>15</a:t>
            </a:r>
            <a:r>
              <a:rPr lang="pt-BR" b="0" i="1" baseline="-25000" dirty="0">
                <a:solidFill>
                  <a:srgbClr val="202122"/>
                </a:solidFill>
                <a:effectLst/>
              </a:rPr>
              <a:t>  </a:t>
            </a:r>
            <a:r>
              <a:rPr lang="pt-BR" dirty="0"/>
              <a:t>é nulo. Isto significa que não existe nenhuma aresta de </a:t>
            </a:r>
            <a:r>
              <a:rPr lang="pt-BR" i="1" dirty="0"/>
              <a:t>A</a:t>
            </a:r>
            <a:r>
              <a:rPr lang="pt-BR" dirty="0"/>
              <a:t> para </a:t>
            </a:r>
            <a:r>
              <a:rPr lang="pt-BR" i="1" dirty="0"/>
              <a:t>E</a:t>
            </a:r>
            <a:r>
              <a:rPr lang="pt-BR" dirty="0"/>
              <a:t>.</a:t>
            </a:r>
            <a:endParaRPr lang="pt-PT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D9FCDE-4C76-4B67-AE74-3EE852D7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83" y="4605556"/>
            <a:ext cx="1866672" cy="12770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E4A9A4-37CB-47A9-A347-1B62B2240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47" y="4605555"/>
            <a:ext cx="1713633" cy="12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74767-717F-4C5F-98A6-9BCEE8E6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942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Determinação do n.º de caminhos entre vértices através das potências da matriz de adjacência (continuação)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C6BFD4-6B57-4E02-B2A1-063236B0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98584"/>
            <a:ext cx="9676701" cy="4269996"/>
          </a:xfrm>
        </p:spPr>
        <p:txBody>
          <a:bodyPr/>
          <a:lstStyle/>
          <a:p>
            <a:r>
              <a:rPr lang="pt-PT" sz="1800" dirty="0"/>
              <a:t>Calculando </a:t>
            </a:r>
            <a:r>
              <a:rPr lang="pt-PT" sz="1800" i="1" dirty="0"/>
              <a:t>M</a:t>
            </a:r>
            <a:r>
              <a:rPr lang="en-US" sz="1800" b="0" baseline="30000" dirty="0">
                <a:solidFill>
                  <a:srgbClr val="202122"/>
                </a:solidFill>
                <a:effectLst/>
              </a:rPr>
              <a:t>2</a:t>
            </a:r>
            <a:r>
              <a:rPr lang="en-US" sz="1800" b="0" i="0" dirty="0">
                <a:solidFill>
                  <a:srgbClr val="202122"/>
                </a:solidFill>
                <a:effectLst/>
              </a:rPr>
              <a:t> </a:t>
            </a:r>
            <a:r>
              <a:rPr lang="pt-PT" sz="1800" b="0" i="0" dirty="0">
                <a:solidFill>
                  <a:srgbClr val="202122"/>
                </a:solidFill>
                <a:effectLst/>
              </a:rPr>
              <a:t>ve</a:t>
            </a:r>
            <a:r>
              <a:rPr lang="pt-PT" sz="1800" dirty="0">
                <a:solidFill>
                  <a:srgbClr val="202122"/>
                </a:solidFill>
              </a:rPr>
              <a:t>m:</a:t>
            </a:r>
          </a:p>
          <a:p>
            <a:endParaRPr lang="pt-PT" dirty="0">
              <a:solidFill>
                <a:srgbClr val="202122"/>
              </a:solidFill>
            </a:endParaRPr>
          </a:p>
          <a:p>
            <a:endParaRPr lang="pt-PT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pt-PT" sz="1800" dirty="0"/>
              <a:t>Neste caso </a:t>
            </a:r>
            <a:r>
              <a:rPr lang="pt-PT" sz="1800" i="1" dirty="0"/>
              <a:t>m</a:t>
            </a:r>
            <a:r>
              <a:rPr lang="en-US" sz="1800" b="0" baseline="30000" dirty="0">
                <a:solidFill>
                  <a:srgbClr val="202122"/>
                </a:solidFill>
                <a:effectLst/>
              </a:rPr>
              <a:t>2</a:t>
            </a:r>
            <a:r>
              <a:rPr lang="pt-BR" sz="1800" b="0" baseline="-25000" dirty="0">
                <a:solidFill>
                  <a:srgbClr val="202122"/>
                </a:solidFill>
                <a:effectLst/>
              </a:rPr>
              <a:t>15 </a:t>
            </a:r>
            <a:r>
              <a:rPr lang="pt-PT" sz="1800" dirty="0"/>
              <a:t>= 2, o que significa que existem dois caminhos de comprimento 2 entre os vértices </a:t>
            </a:r>
            <a:r>
              <a:rPr lang="pt-PT" sz="1800" i="1" dirty="0"/>
              <a:t>A</a:t>
            </a:r>
            <a:r>
              <a:rPr lang="pt-PT" sz="1800" dirty="0"/>
              <a:t> e </a:t>
            </a:r>
            <a:r>
              <a:rPr lang="pt-PT" sz="1800" i="1" dirty="0"/>
              <a:t>E.</a:t>
            </a:r>
          </a:p>
          <a:p>
            <a:r>
              <a:rPr lang="pt-PT" sz="1800" dirty="0"/>
              <a:t>De modo análogo, a matriz </a:t>
            </a:r>
            <a:r>
              <a:rPr lang="pt-PT" sz="1800" i="1" dirty="0"/>
              <a:t>M</a:t>
            </a:r>
            <a:r>
              <a:rPr lang="en-US" sz="1800" b="0" baseline="30000" dirty="0">
                <a:solidFill>
                  <a:srgbClr val="202122"/>
                </a:solidFill>
                <a:effectLst/>
              </a:rPr>
              <a:t>3</a:t>
            </a:r>
            <a:r>
              <a:rPr lang="en-US" sz="1800" b="0" i="1" baseline="30000" dirty="0">
                <a:solidFill>
                  <a:srgbClr val="202122"/>
                </a:solidFill>
                <a:effectLst/>
              </a:rPr>
              <a:t> </a:t>
            </a:r>
            <a:r>
              <a:rPr lang="pt-PT" sz="1800" dirty="0"/>
              <a:t>dá informação sobre o número de caminhos de comprimento 3: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PT" sz="1800" dirty="0"/>
          </a:p>
          <a:p>
            <a:pPr marL="0" indent="0">
              <a:buNone/>
            </a:pPr>
            <a:r>
              <a:rPr lang="pt-PT" sz="1800" dirty="0"/>
              <a:t>Como </a:t>
            </a:r>
            <a:r>
              <a:rPr lang="pt-PT" sz="1800" i="1" dirty="0"/>
              <a:t>m</a:t>
            </a:r>
            <a:r>
              <a:rPr lang="en-US" sz="1800" b="0" i="1" baseline="30000" dirty="0">
                <a:solidFill>
                  <a:srgbClr val="202122"/>
                </a:solidFill>
                <a:effectLst/>
              </a:rPr>
              <a:t>3</a:t>
            </a:r>
            <a:r>
              <a:rPr lang="pt-BR" sz="1800" b="0" baseline="-25000" dirty="0">
                <a:solidFill>
                  <a:srgbClr val="202122"/>
                </a:solidFill>
                <a:effectLst/>
              </a:rPr>
              <a:t>15</a:t>
            </a:r>
            <a:r>
              <a:rPr lang="pt-PT" sz="1800" dirty="0"/>
              <a:t> = 2 existem dois caminhos de comprimento 3 entre os vértices </a:t>
            </a:r>
            <a:r>
              <a:rPr lang="pt-PT" sz="1800" i="1" dirty="0"/>
              <a:t>A</a:t>
            </a:r>
            <a:r>
              <a:rPr lang="pt-PT" sz="1800" dirty="0"/>
              <a:t> e </a:t>
            </a:r>
            <a:r>
              <a:rPr lang="pt-PT" sz="1800" i="1" dirty="0"/>
              <a:t>E</a:t>
            </a:r>
            <a:r>
              <a:rPr lang="pt-PT" sz="1800" dirty="0"/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20D589-1FA7-450A-8AB5-100A208FA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6" y="2296487"/>
            <a:ext cx="1490148" cy="13023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3AE335-78B4-4188-A960-150BDDB69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6" y="4614151"/>
            <a:ext cx="1490148" cy="13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7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5214C-87C2-46A9-862E-C222B67E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0655"/>
            <a:ext cx="9601200" cy="1485900"/>
          </a:xfrm>
        </p:spPr>
        <p:txBody>
          <a:bodyPr>
            <a:noAutofit/>
          </a:bodyPr>
          <a:lstStyle/>
          <a:p>
            <a:r>
              <a:rPr lang="pt-BR" sz="4000" dirty="0"/>
              <a:t>Determinação do n.º de caminhos entre vértices através das potências da matriz de adjacência (conclusão)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BBDB2C-3AAC-410F-A728-9BA4A8C3B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70227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pt-PT" sz="2400" dirty="0"/>
              <a:t>Caso geral:</a:t>
            </a:r>
          </a:p>
          <a:p>
            <a:pPr marL="0" indent="0" algn="just">
              <a:buNone/>
            </a:pPr>
            <a:r>
              <a:rPr lang="pt-PT" sz="2400" dirty="0"/>
              <a:t>Se a matriz </a:t>
            </a:r>
            <a:r>
              <a:rPr lang="pt-PT" sz="2400" i="1" dirty="0"/>
              <a:t>M</a:t>
            </a:r>
            <a:r>
              <a:rPr lang="pt-PT" sz="2400" dirty="0"/>
              <a:t> f</a:t>
            </a:r>
            <a:r>
              <a:rPr lang="pt-BR" sz="2400" dirty="0"/>
              <a:t>or a matriz de adjacência de um grafo </a:t>
            </a:r>
            <a:r>
              <a:rPr lang="pt-BR" sz="2400" i="1" dirty="0"/>
              <a:t>G</a:t>
            </a:r>
            <a:r>
              <a:rPr lang="pt-BR" sz="2400" dirty="0"/>
              <a:t>, então o elemento </a:t>
            </a:r>
            <a:r>
              <a:rPr lang="pt-BR" sz="2400" i="1" dirty="0"/>
              <a:t>m</a:t>
            </a:r>
            <a:r>
              <a:rPr lang="en-US" sz="2400" i="1" baseline="30000" dirty="0">
                <a:solidFill>
                  <a:srgbClr val="202122"/>
                </a:solidFill>
              </a:rPr>
              <a:t>k</a:t>
            </a:r>
            <a:r>
              <a:rPr lang="pt-BR" sz="2400" b="0" i="1" baseline="-25000" dirty="0">
                <a:solidFill>
                  <a:srgbClr val="202122"/>
                </a:solidFill>
                <a:effectLst/>
              </a:rPr>
              <a:t>ij</a:t>
            </a:r>
            <a:r>
              <a:rPr lang="pt-BR" sz="2400" dirty="0"/>
              <a:t> da matriz </a:t>
            </a:r>
            <a:r>
              <a:rPr lang="pt-BR" sz="2400" i="1" dirty="0"/>
              <a:t>M</a:t>
            </a:r>
            <a:r>
              <a:rPr lang="en-US" sz="2400" i="1" baseline="30000" dirty="0">
                <a:solidFill>
                  <a:srgbClr val="202122"/>
                </a:solidFill>
              </a:rPr>
              <a:t>k</a:t>
            </a:r>
            <a:r>
              <a:rPr lang="pt-BR" sz="2400" dirty="0"/>
              <a:t> é igual ao número de caminhos de comprimento igual a </a:t>
            </a:r>
            <a:r>
              <a:rPr lang="pt-BR" sz="2400" i="1" dirty="0"/>
              <a:t>k</a:t>
            </a:r>
            <a:r>
              <a:rPr lang="pt-BR" sz="2400" dirty="0"/>
              <a:t> que ligam os vértices </a:t>
            </a:r>
            <a:r>
              <a:rPr lang="pt-BR" sz="2400" i="1" dirty="0"/>
              <a:t>i</a:t>
            </a:r>
            <a:r>
              <a:rPr lang="pt-BR" sz="2400" dirty="0"/>
              <a:t> e </a:t>
            </a:r>
            <a:r>
              <a:rPr lang="pt-BR" sz="2400" i="1" dirty="0"/>
              <a:t>j</a:t>
            </a:r>
            <a:r>
              <a:rPr lang="pt-BR" sz="2400" dirty="0"/>
              <a:t>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1435760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1241</TotalTime>
  <Words>2321</Words>
  <Application>Microsoft Office PowerPoint</Application>
  <PresentationFormat>Ecrã Panorâmico</PresentationFormat>
  <Paragraphs>106</Paragraphs>
  <Slides>29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2" baseType="lpstr">
      <vt:lpstr>Arial</vt:lpstr>
      <vt:lpstr>Franklin Gothic Book</vt:lpstr>
      <vt:lpstr>Recorte</vt:lpstr>
      <vt:lpstr>Grafos</vt:lpstr>
      <vt:lpstr>Matriz de Adjacência</vt:lpstr>
      <vt:lpstr>Matriz adjacente a um grafo não orientado</vt:lpstr>
      <vt:lpstr>Matriz adjacente a um grafo orientado (dígrafo)</vt:lpstr>
      <vt:lpstr>Exemplo de uma matriz adjacente a um grafo não orientado</vt:lpstr>
      <vt:lpstr>Exemplo de uma matriz adjacente a um grafo orientado (dígrafo)</vt:lpstr>
      <vt:lpstr>Determinação do n.º de caminhos entre vértices através das potências da matriz de adjacência </vt:lpstr>
      <vt:lpstr>Determinação do n.º de caminhos entre vértices através das potências da matriz de adjacência (continuação)</vt:lpstr>
      <vt:lpstr>Determinação do n.º de caminhos entre vértices através das potências da matriz de adjacência (conclusão)</vt:lpstr>
      <vt:lpstr>Como determinar se um grafo é conexo usando a sua matriz de adjacência.</vt:lpstr>
      <vt:lpstr>Lista de adjacência</vt:lpstr>
      <vt:lpstr>Defina árvore e floresta</vt:lpstr>
      <vt:lpstr>Propriedades das Árvores</vt:lpstr>
      <vt:lpstr>P1- Há um único caminho ligando dois vértices quaisquer de uma árvore.  </vt:lpstr>
      <vt:lpstr>P2- Existe pelo menos um vértice que é ligado apenas a uma aresta.  </vt:lpstr>
      <vt:lpstr>P3- A remoção de qualquer aresta da árvore cria exactamente duas novas árvores.</vt:lpstr>
      <vt:lpstr>P4- Uma árvore com n vértices possui n − 1 arestas.  </vt:lpstr>
      <vt:lpstr>P5- A adição de uma aresta na árvore cria exactamente um ciclo.  </vt:lpstr>
      <vt:lpstr>Árvore geradora</vt:lpstr>
      <vt:lpstr>Algoritmos de pesquisa em grafos: DFS e BFS</vt:lpstr>
      <vt:lpstr>DFS</vt:lpstr>
      <vt:lpstr>DFS</vt:lpstr>
      <vt:lpstr>BFS</vt:lpstr>
      <vt:lpstr>Exercícios</vt:lpstr>
      <vt:lpstr>Apresentação do PowerPoint</vt:lpstr>
      <vt:lpstr>Apresentação do PowerPoint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dc:creator>André Silva</dc:creator>
  <cp:lastModifiedBy>André Silva</cp:lastModifiedBy>
  <cp:revision>39</cp:revision>
  <dcterms:created xsi:type="dcterms:W3CDTF">2020-11-16T03:13:46Z</dcterms:created>
  <dcterms:modified xsi:type="dcterms:W3CDTF">2020-11-16T23:55:36Z</dcterms:modified>
</cp:coreProperties>
</file>