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4DBA9B5-2245-4457-A0B4-E0CB937C0A5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A6A94C6-5A29-47B3-842A-91040C31E24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09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A9B5-2245-4457-A0B4-E0CB937C0A5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94C6-5A29-47B3-842A-91040C31E2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A9B5-2245-4457-A0B4-E0CB937C0A5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94C6-5A29-47B3-842A-91040C31E24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25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A9B5-2245-4457-A0B4-E0CB937C0A5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94C6-5A29-47B3-842A-91040C31E241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A9B5-2245-4457-A0B4-E0CB937C0A5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94C6-5A29-47B3-842A-91040C31E2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82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A9B5-2245-4457-A0B4-E0CB937C0A5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94C6-5A29-47B3-842A-91040C31E241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811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A9B5-2245-4457-A0B4-E0CB937C0A5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94C6-5A29-47B3-842A-91040C31E24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374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A9B5-2245-4457-A0B4-E0CB937C0A5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94C6-5A29-47B3-842A-91040C31E24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809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A9B5-2245-4457-A0B4-E0CB937C0A5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94C6-5A29-47B3-842A-91040C31E24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78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A9B5-2245-4457-A0B4-E0CB937C0A5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94C6-5A29-47B3-842A-91040C31E2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6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A9B5-2245-4457-A0B4-E0CB937C0A5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94C6-5A29-47B3-842A-91040C31E24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62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A9B5-2245-4457-A0B4-E0CB937C0A5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94C6-5A29-47B3-842A-91040C31E2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8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A9B5-2245-4457-A0B4-E0CB937C0A5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94C6-5A29-47B3-842A-91040C31E24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05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A9B5-2245-4457-A0B4-E0CB937C0A5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94C6-5A29-47B3-842A-91040C31E24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6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A9B5-2245-4457-A0B4-E0CB937C0A5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94C6-5A29-47B3-842A-91040C31E2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3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A9B5-2245-4457-A0B4-E0CB937C0A5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94C6-5A29-47B3-842A-91040C31E24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25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A9B5-2245-4457-A0B4-E0CB937C0A5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A94C6-5A29-47B3-842A-91040C31E2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DBA9B5-2245-4457-A0B4-E0CB937C0A5C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6A94C6-5A29-47B3-842A-91040C31E2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escola.com/matematica/determinante-de-matriz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6830B-81CA-41B8-81BF-A648927AC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Determinantes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D73136-3F40-494D-8843-4F500E22D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pt-PT" sz="1200" dirty="0"/>
              <a:t>Trabalho</a:t>
            </a:r>
            <a:r>
              <a:rPr lang="en-US" sz="1200" dirty="0"/>
              <a:t> </a:t>
            </a:r>
            <a:r>
              <a:rPr lang="pt-PT" sz="1200" dirty="0"/>
              <a:t>realizado</a:t>
            </a:r>
            <a:r>
              <a:rPr lang="en-US" sz="1200" dirty="0"/>
              <a:t> por: André Silva;</a:t>
            </a:r>
          </a:p>
          <a:p>
            <a:pPr algn="l"/>
            <a:r>
              <a:rPr lang="en-US" sz="1200" dirty="0"/>
              <a:t>                                    João Baptista.  </a:t>
            </a:r>
          </a:p>
          <a:p>
            <a:pPr algn="r"/>
            <a:r>
              <a:rPr lang="en-US" sz="1200" dirty="0"/>
              <a:t> </a:t>
            </a:r>
          </a:p>
          <a:p>
            <a:pPr algn="r"/>
            <a:r>
              <a:rPr lang="en-US" sz="1200" dirty="0"/>
              <a:t>18/10/2020</a:t>
            </a:r>
          </a:p>
        </p:txBody>
      </p:sp>
    </p:spTree>
    <p:extLst>
      <p:ext uri="{BB962C8B-B14F-4D97-AF65-F5344CB8AC3E}">
        <p14:creationId xmlns:p14="http://schemas.microsoft.com/office/powerpoint/2010/main" val="3696007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73A41-E41F-4B66-AA07-BB6DA803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pt-BR" sz="4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j-ea"/>
                <a:cs typeface="+mj-cs"/>
              </a:rPr>
              <a:t>Alguns exemplos de determinantes calculados por uma das oito regras </a:t>
            </a:r>
            <a:endParaRPr lang="pt-PT" sz="4000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0AFE808-B420-4AB7-B82E-F437C5DA3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3078760"/>
            <a:ext cx="3384346" cy="279710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417E728-55CA-43C4-9053-7612E60AE0E9}"/>
              </a:ext>
            </a:extLst>
          </p:cNvPr>
          <p:cNvSpPr txBox="1"/>
          <p:nvPr/>
        </p:nvSpPr>
        <p:spPr>
          <a:xfrm>
            <a:off x="1295402" y="270942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P3:</a:t>
            </a:r>
          </a:p>
        </p:txBody>
      </p:sp>
    </p:spTree>
    <p:extLst>
      <p:ext uri="{BB962C8B-B14F-4D97-AF65-F5344CB8AC3E}">
        <p14:creationId xmlns:p14="http://schemas.microsoft.com/office/powerpoint/2010/main" val="1035219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01421-F749-4838-B2BC-F847A336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PT" sz="4000" dirty="0"/>
              <a:t>Exercícios: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5FA7D80-502B-48E6-B6A3-2682617E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59310"/>
          </a:xfrm>
        </p:spPr>
        <p:txBody>
          <a:bodyPr>
            <a:normAutofit/>
          </a:bodyPr>
          <a:lstStyle/>
          <a:p>
            <a:r>
              <a:rPr lang="pt-BR" sz="1800" dirty="0"/>
              <a:t>1- Calcule o determinante da matriz A aplicando a regra de Sarrus e de Laplace:</a:t>
            </a:r>
            <a:endParaRPr lang="pt-PT" sz="1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D2EF62-8445-4DAD-820E-BBC6791B1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091" y="2883200"/>
            <a:ext cx="1517815" cy="90862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887046-A7C7-417E-AFFE-65140D7BA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87" y="3837474"/>
            <a:ext cx="3585300" cy="237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8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F97DC-FA3C-4701-BA95-8981CE00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0" lang="pt-PT" sz="4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j-ea"/>
                <a:cs typeface="+mj-cs"/>
              </a:rPr>
              <a:t>Exercícios: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CE2DCF-C33F-4002-8948-A1D48B97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2- Identifique entre as regras P1 a P8, as que lhe permitem determinar o valor do determinante das matrizes apresentadas abaixo e indique esse valor.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7FCC63-E39C-4B71-8D0B-4E9A191D1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296" y="3154261"/>
            <a:ext cx="7673405" cy="131380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B5B4D2D-FAA2-48A2-91EB-E86A14183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583" y="4616743"/>
            <a:ext cx="2300829" cy="158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86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9954F-7FD2-4D79-8983-9DBF9804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0" lang="pt-PT" sz="4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j-ea"/>
                <a:cs typeface="+mj-cs"/>
              </a:rPr>
              <a:t>Exercícios: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485AD06-9D3F-49B2-908D-B1FB38331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860289"/>
            <a:ext cx="4464031" cy="2172219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E51ED7D-1728-4D8E-94B1-313AAC9F5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322" y="2873849"/>
            <a:ext cx="2892276" cy="215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38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60B6D-088C-4DD5-95F3-71F279CF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Bibliografia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43A7D45-AE49-4CD8-8589-0269F2924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https://www.infoescola.com/matematica/determinante-de-matrizes/</a:t>
            </a:r>
            <a:endParaRPr lang="en-US" dirty="0"/>
          </a:p>
          <a:p>
            <a:r>
              <a:rPr lang="en-US" dirty="0"/>
              <a:t>Google Imagens</a:t>
            </a:r>
          </a:p>
          <a:p>
            <a:r>
              <a:rPr lang="pt-PT" dirty="0"/>
              <a:t>Sebenta Matemática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3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FDA5E-2D76-4B0A-9FE5-E117967F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Determinante</a:t>
            </a:r>
            <a:r>
              <a:rPr lang="en-US" sz="4000" dirty="0"/>
              <a:t> de </a:t>
            </a:r>
            <a:r>
              <a:rPr lang="en-US" sz="4000" dirty="0" err="1"/>
              <a:t>uma</a:t>
            </a:r>
            <a:r>
              <a:rPr lang="en-US" sz="4000" dirty="0"/>
              <a:t> </a:t>
            </a:r>
            <a:r>
              <a:rPr lang="en-US" sz="4000" dirty="0" err="1"/>
              <a:t>matriz</a:t>
            </a:r>
            <a:endParaRPr lang="en-US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F018835-2C97-4FB6-855F-86E9851C3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</a:rPr>
              <a:t>O </a:t>
            </a:r>
            <a:r>
              <a:rPr lang="pt-BR" sz="1800" b="1" i="0" dirty="0">
                <a:solidFill>
                  <a:srgbClr val="000000"/>
                </a:solidFill>
                <a:effectLst/>
              </a:rPr>
              <a:t>determinante de uma matriz</a:t>
            </a:r>
            <a:r>
              <a:rPr lang="pt-BR" sz="1800" b="0" i="0" dirty="0">
                <a:solidFill>
                  <a:srgbClr val="000000"/>
                </a:solidFill>
                <a:effectLst/>
              </a:rPr>
              <a:t> é uma “operação” que associa uma matriz </a:t>
            </a:r>
            <a:r>
              <a:rPr lang="pt-BR" sz="1800" b="1" i="0" dirty="0">
                <a:solidFill>
                  <a:srgbClr val="000000"/>
                </a:solidFill>
                <a:effectLst/>
              </a:rPr>
              <a:t>quadrada</a:t>
            </a:r>
            <a:r>
              <a:rPr lang="pt-BR" sz="1800" b="0" i="0" dirty="0">
                <a:solidFill>
                  <a:srgbClr val="000000"/>
                </a:solidFill>
                <a:effectLst/>
              </a:rPr>
              <a:t> a um número real designado por </a:t>
            </a:r>
            <a:r>
              <a:rPr lang="pt-BR" sz="1800" b="1" i="0" dirty="0">
                <a:solidFill>
                  <a:srgbClr val="000000"/>
                </a:solidFill>
                <a:effectLst/>
              </a:rPr>
              <a:t>determinante</a:t>
            </a:r>
            <a:r>
              <a:rPr lang="pt-BR" sz="1800" b="0" i="0" dirty="0">
                <a:solidFill>
                  <a:srgbClr val="000000"/>
                </a:solidFill>
                <a:effectLst/>
              </a:rPr>
              <a:t>, ou seja, </a:t>
            </a:r>
            <a:r>
              <a:rPr lang="pt-PT" sz="1800" b="0" i="0" dirty="0">
                <a:solidFill>
                  <a:srgbClr val="000000"/>
                </a:solidFill>
                <a:effectLst/>
              </a:rPr>
              <a:t>transformando-a</a:t>
            </a:r>
            <a:r>
              <a:rPr lang="pt-BR" sz="1800" b="0" i="0" dirty="0">
                <a:solidFill>
                  <a:srgbClr val="000000"/>
                </a:solidFill>
                <a:effectLst/>
              </a:rPr>
              <a:t> num escalar.</a:t>
            </a:r>
          </a:p>
          <a:p>
            <a:r>
              <a:rPr lang="pt-BR" sz="1800" dirty="0">
                <a:solidFill>
                  <a:srgbClr val="000000"/>
                </a:solidFill>
              </a:rPr>
              <a:t>Para determinar o determinante de uma matriz é necessário que ela seja uma </a:t>
            </a:r>
            <a:r>
              <a:rPr lang="pt-BR" sz="1800" b="1" dirty="0">
                <a:solidFill>
                  <a:srgbClr val="000000"/>
                </a:solidFill>
              </a:rPr>
              <a:t>matriz quadrada</a:t>
            </a:r>
            <a:r>
              <a:rPr lang="pt-BR" sz="1800" dirty="0">
                <a:solidFill>
                  <a:srgbClr val="000000"/>
                </a:solidFill>
              </a:rPr>
              <a:t>. </a:t>
            </a:r>
          </a:p>
          <a:p>
            <a:r>
              <a:rPr lang="pt-BR" sz="1800" dirty="0">
                <a:solidFill>
                  <a:srgbClr val="000000"/>
                </a:solidFill>
              </a:rPr>
              <a:t>O determinante de uma matriz representa-se por: </a:t>
            </a:r>
          </a:p>
          <a:p>
            <a:endParaRPr lang="en-US" sz="2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A545854-257A-4E1E-8B10-14944B341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640" y="4140826"/>
            <a:ext cx="3594718" cy="166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1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E85FE-4EB0-4670-AFD1-BCB7DE73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se calcula o determinante de uma matriz de ordem n pelo desenvolvimento de Laplace?</a:t>
            </a:r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55D1BC-D8BE-4258-BDCC-333BDF11A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509619" cy="3318936"/>
          </a:xfrm>
        </p:spPr>
        <p:txBody>
          <a:bodyPr>
            <a:normAutofit/>
          </a:bodyPr>
          <a:lstStyle/>
          <a:p>
            <a:r>
              <a:rPr lang="pt-PT" sz="1800" dirty="0"/>
              <a:t>Para respondermos a esta questão primeiro temos que saber o que é um complemento algébrico.</a:t>
            </a:r>
          </a:p>
          <a:p>
            <a:r>
              <a:rPr lang="pt-PT" sz="1800" dirty="0"/>
              <a:t>Designa-se por complemento algébrico de um elemento </a:t>
            </a:r>
            <a:r>
              <a:rPr lang="pt-PT" sz="1800" dirty="0" err="1"/>
              <a:t>aij</a:t>
            </a:r>
            <a:r>
              <a:rPr lang="pt-PT" sz="1800" dirty="0"/>
              <a:t>, que se representa por </a:t>
            </a:r>
            <a:r>
              <a:rPr lang="pt-PT" sz="1800" dirty="0" err="1"/>
              <a:t>Cij</a:t>
            </a:r>
            <a:r>
              <a:rPr lang="pt-PT" sz="1800" dirty="0"/>
              <a:t>, ao produto de (−1)</a:t>
            </a:r>
            <a:r>
              <a:rPr lang="pt-PT" sz="1800" dirty="0" err="1"/>
              <a:t>i+j</a:t>
            </a:r>
            <a:r>
              <a:rPr lang="pt-PT" sz="1800" dirty="0"/>
              <a:t> pelo determinante da </a:t>
            </a:r>
            <a:r>
              <a:rPr lang="pt-PT" sz="1800" dirty="0" err="1"/>
              <a:t>submatriz</a:t>
            </a:r>
            <a:r>
              <a:rPr lang="pt-PT" sz="1800" dirty="0"/>
              <a:t> </a:t>
            </a:r>
            <a:r>
              <a:rPr lang="pt-PT" sz="1800" dirty="0" err="1"/>
              <a:t>Aij</a:t>
            </a:r>
            <a:r>
              <a:rPr lang="pt-PT" sz="1800" dirty="0"/>
              <a:t>, de ordem n-1 da matriz A, que se obtém a partir da matriz A por supressão da linha e coluna às quais pertence o elemento </a:t>
            </a:r>
            <a:r>
              <a:rPr lang="pt-PT" sz="1800" dirty="0" err="1"/>
              <a:t>aij</a:t>
            </a:r>
            <a:r>
              <a:rPr lang="pt-PT" sz="1800" dirty="0"/>
              <a:t>, ou seja, 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5B169B-2C22-4522-9D33-E34467E63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965" y="4098954"/>
            <a:ext cx="2724070" cy="734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732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90DB1-DAB0-4EAF-BD0C-520F5A90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pt-BR" sz="4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j-ea"/>
                <a:cs typeface="+mj-cs"/>
              </a:rPr>
              <a:t>Como se calcula o determinante de uma matriz de ordem n pelo desenvolvimento de Laplace?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FB68115-7E33-4BAD-9BB3-9AF8620C5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2198"/>
          </a:xfrm>
        </p:spPr>
        <p:txBody>
          <a:bodyPr>
            <a:normAutofit/>
          </a:bodyPr>
          <a:lstStyle/>
          <a:p>
            <a:r>
              <a:rPr lang="pt-PT" sz="1800" dirty="0"/>
              <a:t>Para calcular o determinante de uma matriz de ordem n deve-se recorrer ao desenvolvimento de Laplace. O desenvolvimento de Laplace permite-nos calcular o determinante de uma matriz de qualquer ordem.</a:t>
            </a:r>
          </a:p>
          <a:p>
            <a:r>
              <a:rPr lang="pt-PT" sz="1800" dirty="0"/>
              <a:t>Este método diz que o determinante de uma matriz A = [</a:t>
            </a:r>
            <a:r>
              <a:rPr lang="pt-PT" sz="1800" dirty="0" err="1"/>
              <a:t>aij</a:t>
            </a:r>
            <a:r>
              <a:rPr lang="pt-PT" sz="1800" dirty="0"/>
              <a:t>]</a:t>
            </a:r>
            <a:r>
              <a:rPr lang="pt-PT" sz="1800" dirty="0" err="1"/>
              <a:t>n×n</a:t>
            </a:r>
            <a:r>
              <a:rPr lang="pt-PT" sz="1800" dirty="0"/>
              <a:t> é igual à soma dos produtos dos elementos de uma fila (linha ou coluna) da matriz pelos respetivos complementos algébricos. </a:t>
            </a:r>
          </a:p>
          <a:p>
            <a:r>
              <a:rPr lang="pt-PT" sz="1800" dirty="0"/>
              <a:t>Se escolhermos a linha i será:</a:t>
            </a:r>
          </a:p>
          <a:p>
            <a:endParaRPr lang="pt-PT" sz="1800" dirty="0"/>
          </a:p>
          <a:p>
            <a:r>
              <a:rPr lang="pt-PT" sz="1800" dirty="0"/>
              <a:t>Se escolhermos a coluna j será: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636EC4-95DB-4ABD-A851-D4E90A30C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949" y="4452527"/>
            <a:ext cx="3660101" cy="6486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2C64DE6-E28A-4228-BDC9-800CED849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948" y="5372085"/>
            <a:ext cx="3660102" cy="61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2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B48C2-D87B-45B7-A747-8F698AAD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13" y="789185"/>
            <a:ext cx="10385571" cy="1303867"/>
          </a:xfrm>
        </p:spPr>
        <p:txBody>
          <a:bodyPr>
            <a:noAutofit/>
          </a:bodyPr>
          <a:lstStyle/>
          <a:p>
            <a:r>
              <a:rPr lang="pt-PT" sz="4000" dirty="0"/>
              <a:t>Cálculo do determinante de uma matriz de ordem 2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6722BC-6233-42A4-ADA7-06B9EB440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800" dirty="0"/>
              <a:t>Para o cálculo do determinante de uma matriz de ordem 2 devemos subtrair os produtos das duas diagonais da matriz, isto é,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5CBB9B-D02F-42C4-847D-813D225FD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069" y="3429000"/>
            <a:ext cx="3531528" cy="108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2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10CAF-33F2-451D-A063-44869E17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81464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pt-BR" dirty="0"/>
              <a:t>A regra de Sarrus não é mais do que o cálculo do determinante pelo desenvolvimento de Laplace: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BE22BE-EF11-4CB7-9142-2C579C4F7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84477"/>
          </a:xfrm>
        </p:spPr>
        <p:txBody>
          <a:bodyPr>
            <a:normAutofit/>
          </a:bodyPr>
          <a:lstStyle/>
          <a:p>
            <a:r>
              <a:rPr lang="pt-PT" sz="1800" dirty="0"/>
              <a:t>Exemplo usando a coluna 1: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sz="1800" dirty="0"/>
              <a:t>O desenvolvimento de Laplace pode ser usado em qualquer matriz quadrada, já a regra de </a:t>
            </a:r>
            <a:r>
              <a:rPr lang="pt-PT" sz="1800" dirty="0" err="1"/>
              <a:t>Sarrus</a:t>
            </a:r>
            <a:r>
              <a:rPr lang="pt-PT" sz="1800" dirty="0"/>
              <a:t> é usada em matrizes de ordem 3.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23D97A-BF3A-44E0-BB3B-8FDB7B245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56" y="2863825"/>
            <a:ext cx="3802485" cy="268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9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D7F2F-8F28-4F2E-BC60-2F17A75E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Propriedades dos determinantes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93EAFD6-FEB8-4CC2-94D9-F9CD30113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75420"/>
          </a:xfrm>
        </p:spPr>
        <p:txBody>
          <a:bodyPr>
            <a:noAutofit/>
          </a:bodyPr>
          <a:lstStyle/>
          <a:p>
            <a:r>
              <a:rPr lang="pt-BR" sz="1200" dirty="0"/>
              <a:t>P1. Se todos os elementos de uma fila (linha ou coluna) de uma matriz A são nulos, então |A| = 0;</a:t>
            </a:r>
          </a:p>
          <a:p>
            <a:r>
              <a:rPr lang="pt-BR" sz="1200" dirty="0"/>
              <a:t>P2. O determinante de uma matriz é igual ao determinante da sua transposta, ou seja |AT | = |A|;</a:t>
            </a:r>
          </a:p>
          <a:p>
            <a:r>
              <a:rPr lang="pt-BR" sz="1200" dirty="0"/>
              <a:t>P3. Se A e B são duas matrizes quadradas da mesma ordem, então o determinante do produto é o produto dos determinantes, isto é,</a:t>
            </a:r>
          </a:p>
          <a:p>
            <a:r>
              <a:rPr lang="pt-BR" sz="1200" dirty="0"/>
              <a:t>|AB| = |A||B|;</a:t>
            </a:r>
          </a:p>
          <a:p>
            <a:r>
              <a:rPr lang="pt-BR" sz="1200" dirty="0"/>
              <a:t>P4. Se uma linha (ou coluna) de uma matriz é multiplicada por uma constante, o determinante da matriz fica multiplicado por essa</a:t>
            </a:r>
          </a:p>
          <a:p>
            <a:r>
              <a:rPr lang="pt-BR" sz="1200" dirty="0"/>
              <a:t>constante;</a:t>
            </a:r>
          </a:p>
          <a:p>
            <a:r>
              <a:rPr lang="pt-BR" sz="1200" dirty="0"/>
              <a:t>P5. A troca de posição de duas linhas (ou colunas) de uma matriz altera o sinal do determinante dessa matriz, mas não o seu valor</a:t>
            </a:r>
          </a:p>
          <a:p>
            <a:r>
              <a:rPr lang="pt-BR" sz="1200" dirty="0"/>
              <a:t>absoluto;</a:t>
            </a:r>
          </a:p>
          <a:p>
            <a:r>
              <a:rPr lang="pt-BR" sz="1200" dirty="0"/>
              <a:t>P6. O determinante de uma matriz não se altera se a uma linha (coluna) adicionarmos outra eventualmente multiplicada por uma</a:t>
            </a:r>
          </a:p>
          <a:p>
            <a:r>
              <a:rPr lang="pt-BR" sz="1200" dirty="0"/>
              <a:t>constante;</a:t>
            </a:r>
          </a:p>
          <a:p>
            <a:r>
              <a:rPr lang="pt-BR" sz="1200" dirty="0"/>
              <a:t>P7. O determinante de uma matriz que tem duas linhas (colunas) iguais é zero;</a:t>
            </a:r>
          </a:p>
          <a:p>
            <a:r>
              <a:rPr lang="pt-BR" sz="1200" dirty="0"/>
              <a:t>P8. O determinante de uma matriz triangular superior ou inferior é igual ao produto dos elementos da diagonal principal.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27596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63CB0-0E03-4AE1-ABDF-76B0B431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Alguns exemplos de determinantes calculados por uma das oito regras </a:t>
            </a:r>
            <a:endParaRPr lang="pt-PT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CA87A3B-ACFE-4590-AF2E-09958F7AE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64" y="3036709"/>
            <a:ext cx="1575506" cy="1303867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4F75146-CB72-4A5C-82FC-4D9CA525D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64" y="4902835"/>
            <a:ext cx="7210554" cy="1302606"/>
          </a:xfrm>
          <a:prstGeom prst="rect">
            <a:avLst/>
          </a:prstGeom>
        </p:spPr>
      </p:pic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6B5E3B0D-7DCA-44DD-8E03-CB0B71ED36D8}"/>
              </a:ext>
            </a:extLst>
          </p:cNvPr>
          <p:cNvCxnSpPr>
            <a:cxnSpLocks/>
          </p:cNvCxnSpPr>
          <p:nvPr/>
        </p:nvCxnSpPr>
        <p:spPr>
          <a:xfrm>
            <a:off x="4429387" y="5554138"/>
            <a:ext cx="1602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64C907E8-8359-464C-A277-E8757C456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684" y="3037970"/>
            <a:ext cx="2424599" cy="130260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323D2D-44AB-4032-8ECE-2AE58307AAF3}"/>
              </a:ext>
            </a:extLst>
          </p:cNvPr>
          <p:cNvSpPr txBox="1"/>
          <p:nvPr/>
        </p:nvSpPr>
        <p:spPr>
          <a:xfrm>
            <a:off x="1677798" y="2667377"/>
            <a:ext cx="62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P1: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1B7A336-9EDA-47DE-9331-D060FC5ADFFA}"/>
              </a:ext>
            </a:extLst>
          </p:cNvPr>
          <p:cNvSpPr txBox="1"/>
          <p:nvPr/>
        </p:nvSpPr>
        <p:spPr>
          <a:xfrm>
            <a:off x="6096000" y="2725994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P8: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A19CCB5-F5EF-47E4-AE0B-99D8D85C5A78}"/>
              </a:ext>
            </a:extLst>
          </p:cNvPr>
          <p:cNvSpPr txBox="1"/>
          <p:nvPr/>
        </p:nvSpPr>
        <p:spPr>
          <a:xfrm>
            <a:off x="1677798" y="453350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P2:</a:t>
            </a:r>
          </a:p>
        </p:txBody>
      </p:sp>
    </p:spTree>
    <p:extLst>
      <p:ext uri="{BB962C8B-B14F-4D97-AF65-F5344CB8AC3E}">
        <p14:creationId xmlns:p14="http://schemas.microsoft.com/office/powerpoint/2010/main" val="335266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7C5BB-66BE-4535-9FD8-DAB14AC5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pt-BR" sz="4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j-ea"/>
                <a:cs typeface="+mj-cs"/>
              </a:rPr>
              <a:t>Alguns exemplos de determinantes calculados por uma das oito regras </a:t>
            </a:r>
            <a:endParaRPr lang="pt-PT" sz="4000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494279B-000E-4C07-B2DB-0BF647FD4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889756"/>
            <a:ext cx="5867400" cy="1303867"/>
          </a:xfrm>
        </p:spPr>
      </p:pic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3A22C133-5094-465A-AC0C-F6419C976317}"/>
              </a:ext>
            </a:extLst>
          </p:cNvPr>
          <p:cNvCxnSpPr/>
          <p:nvPr/>
        </p:nvCxnSpPr>
        <p:spPr>
          <a:xfrm>
            <a:off x="3675427" y="3554355"/>
            <a:ext cx="1107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30FC6461-FC60-4029-AC16-91CC143E9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4747621"/>
            <a:ext cx="5457736" cy="1302248"/>
          </a:xfrm>
          <a:prstGeom prst="rect">
            <a:avLst/>
          </a:prstGeom>
        </p:spPr>
      </p:pic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101A6F4C-3FD3-45B9-863C-6D194B28B567}"/>
              </a:ext>
            </a:extLst>
          </p:cNvPr>
          <p:cNvCxnSpPr/>
          <p:nvPr/>
        </p:nvCxnSpPr>
        <p:spPr>
          <a:xfrm>
            <a:off x="2684477" y="5143594"/>
            <a:ext cx="1635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68918E5-F54A-485E-ADD6-C0983485B34E}"/>
              </a:ext>
            </a:extLst>
          </p:cNvPr>
          <p:cNvSpPr txBox="1"/>
          <p:nvPr/>
        </p:nvSpPr>
        <p:spPr>
          <a:xfrm>
            <a:off x="1526796" y="2520424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P5: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21706A7-437D-4AFD-9349-1B7D5C534514}"/>
              </a:ext>
            </a:extLst>
          </p:cNvPr>
          <p:cNvSpPr txBox="1"/>
          <p:nvPr/>
        </p:nvSpPr>
        <p:spPr>
          <a:xfrm>
            <a:off x="1526796" y="437828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P4:</a:t>
            </a:r>
          </a:p>
        </p:txBody>
      </p:sp>
    </p:spTree>
    <p:extLst>
      <p:ext uri="{BB962C8B-B14F-4D97-AF65-F5344CB8AC3E}">
        <p14:creationId xmlns:p14="http://schemas.microsoft.com/office/powerpoint/2010/main" val="1669511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1238</TotalTime>
  <Words>673</Words>
  <Application>Microsoft Office PowerPoint</Application>
  <PresentationFormat>Ecrã Panorâmico</PresentationFormat>
  <Paragraphs>61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Orgânico</vt:lpstr>
      <vt:lpstr>Determinantes</vt:lpstr>
      <vt:lpstr>Determinante de uma matriz</vt:lpstr>
      <vt:lpstr>Como se calcula o determinante de uma matriz de ordem n pelo desenvolvimento de Laplace?</vt:lpstr>
      <vt:lpstr>Como se calcula o determinante de uma matriz de ordem n pelo desenvolvimento de Laplace?</vt:lpstr>
      <vt:lpstr>Cálculo do determinante de uma matriz de ordem 2</vt:lpstr>
      <vt:lpstr>A regra de Sarrus não é mais do que o cálculo do determinante pelo desenvolvimento de Laplace:</vt:lpstr>
      <vt:lpstr>Propriedades dos determinantes</vt:lpstr>
      <vt:lpstr>Alguns exemplos de determinantes calculados por uma das oito regras </vt:lpstr>
      <vt:lpstr>Alguns exemplos de determinantes calculados por uma das oito regras </vt:lpstr>
      <vt:lpstr>Alguns exemplos de determinantes calculados por uma das oito regras </vt:lpstr>
      <vt:lpstr>Exercícios:</vt:lpstr>
      <vt:lpstr>Exercícios:</vt:lpstr>
      <vt:lpstr>Exercícios: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Silva</dc:creator>
  <cp:lastModifiedBy>André Silva</cp:lastModifiedBy>
  <cp:revision>27</cp:revision>
  <dcterms:created xsi:type="dcterms:W3CDTF">2020-10-18T13:16:54Z</dcterms:created>
  <dcterms:modified xsi:type="dcterms:W3CDTF">2020-10-19T09:55:38Z</dcterms:modified>
</cp:coreProperties>
</file>