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4587f97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4587f97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4587f97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4587f9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472d730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472d730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472d730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472d730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472d7300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472d7300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472d7300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472d7300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472d7300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472d7300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472d730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472d730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01000"/>
            <a:ext cx="8520600" cy="16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Arquitetura de Hardware IoT</a:t>
            </a:r>
            <a:endParaRPr/>
          </a:p>
        </p:txBody>
      </p:sp>
      <p:pic>
        <p:nvPicPr>
          <p:cNvPr id="55" name="Google Shape;55;p13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connected-devices-internet-of-things-iot-devic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578" y="2129300"/>
            <a:ext cx="4478852" cy="2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656925"/>
            <a:ext cx="85206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Todos esses dispositivos são exemplos de IoT. O “segredo” está na </a:t>
            </a:r>
            <a:r>
              <a:rPr b="1" lang="pt-BR" sz="1800">
                <a:solidFill>
                  <a:schemeClr val="dk1"/>
                </a:solidFill>
              </a:rPr>
              <a:t>arquitetura de hardware</a:t>
            </a:r>
            <a:r>
              <a:rPr lang="pt-BR" sz="1800">
                <a:solidFill>
                  <a:schemeClr val="dk1"/>
                </a:solidFill>
              </a:rPr>
              <a:t>: os componentes físicos que captam dados, processam e comunicam.</a:t>
            </a:r>
            <a:endParaRPr sz="3800"/>
          </a:p>
        </p:txBody>
      </p:sp>
      <p:pic>
        <p:nvPicPr>
          <p:cNvPr id="62" name="Google Shape;62;p14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81001430772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475" y="2199699"/>
            <a:ext cx="3514100" cy="186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51rlBBspS7L._UF1000,1000_QL80_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700" y="2136800"/>
            <a:ext cx="2104875" cy="21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Conceito e Arquitetura</a:t>
            </a:r>
            <a:endParaRPr sz="488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785950"/>
            <a:ext cx="85206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Internet das Coisas é a tecnologia que conecta objetos do mundo físico à internet para coletar e trocar dados.</a:t>
            </a:r>
            <a:endParaRPr sz="3100"/>
          </a:p>
        </p:txBody>
      </p:sp>
      <p:pic>
        <p:nvPicPr>
          <p:cNvPr id="71" name="Google Shape;71;p15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142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Arquitetura de Hardware IoT – 5 camadas principais: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Sensores e Atuadores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Sensores: </a:t>
            </a:r>
            <a:r>
              <a:rPr b="1" lang="pt-BR" sz="1100">
                <a:solidFill>
                  <a:schemeClr val="dk1"/>
                </a:solidFill>
              </a:rPr>
              <a:t>coletam informações</a:t>
            </a:r>
            <a:r>
              <a:rPr lang="pt-BR" sz="1100">
                <a:solidFill>
                  <a:schemeClr val="dk1"/>
                </a:solidFill>
              </a:rPr>
              <a:t> (temperatura, luz, movimento, pressão).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Atuadores: </a:t>
            </a:r>
            <a:r>
              <a:rPr b="1" lang="pt-BR" sz="1100">
                <a:solidFill>
                  <a:schemeClr val="dk1"/>
                </a:solidFill>
              </a:rPr>
              <a:t>realizam ações</a:t>
            </a:r>
            <a:r>
              <a:rPr lang="pt-BR" sz="1100">
                <a:solidFill>
                  <a:schemeClr val="dk1"/>
                </a:solidFill>
              </a:rPr>
              <a:t> (ligar motor, acender lâmpada, abrir válvula).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3" name="Google Shape;73;p15" title="rele1ch-e1505202149167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935" y="1711010"/>
            <a:ext cx="2282754" cy="228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327_1_H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7500" y="2405600"/>
            <a:ext cx="2465375" cy="24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Conceito e Arquitetura</a:t>
            </a:r>
            <a:endParaRPr sz="4880"/>
          </a:p>
        </p:txBody>
      </p:sp>
      <p:pic>
        <p:nvPicPr>
          <p:cNvPr id="80" name="Google Shape;80;p16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1135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Arquitetura de Hardware IoT – 5 camadas principais</a:t>
            </a:r>
            <a:r>
              <a:rPr b="1"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    2.     Processadores (Microcontroladores e Microcomputadores)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Microcontroladores (Arduino, ESP32, ESP8266): controlam sensores,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processam dados simples</a:t>
            </a:r>
            <a:r>
              <a:rPr lang="pt-BR" sz="1100">
                <a:solidFill>
                  <a:schemeClr val="dk1"/>
                </a:solidFill>
              </a:rPr>
              <a:t>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Microcomputadores (Raspberry Pi): executam sistemas operacionais,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funcionam como mini-PC.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2" name="Google Shape;82;p16" title="Raspberry_Pi_4_Model_B_-_Sid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74" y="1269925"/>
            <a:ext cx="3800827" cy="2236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71ZUXpbgc1L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5525" y="2739275"/>
            <a:ext cx="2373124" cy="229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78350" y="1439625"/>
            <a:ext cx="87873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CPU mais potente (arquitetura ARM ou x86)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Memória RAM dedicada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Capaz de rodar </a:t>
            </a:r>
            <a:r>
              <a:rPr b="1" lang="pt-BR" sz="1500">
                <a:solidFill>
                  <a:schemeClr val="dk1"/>
                </a:solidFill>
              </a:rPr>
              <a:t>sistemas operacionais completos</a:t>
            </a:r>
            <a:r>
              <a:rPr lang="pt-BR" sz="1500">
                <a:solidFill>
                  <a:schemeClr val="dk1"/>
                </a:solidFill>
              </a:rPr>
              <a:t> (Linux, Windows IoT).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Pode executar </a:t>
            </a:r>
            <a:r>
              <a:rPr b="1" lang="pt-BR" sz="1500">
                <a:solidFill>
                  <a:schemeClr val="dk1"/>
                </a:solidFill>
              </a:rPr>
              <a:t>múltiplos programas</a:t>
            </a:r>
            <a:r>
              <a:rPr lang="pt-BR" sz="1500">
                <a:solidFill>
                  <a:schemeClr val="dk1"/>
                </a:solidFill>
              </a:rPr>
              <a:t> ao mesmo tempo.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9" name="Google Shape;89;p17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Raspberry_Pi_4_Model_B_-_Sid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076" y="2956100"/>
            <a:ext cx="3339848" cy="19650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178350" y="468150"/>
            <a:ext cx="87873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Microcomputador</a:t>
            </a:r>
            <a:endParaRPr b="1"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78350" y="1146125"/>
            <a:ext cx="8787300" cy="19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CPU</a:t>
            </a:r>
            <a:r>
              <a:rPr lang="pt-BR" sz="1500">
                <a:solidFill>
                  <a:schemeClr val="dk1"/>
                </a:solidFill>
              </a:rPr>
              <a:t> (processador simples)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Focado em </a:t>
            </a:r>
            <a:r>
              <a:rPr b="1" lang="pt-BR" sz="1500">
                <a:solidFill>
                  <a:schemeClr val="dk1"/>
                </a:solidFill>
              </a:rPr>
              <a:t>tarefas específicas</a:t>
            </a:r>
            <a:r>
              <a:rPr lang="pt-BR" sz="1500">
                <a:solidFill>
                  <a:schemeClr val="dk1"/>
                </a:solidFill>
              </a:rPr>
              <a:t> e de baixo consumo.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Executa </a:t>
            </a:r>
            <a:r>
              <a:rPr b="1" lang="pt-BR" sz="1500">
                <a:solidFill>
                  <a:schemeClr val="dk1"/>
                </a:solidFill>
              </a:rPr>
              <a:t>um programa de cada vez</a:t>
            </a:r>
            <a:r>
              <a:rPr lang="pt-BR" sz="1500">
                <a:solidFill>
                  <a:schemeClr val="dk1"/>
                </a:solidFill>
              </a:rPr>
              <a:t> (normalmente gravado na Flash).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Pouca memória e processamento (kB a poucos MB)</a:t>
            </a:r>
            <a:br>
              <a:rPr lang="pt-BR" sz="1500">
                <a:solidFill>
                  <a:schemeClr val="dk1"/>
                </a:solidFill>
              </a:rPr>
            </a:br>
            <a:r>
              <a:rPr lang="pt-BR" sz="1000">
                <a:solidFill>
                  <a:schemeClr val="dk1"/>
                </a:solidFill>
              </a:rPr>
              <a:t>Sensores, atuadores, automação simples, dispositivos que só precisam “medir → processar → agir”.</a:t>
            </a:r>
            <a:br>
              <a:rPr lang="pt-BR" sz="1000">
                <a:solidFill>
                  <a:schemeClr val="dk1"/>
                </a:solidFill>
              </a:rPr>
            </a:br>
            <a:r>
              <a:rPr lang="pt-BR" sz="1000">
                <a:solidFill>
                  <a:schemeClr val="dk1"/>
                </a:solidFill>
              </a:rPr>
              <a:t>Ex.: Lâmpada inteligente, sensor de presença, termostato.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7" name="Google Shape;97;p18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178350" y="468150"/>
            <a:ext cx="87873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Microcontrolador</a:t>
            </a:r>
            <a:endParaRPr b="1" sz="3800">
              <a:solidFill>
                <a:schemeClr val="dk1"/>
              </a:solidFill>
            </a:endParaRPr>
          </a:p>
        </p:txBody>
      </p:sp>
      <p:pic>
        <p:nvPicPr>
          <p:cNvPr id="99" name="Google Shape;99;p18" title="71ZUXpbgc1L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563" y="2676575"/>
            <a:ext cx="2896875" cy="246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Conceito e Arquitetura</a:t>
            </a:r>
            <a:endParaRPr sz="4880"/>
          </a:p>
        </p:txBody>
      </p:sp>
      <p:pic>
        <p:nvPicPr>
          <p:cNvPr id="105" name="Google Shape;105;p19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11700" y="1135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Arquitetura de Hardware IoT – 5 camadas principais: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    3.     </a:t>
            </a:r>
            <a:r>
              <a:rPr b="1" lang="pt-BR" sz="1100">
                <a:solidFill>
                  <a:schemeClr val="dk1"/>
                </a:solidFill>
              </a:rPr>
              <a:t>Módulos de Comunicação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Wi-Fi (ESP32, ESP8266) → casas inteligentes.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Bluetooth (balanças, smartwatches).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Zigbee/Z-Wave (lâmpadas Philips Hue, automação residencial).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LoRa (sensores em áreas rurais, longa distância).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Conceito e Arquitetura</a:t>
            </a:r>
            <a:endParaRPr sz="4880"/>
          </a:p>
        </p:txBody>
      </p:sp>
      <p:pic>
        <p:nvPicPr>
          <p:cNvPr id="112" name="Google Shape;112;p20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11700" y="1135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Arquitetura de Hardware IoT – 5 camadas principais: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    4.     </a:t>
            </a:r>
            <a:r>
              <a:rPr b="1" lang="pt-BR" sz="1100">
                <a:solidFill>
                  <a:schemeClr val="dk1"/>
                </a:solidFill>
              </a:rPr>
              <a:t>Energia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Baterias recarregáveis, energia solar, eficiência energética.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4" name="Google Shape;114;p20" title="rastreador-solar-com-arduino-e-ldr-1920x108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850" y="2095225"/>
            <a:ext cx="5419152" cy="304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Conceito e Arquitetura</a:t>
            </a:r>
            <a:endParaRPr sz="4880"/>
          </a:p>
        </p:txBody>
      </p:sp>
      <p:pic>
        <p:nvPicPr>
          <p:cNvPr id="120" name="Google Shape;120;p21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11700" y="1135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Arquitetura de Hardware IoT – 5 camadas principais: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    5.     </a:t>
            </a:r>
            <a:r>
              <a:rPr b="1" lang="pt-BR" sz="1100">
                <a:solidFill>
                  <a:schemeClr val="dk1"/>
                </a:solidFill>
              </a:rPr>
              <a:t>Nuvem/Servidor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Onde os dados coletados são armazenados e analisados.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2" name="Google Shape;122;p21" title="ios-17-iphone-14-pro-watchos-10-series-8-health-heart-ra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575" y="767400"/>
            <a:ext cx="2617326" cy="4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