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4587f976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4587f976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4587f97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4587f97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4587f976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4587f976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4587f9767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4587f9767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4587f976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4587f976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4587f97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4587f97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4587f976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4587f976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Projetos de Software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400">
                <a:solidFill>
                  <a:schemeClr val="dk1"/>
                </a:solidFill>
              </a:rPr>
              <a:t>Definição da infraestrutura física e lógica.</a:t>
            </a:r>
            <a:br>
              <a:rPr lang="pt-BR" sz="1400">
                <a:solidFill>
                  <a:schemeClr val="dk1"/>
                </a:solidFill>
              </a:rPr>
            </a:br>
            <a:r>
              <a:rPr lang="pt-BR" sz="1400">
                <a:solidFill>
                  <a:schemeClr val="dk1"/>
                </a:solidFill>
              </a:rPr>
              <a:t> Recursos humanos, materiais e softwares necessários.</a:t>
            </a:r>
            <a:endParaRPr sz="3100"/>
          </a:p>
        </p:txBody>
      </p:sp>
      <p:pic>
        <p:nvPicPr>
          <p:cNvPr id="56" name="Google Shape;56;p13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3897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BR" sz="3480"/>
              <a:t>Contextualização</a:t>
            </a:r>
            <a:endParaRPr sz="3480"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1121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Em um projeto de software, </a:t>
            </a:r>
            <a:r>
              <a:rPr b="1" lang="pt-BR" sz="1100">
                <a:solidFill>
                  <a:schemeClr val="dk1"/>
                </a:solidFill>
              </a:rPr>
              <a:t>infraestrutura</a:t>
            </a:r>
            <a:r>
              <a:rPr lang="pt-BR" sz="1100">
                <a:solidFill>
                  <a:schemeClr val="dk1"/>
                </a:solidFill>
              </a:rPr>
              <a:t> significa tudo que precisamos para criar, testar, implantar e manter o sistema — tanto o que é físico (equipamentos, rede, espaço) quanto o que é lógico (softwares, sistemas, arquiteturas).</a:t>
            </a:r>
            <a:br>
              <a:rPr lang="pt-BR" sz="1100">
                <a:solidFill>
                  <a:schemeClr val="dk1"/>
                </a:solidFill>
              </a:rPr>
            </a:br>
            <a:r>
              <a:rPr lang="pt-BR" sz="1100">
                <a:solidFill>
                  <a:schemeClr val="dk1"/>
                </a:solidFill>
              </a:rPr>
              <a:t>Muitos projetos falham não pela parte técnica do código, mas porque não tinham </a:t>
            </a:r>
            <a:r>
              <a:rPr b="1" lang="pt-BR" sz="1100">
                <a:solidFill>
                  <a:schemeClr val="dk1"/>
                </a:solidFill>
              </a:rPr>
              <a:t>planejamento de recursos</a:t>
            </a:r>
            <a:r>
              <a:rPr lang="pt-BR" sz="1100">
                <a:solidFill>
                  <a:schemeClr val="dk1"/>
                </a:solidFill>
              </a:rPr>
              <a:t>.</a:t>
            </a:r>
            <a:endParaRPr sz="3100"/>
          </a:p>
        </p:txBody>
      </p:sp>
      <p:pic>
        <p:nvPicPr>
          <p:cNvPr id="63" name="Google Shape;63;p14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type="ctrTitle"/>
          </p:nvPr>
        </p:nvSpPr>
        <p:spPr>
          <a:xfrm>
            <a:off x="311700" y="2429700"/>
            <a:ext cx="8520600" cy="37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1580"/>
              <a:t>Analogia</a:t>
            </a:r>
            <a:endParaRPr b="1" sz="1580"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3678200" y="2728750"/>
            <a:ext cx="5154000" cy="9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"Construir um software é como construir um prédio.Se não tivermos terreno, ferramentas, equipe e um plano de como cada parte será montada, a obra não termina no prazo ou pode até desabar."</a:t>
            </a:r>
            <a:endParaRPr sz="3100"/>
          </a:p>
        </p:txBody>
      </p:sp>
      <p:pic>
        <p:nvPicPr>
          <p:cNvPr id="66" name="Google Shape;66;p14" title="Shutterstock_185874245-1-900x600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007450"/>
            <a:ext cx="3498824" cy="233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 sz="2700"/>
              <a:t>Infraestrutura Física</a:t>
            </a:r>
            <a:endParaRPr sz="4880"/>
          </a:p>
        </p:txBody>
      </p:sp>
      <p:sp>
        <p:nvSpPr>
          <p:cNvPr id="72" name="Google Shape;72;p15"/>
          <p:cNvSpPr txBox="1"/>
          <p:nvPr>
            <p:ph idx="1" type="subTitle"/>
          </p:nvPr>
        </p:nvSpPr>
        <p:spPr>
          <a:xfrm>
            <a:off x="311700" y="1121400"/>
            <a:ext cx="85206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Tudo que é </a:t>
            </a:r>
            <a:r>
              <a:rPr b="1" lang="pt-BR" sz="1100">
                <a:solidFill>
                  <a:schemeClr val="dk1"/>
                </a:solidFill>
              </a:rPr>
              <a:t>tangível</a:t>
            </a:r>
            <a:r>
              <a:rPr lang="pt-BR" sz="1100">
                <a:solidFill>
                  <a:schemeClr val="dk1"/>
                </a:solidFill>
              </a:rPr>
              <a:t> no projeto e serve como suporte para a execução das atividades</a:t>
            </a:r>
            <a:endParaRPr sz="3100"/>
          </a:p>
        </p:txBody>
      </p:sp>
      <p:pic>
        <p:nvPicPr>
          <p:cNvPr id="73" name="Google Shape;73;p15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idx="1" type="subTitle"/>
          </p:nvPr>
        </p:nvSpPr>
        <p:spPr>
          <a:xfrm>
            <a:off x="311700" y="1581475"/>
            <a:ext cx="8520600" cy="285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282733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Hardware de desenvolvimento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Computadores, notebooks, monitores adicionais, periféricos.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Servidores e data centers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Podem ser locais ou alugados em empresas especializadas.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Rede e conectividade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Switches, roteadores, cabeamento estruturado, Wi-Fi estável.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Ambiente físico de trabalho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Iluminação adequada, cadeiras e mesas ergonômicas, climatização. </a:t>
            </a:r>
            <a:r>
              <a:rPr lang="pt-BR" sz="1100">
                <a:solidFill>
                  <a:schemeClr val="dk1"/>
                </a:solidFill>
              </a:rPr>
              <a:t>Espaço para reuniões e apresentações.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Equipamentos especiais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2733" lvl="1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Impressoras 3D, kits IoT, dispositivos móveis para teste.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2700"/>
              <a:t>Boas práticas</a:t>
            </a:r>
            <a:endParaRPr sz="4880"/>
          </a:p>
        </p:txBody>
      </p:sp>
      <p:pic>
        <p:nvPicPr>
          <p:cNvPr id="80" name="Google Shape;80;p16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311700" y="968450"/>
            <a:ext cx="8520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Sempre pensar em escalabilidade — equipamentos devem suportar expansão futura.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Garantir segurança física (CFTV, acesso restrito, alarmes).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Ter planos de manutenção preventiva.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2700"/>
              <a:t>Infraestrutura Lógica</a:t>
            </a:r>
            <a:endParaRPr sz="4880"/>
          </a:p>
        </p:txBody>
      </p:sp>
      <p:sp>
        <p:nvSpPr>
          <p:cNvPr id="87" name="Google Shape;87;p17"/>
          <p:cNvSpPr txBox="1"/>
          <p:nvPr>
            <p:ph idx="1" type="subTitle"/>
          </p:nvPr>
        </p:nvSpPr>
        <p:spPr>
          <a:xfrm>
            <a:off x="311700" y="919550"/>
            <a:ext cx="8520600" cy="3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Tudo que é </a:t>
            </a:r>
            <a:r>
              <a:rPr b="1" lang="pt-BR" sz="1100">
                <a:solidFill>
                  <a:schemeClr val="dk1"/>
                </a:solidFill>
              </a:rPr>
              <a:t>intangível</a:t>
            </a:r>
            <a:r>
              <a:rPr lang="pt-BR" sz="1100">
                <a:solidFill>
                  <a:schemeClr val="dk1"/>
                </a:solidFill>
              </a:rPr>
              <a:t>, ou seja, não podemos tocar fisicamente, mas é essencial para o funcionamento e desenvolvimento do software.</a:t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8" name="Google Shape;88;p17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311700" y="1166250"/>
            <a:ext cx="8520600" cy="35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8797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Sistemas operacionais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Ex.: Windows Server para servidores corporativos, Linux para aplicações web, macOS para apps iOS.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Plataformas e serviços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AWS, Azure, Google Cloud. Hospedagem de sites, APIs, bancos de dados.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Arquitetura de software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Monolítico, microserviços, serverless. Impacta na escalabilidade e manutenção.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Ferramentas de desenvolvimento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IDEs (Visual Studio Code, IntelliJ, Eclipse). Frameworks (React, Angular, Spring Boot).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Sistemas de segurança lógica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Firewalls, antivírus, autenticação multifator.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pt-BR" sz="1100">
                <a:solidFill>
                  <a:schemeClr val="dk1"/>
                </a:solidFill>
              </a:rPr>
              <a:t>Banco de dados e modelos de dados</a:t>
            </a:r>
            <a:br>
              <a:rPr b="1"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pt-BR" sz="1100">
                <a:solidFill>
                  <a:schemeClr val="dk1"/>
                </a:solidFill>
              </a:rPr>
              <a:t>SQL (MySQL, PostgreSQL) e NoSQL (MongoDB). Modelagem e normalização para eficiência.</a:t>
            </a:r>
            <a:br>
              <a:rPr lang="pt-BR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2700"/>
              <a:t>Boas práticas</a:t>
            </a:r>
            <a:endParaRPr sz="4880"/>
          </a:p>
        </p:txBody>
      </p:sp>
      <p:pic>
        <p:nvPicPr>
          <p:cNvPr id="95" name="Google Shape;95;p18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311700" y="968450"/>
            <a:ext cx="8520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Escolher tecnologias populares e com suporte ativo.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Manter documentação das versões usadas.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>
                <a:solidFill>
                  <a:schemeClr val="dk1"/>
                </a:solidFill>
              </a:rPr>
              <a:t>Testar a compatibilidade antes de integrar novos componentes.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311700" y="2698300"/>
            <a:ext cx="85206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Exemplo: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“Uma empresa escolheu um framework pouco conhecido para economizar dinheiro. Em 1 ano, ele foi descontinuado, e todo o sistema teve que ser refeito.”</a:t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2400"/>
              <a:t>Recursos Humanos, Materiais e Softwares</a:t>
            </a:r>
            <a:endParaRPr b="1" sz="3800"/>
          </a:p>
        </p:txBody>
      </p:sp>
      <p:pic>
        <p:nvPicPr>
          <p:cNvPr id="103" name="Google Shape;103;p19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>
            <p:ph idx="1" type="subTitle"/>
          </p:nvPr>
        </p:nvSpPr>
        <p:spPr>
          <a:xfrm>
            <a:off x="311700" y="116625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Recursos Humanos: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Gerente de projeto</a:t>
            </a:r>
            <a:r>
              <a:rPr lang="pt-BR" sz="1100">
                <a:solidFill>
                  <a:schemeClr val="dk1"/>
                </a:solidFill>
              </a:rPr>
              <a:t> – lidera prazos, custos e escopo.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Analista de requisitos</a:t>
            </a:r>
            <a:r>
              <a:rPr lang="pt-BR" sz="1100">
                <a:solidFill>
                  <a:schemeClr val="dk1"/>
                </a:solidFill>
              </a:rPr>
              <a:t> – define necessidades com base nos usuários.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Desenvolvedor</a:t>
            </a:r>
            <a:r>
              <a:rPr lang="pt-BR" sz="1100">
                <a:solidFill>
                  <a:schemeClr val="dk1"/>
                </a:solidFill>
              </a:rPr>
              <a:t> – escreve o código.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Testador (QA)</a:t>
            </a:r>
            <a:r>
              <a:rPr lang="pt-BR" sz="1100">
                <a:solidFill>
                  <a:schemeClr val="dk1"/>
                </a:solidFill>
              </a:rPr>
              <a:t> – garante qualidade antes da entrega.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DevOps</a:t>
            </a:r>
            <a:r>
              <a:rPr lang="pt-BR" sz="1100">
                <a:solidFill>
                  <a:schemeClr val="dk1"/>
                </a:solidFill>
              </a:rPr>
              <a:t> – cuida de integração, automação e deploy.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pt-BR" sz="1100">
                <a:solidFill>
                  <a:schemeClr val="dk1"/>
                </a:solidFill>
              </a:rPr>
              <a:t>Suporte técnico</a:t>
            </a:r>
            <a:r>
              <a:rPr lang="pt-BR" sz="1100">
                <a:solidFill>
                  <a:schemeClr val="dk1"/>
                </a:solidFill>
              </a:rPr>
              <a:t> – atende e corrige problemas após a entrega.</a:t>
            </a:r>
            <a:br>
              <a:rPr lang="pt-BR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311700" y="389750"/>
            <a:ext cx="852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SzPts val="1100"/>
              <a:buNone/>
            </a:pPr>
            <a:r>
              <a:rPr b="1" lang="pt-BR" sz="2400"/>
              <a:t>Recursos Humanos, Materiais e Softwares</a:t>
            </a:r>
            <a:endParaRPr b="1" sz="3800"/>
          </a:p>
        </p:txBody>
      </p:sp>
      <p:pic>
        <p:nvPicPr>
          <p:cNvPr id="110" name="Google Shape;110;p20" title="logo-senai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600" y="3506250"/>
            <a:ext cx="2332549" cy="23325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0"/>
          <p:cNvSpPr txBox="1"/>
          <p:nvPr>
            <p:ph idx="1" type="subTitle"/>
          </p:nvPr>
        </p:nvSpPr>
        <p:spPr>
          <a:xfrm>
            <a:off x="311700" y="1166250"/>
            <a:ext cx="8520600" cy="28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Recursos Materiais: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Mobiliário, dispositivos de teste, licenças físicas.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chemeClr val="dk1"/>
                </a:solidFill>
              </a:rPr>
              <a:t>Recursos de Software: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Ferramentas de desenvolvimento.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Gerenciamento de tarefas (Trello, Jira).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Comunicação (Slack, Teams).</a:t>
            </a:r>
            <a:br>
              <a:rPr lang="pt-BR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Char char="●"/>
            </a:pPr>
            <a:r>
              <a:rPr lang="pt-BR" sz="1100">
                <a:solidFill>
                  <a:schemeClr val="dk1"/>
                </a:solidFill>
              </a:rPr>
              <a:t>Prototipagem (Figma, Adobe XD).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