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4bab0f977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74bab0f977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74bab0f977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74bab0f977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74bab0f977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74bab0f977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74bab0f97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74bab0f97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4bab0f977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4bab0f977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4bab0f977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4bab0f977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4bab0f977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74bab0f977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4bab0f977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4bab0f977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4bab0f97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4bab0f97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4bab0f977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74bab0f977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4bab0f977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74bab0f977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Técnicas de Levantamento:</a:t>
            </a:r>
            <a:br>
              <a:rPr lang="pt-BR"/>
            </a:b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dk1"/>
                </a:solidFill>
              </a:rPr>
              <a:t>Briefing, Pontos de Vista e Observação</a:t>
            </a:r>
            <a:endParaRPr sz="3000"/>
          </a:p>
        </p:txBody>
      </p:sp>
      <p:sp>
        <p:nvSpPr>
          <p:cNvPr id="56" name="Google Shape;56;p13"/>
          <p:cNvSpPr/>
          <p:nvPr/>
        </p:nvSpPr>
        <p:spPr>
          <a:xfrm>
            <a:off x="-167725" y="-67425"/>
            <a:ext cx="691200" cy="6912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519575" y="4591425"/>
            <a:ext cx="2299200" cy="6708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8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" name="Google Shape;58;p13" title="senai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75" y="4672250"/>
            <a:ext cx="1530476" cy="39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idx="1" type="subTitle"/>
          </p:nvPr>
        </p:nvSpPr>
        <p:spPr>
          <a:xfrm>
            <a:off x="381575" y="472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Técnica 3 - Observação</a:t>
            </a:r>
            <a:endParaRPr sz="3000"/>
          </a:p>
        </p:txBody>
      </p:sp>
      <p:sp>
        <p:nvSpPr>
          <p:cNvPr id="154" name="Google Shape;154;p22"/>
          <p:cNvSpPr/>
          <p:nvPr/>
        </p:nvSpPr>
        <p:spPr>
          <a:xfrm>
            <a:off x="-167725" y="-67425"/>
            <a:ext cx="691200" cy="6912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7519575" y="4591425"/>
            <a:ext cx="2299200" cy="6708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8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2" title="senai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75" y="4672250"/>
            <a:ext cx="1530476" cy="39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2"/>
          <p:cNvSpPr txBox="1"/>
          <p:nvPr>
            <p:ph idx="1" type="subTitle"/>
          </p:nvPr>
        </p:nvSpPr>
        <p:spPr>
          <a:xfrm>
            <a:off x="247425" y="1068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25">
                <a:solidFill>
                  <a:schemeClr val="dk1"/>
                </a:solidFill>
              </a:rPr>
              <a:t>O analista acompanha o usuário no ambiente real para entender como ele realiza suas tarefas, identificando dificuldades, atalhos e comportamentos naturais.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158" name="Google Shape;158;p22"/>
          <p:cNvSpPr txBox="1"/>
          <p:nvPr>
            <p:ph idx="1" type="subTitle"/>
          </p:nvPr>
        </p:nvSpPr>
        <p:spPr>
          <a:xfrm>
            <a:off x="4402725" y="2704525"/>
            <a:ext cx="4499400" cy="18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25">
                <a:solidFill>
                  <a:schemeClr val="dk1"/>
                </a:solidFill>
              </a:rPr>
              <a:t>Analogia: </a:t>
            </a:r>
            <a:r>
              <a:rPr lang="pt-BR" sz="1425">
                <a:solidFill>
                  <a:schemeClr val="dk1"/>
                </a:solidFill>
              </a:rPr>
              <a:t>É como assistir um atleta treinando para descobrir ajustes de técnica, ver na prática é diferente de apenas ouvir o que ele diz. </a:t>
            </a:r>
            <a:endParaRPr sz="1425">
              <a:solidFill>
                <a:schemeClr val="dk1"/>
              </a:solidFill>
            </a:endParaRPr>
          </a:p>
        </p:txBody>
      </p:sp>
      <p:pic>
        <p:nvPicPr>
          <p:cNvPr id="159" name="Google Shape;159;p22" title="spin-sports-treinador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575" y="1978975"/>
            <a:ext cx="3570943" cy="25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idx="1" type="subTitle"/>
          </p:nvPr>
        </p:nvSpPr>
        <p:spPr>
          <a:xfrm>
            <a:off x="388550" y="311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Objetivos</a:t>
            </a:r>
            <a:endParaRPr sz="3000"/>
          </a:p>
        </p:txBody>
      </p:sp>
      <p:sp>
        <p:nvSpPr>
          <p:cNvPr id="165" name="Google Shape;165;p23"/>
          <p:cNvSpPr/>
          <p:nvPr/>
        </p:nvSpPr>
        <p:spPr>
          <a:xfrm>
            <a:off x="-167725" y="-67425"/>
            <a:ext cx="691200" cy="6912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3"/>
          <p:cNvSpPr/>
          <p:nvPr/>
        </p:nvSpPr>
        <p:spPr>
          <a:xfrm>
            <a:off x="7519575" y="4591425"/>
            <a:ext cx="2299200" cy="6708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8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3" title="senai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75" y="4672250"/>
            <a:ext cx="1530476" cy="39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3"/>
          <p:cNvSpPr txBox="1"/>
          <p:nvPr>
            <p:ph idx="1" type="subTitle"/>
          </p:nvPr>
        </p:nvSpPr>
        <p:spPr>
          <a:xfrm>
            <a:off x="219475" y="929150"/>
            <a:ext cx="85206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087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5"/>
              <a:buChar char="●"/>
            </a:pPr>
            <a:r>
              <a:rPr lang="pt-BR" sz="1425">
                <a:solidFill>
                  <a:schemeClr val="dk1"/>
                </a:solidFill>
              </a:rPr>
              <a:t>Descobrir discrepâncias entre o que as pessoas dizem e o que realmente fazem.</a:t>
            </a:r>
            <a:endParaRPr sz="1425">
              <a:solidFill>
                <a:schemeClr val="dk1"/>
              </a:solidFill>
            </a:endParaRPr>
          </a:p>
          <a:p>
            <a:pPr indent="-319087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5"/>
              <a:buChar char="●"/>
            </a:pPr>
            <a:r>
              <a:rPr lang="pt-BR" sz="1425">
                <a:solidFill>
                  <a:schemeClr val="dk1"/>
                </a:solidFill>
              </a:rPr>
              <a:t>Identificar etapas manuais, erros comuns e oportunidades de automação.</a:t>
            </a:r>
            <a:endParaRPr sz="1425">
              <a:solidFill>
                <a:schemeClr val="dk1"/>
              </a:solidFill>
            </a:endParaRPr>
          </a:p>
          <a:p>
            <a:pPr indent="-319087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5"/>
              <a:buChar char="●"/>
            </a:pPr>
            <a:r>
              <a:rPr lang="pt-BR" sz="1425">
                <a:solidFill>
                  <a:schemeClr val="dk1"/>
                </a:solidFill>
              </a:rPr>
              <a:t>Mapear o fluxo real de trabalho.</a:t>
            </a:r>
            <a:endParaRPr sz="1425">
              <a:solidFill>
                <a:schemeClr val="dk1"/>
              </a:solidFill>
            </a:endParaRPr>
          </a:p>
        </p:txBody>
      </p:sp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11700" y="15664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Tipos de observação</a:t>
            </a:r>
            <a:endParaRPr sz="3000"/>
          </a:p>
        </p:txBody>
      </p:sp>
      <p:sp>
        <p:nvSpPr>
          <p:cNvPr id="170" name="Google Shape;170;p23"/>
          <p:cNvSpPr txBox="1"/>
          <p:nvPr>
            <p:ph idx="1" type="subTitle"/>
          </p:nvPr>
        </p:nvSpPr>
        <p:spPr>
          <a:xfrm>
            <a:off x="311700" y="2217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087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5"/>
              <a:buChar char="●"/>
            </a:pPr>
            <a:r>
              <a:rPr b="1" lang="pt-BR" sz="1425">
                <a:solidFill>
                  <a:schemeClr val="dk1"/>
                </a:solidFill>
              </a:rPr>
              <a:t>Participante:</a:t>
            </a:r>
            <a:r>
              <a:rPr lang="pt-BR" sz="1425">
                <a:solidFill>
                  <a:schemeClr val="dk1"/>
                </a:solidFill>
              </a:rPr>
              <a:t> o analista participa da atividade junto com o usuário.</a:t>
            </a:r>
            <a:endParaRPr sz="1425">
              <a:solidFill>
                <a:schemeClr val="dk1"/>
              </a:solidFill>
            </a:endParaRPr>
          </a:p>
          <a:p>
            <a:pPr indent="-319087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5"/>
              <a:buChar char="●"/>
            </a:pPr>
            <a:r>
              <a:rPr b="1" lang="pt-BR" sz="1425">
                <a:solidFill>
                  <a:schemeClr val="dk1"/>
                </a:solidFill>
              </a:rPr>
              <a:t>Não participante:</a:t>
            </a:r>
            <a:r>
              <a:rPr lang="pt-BR" sz="1425">
                <a:solidFill>
                  <a:schemeClr val="dk1"/>
                </a:solidFill>
              </a:rPr>
              <a:t> o analista apenas observa, sem interferir.</a:t>
            </a:r>
            <a:endParaRPr sz="1425">
              <a:solidFill>
                <a:schemeClr val="dk1"/>
              </a:solidFill>
            </a:endParaRPr>
          </a:p>
          <a:p>
            <a:pPr indent="-319087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5"/>
              <a:buChar char="●"/>
            </a:pPr>
            <a:r>
              <a:rPr b="1" lang="pt-BR" sz="1425">
                <a:solidFill>
                  <a:schemeClr val="dk1"/>
                </a:solidFill>
              </a:rPr>
              <a:t>Direta:</a:t>
            </a:r>
            <a:r>
              <a:rPr lang="pt-BR" sz="1425">
                <a:solidFill>
                  <a:schemeClr val="dk1"/>
                </a:solidFill>
              </a:rPr>
              <a:t> presencial.</a:t>
            </a:r>
            <a:endParaRPr sz="1425">
              <a:solidFill>
                <a:schemeClr val="dk1"/>
              </a:solidFill>
            </a:endParaRPr>
          </a:p>
          <a:p>
            <a:pPr indent="-319087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5"/>
              <a:buChar char="●"/>
            </a:pPr>
            <a:r>
              <a:rPr b="1" lang="pt-BR" sz="1425">
                <a:solidFill>
                  <a:schemeClr val="dk1"/>
                </a:solidFill>
              </a:rPr>
              <a:t>Indireta:</a:t>
            </a:r>
            <a:r>
              <a:rPr lang="pt-BR" sz="1425">
                <a:solidFill>
                  <a:schemeClr val="dk1"/>
                </a:solidFill>
              </a:rPr>
              <a:t> por gravação de tela ou vídeo.</a:t>
            </a:r>
            <a:endParaRPr sz="1425">
              <a:solidFill>
                <a:schemeClr val="dk1"/>
              </a:solidFill>
            </a:endParaRPr>
          </a:p>
        </p:txBody>
      </p:sp>
      <p:sp>
        <p:nvSpPr>
          <p:cNvPr id="171" name="Google Shape;171;p23"/>
          <p:cNvSpPr txBox="1"/>
          <p:nvPr>
            <p:ph idx="1" type="subTitle"/>
          </p:nvPr>
        </p:nvSpPr>
        <p:spPr>
          <a:xfrm>
            <a:off x="311700" y="3033525"/>
            <a:ext cx="85206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Boas práticas</a:t>
            </a:r>
            <a:endParaRPr sz="3000"/>
          </a:p>
        </p:txBody>
      </p:sp>
      <p:sp>
        <p:nvSpPr>
          <p:cNvPr id="172" name="Google Shape;172;p23"/>
          <p:cNvSpPr txBox="1"/>
          <p:nvPr>
            <p:ph idx="1" type="subTitle"/>
          </p:nvPr>
        </p:nvSpPr>
        <p:spPr>
          <a:xfrm>
            <a:off x="311700" y="3484702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087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5"/>
              <a:buChar char="●"/>
            </a:pPr>
            <a:r>
              <a:rPr lang="pt-BR" sz="1425">
                <a:solidFill>
                  <a:schemeClr val="dk1"/>
                </a:solidFill>
              </a:rPr>
              <a:t>Não interferir no fluxo natural.</a:t>
            </a:r>
            <a:endParaRPr sz="1425">
              <a:solidFill>
                <a:schemeClr val="dk1"/>
              </a:solidFill>
            </a:endParaRPr>
          </a:p>
          <a:p>
            <a:pPr indent="-319087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5"/>
              <a:buChar char="●"/>
            </a:pPr>
            <a:r>
              <a:rPr lang="pt-BR" sz="1425">
                <a:solidFill>
                  <a:schemeClr val="dk1"/>
                </a:solidFill>
              </a:rPr>
              <a:t>Registrar anotações detalhadas e, se permitido, fotos e vídeos.</a:t>
            </a:r>
            <a:endParaRPr sz="1425">
              <a:solidFill>
                <a:schemeClr val="dk1"/>
              </a:solidFill>
            </a:endParaRPr>
          </a:p>
          <a:p>
            <a:pPr indent="-319087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5"/>
              <a:buChar char="●"/>
            </a:pPr>
            <a:r>
              <a:rPr lang="pt-BR" sz="1425">
                <a:solidFill>
                  <a:schemeClr val="dk1"/>
                </a:solidFill>
              </a:rPr>
              <a:t>Fazer perguntas apenas após a atividade para não atrapalhar.</a:t>
            </a:r>
            <a:endParaRPr sz="142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>
            <p:ph idx="1" type="subTitle"/>
          </p:nvPr>
        </p:nvSpPr>
        <p:spPr>
          <a:xfrm>
            <a:off x="388550" y="311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dk1"/>
                </a:solidFill>
              </a:rPr>
              <a:t>Exemplo - Sistema para caixa de supermercado</a:t>
            </a:r>
            <a:endParaRPr sz="2700"/>
          </a:p>
        </p:txBody>
      </p:sp>
      <p:sp>
        <p:nvSpPr>
          <p:cNvPr id="178" name="Google Shape;178;p24"/>
          <p:cNvSpPr/>
          <p:nvPr/>
        </p:nvSpPr>
        <p:spPr>
          <a:xfrm>
            <a:off x="-167725" y="-67425"/>
            <a:ext cx="691200" cy="6912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7519575" y="4591425"/>
            <a:ext cx="2299200" cy="6708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8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4" title="senai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75" y="4672250"/>
            <a:ext cx="1530476" cy="39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 txBox="1"/>
          <p:nvPr>
            <p:ph idx="1" type="subTitle"/>
          </p:nvPr>
        </p:nvSpPr>
        <p:spPr>
          <a:xfrm>
            <a:off x="219475" y="929150"/>
            <a:ext cx="8520600" cy="15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08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5"/>
              <a:buChar char="●"/>
            </a:pPr>
            <a:r>
              <a:rPr lang="pt-BR" sz="1425">
                <a:solidFill>
                  <a:schemeClr val="dk1"/>
                </a:solidFill>
              </a:rPr>
              <a:t>O analista </a:t>
            </a:r>
            <a:r>
              <a:rPr b="1" lang="pt-BR" sz="1425">
                <a:solidFill>
                  <a:schemeClr val="dk1"/>
                </a:solidFill>
              </a:rPr>
              <a:t>observa</a:t>
            </a:r>
            <a:r>
              <a:rPr lang="pt-BR" sz="1425">
                <a:solidFill>
                  <a:schemeClr val="dk1"/>
                </a:solidFill>
              </a:rPr>
              <a:t> que, embora o caixa diga que está tudo certo, ele precisa dar três cliques extras para finalizar uma venda com cartão.</a:t>
            </a:r>
            <a:endParaRPr sz="1425">
              <a:solidFill>
                <a:schemeClr val="dk1"/>
              </a:solidFill>
            </a:endParaRPr>
          </a:p>
          <a:p>
            <a:pPr indent="-31908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5"/>
              <a:buChar char="●"/>
            </a:pPr>
            <a:r>
              <a:rPr lang="pt-BR" sz="1425">
                <a:solidFill>
                  <a:schemeClr val="dk1"/>
                </a:solidFill>
              </a:rPr>
              <a:t>Isso pode gerar atrasos e é um requisito de melhoria que não apareceria numa entrevista.</a:t>
            </a:r>
            <a:endParaRPr sz="1425">
              <a:solidFill>
                <a:schemeClr val="dk1"/>
              </a:solidFill>
            </a:endParaRPr>
          </a:p>
        </p:txBody>
      </p:sp>
      <p:pic>
        <p:nvPicPr>
          <p:cNvPr id="182" name="Google Shape;182;p24" title="rede-supermercados-holanda-caixa-bate-papo-conexao-planeta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8038" y="2198675"/>
            <a:ext cx="3987916" cy="239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81575" y="472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É o processo de identificar e documentar as necessidades e expectativas dos usuários e clientes para um produto ou serviço.</a:t>
            </a:r>
            <a:endParaRPr sz="3000"/>
          </a:p>
        </p:txBody>
      </p:sp>
      <p:sp>
        <p:nvSpPr>
          <p:cNvPr id="64" name="Google Shape;64;p14"/>
          <p:cNvSpPr/>
          <p:nvPr/>
        </p:nvSpPr>
        <p:spPr>
          <a:xfrm>
            <a:off x="-167725" y="-67425"/>
            <a:ext cx="691200" cy="6912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7519575" y="4591425"/>
            <a:ext cx="2299200" cy="6708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8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 title="senai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75" y="4672250"/>
            <a:ext cx="1530476" cy="39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 title="05-1024x683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6038" y="1200525"/>
            <a:ext cx="4111667" cy="2742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240450" y="404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pt-BR" sz="1225">
                <a:solidFill>
                  <a:schemeClr val="dk1"/>
                </a:solidFill>
              </a:rPr>
              <a:t>Antes de construir uma casa, o arquiteto conversa com o cliente, visita o terreno e consulta os engenheiros.</a:t>
            </a:r>
            <a:endParaRPr sz="122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381575" y="472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Por que técnicas diferentes?</a:t>
            </a:r>
            <a:endParaRPr sz="3000"/>
          </a:p>
        </p:txBody>
      </p:sp>
      <p:sp>
        <p:nvSpPr>
          <p:cNvPr id="74" name="Google Shape;74;p15"/>
          <p:cNvSpPr/>
          <p:nvPr/>
        </p:nvSpPr>
        <p:spPr>
          <a:xfrm>
            <a:off x="-167725" y="-67425"/>
            <a:ext cx="691200" cy="6912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7519575" y="4591425"/>
            <a:ext cx="2299200" cy="6708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8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 title="senai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75" y="4672250"/>
            <a:ext cx="1530476" cy="3923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1" type="subTitle"/>
          </p:nvPr>
        </p:nvSpPr>
        <p:spPr>
          <a:xfrm>
            <a:off x="268400" y="1264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487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5"/>
              <a:buChar char="●"/>
            </a:pPr>
            <a:r>
              <a:rPr lang="pt-BR" sz="1825">
                <a:solidFill>
                  <a:schemeClr val="dk1"/>
                </a:solidFill>
              </a:rPr>
              <a:t>Usuários </a:t>
            </a:r>
            <a:r>
              <a:rPr lang="pt-BR" sz="1825">
                <a:solidFill>
                  <a:schemeClr val="dk1"/>
                </a:solidFill>
              </a:rPr>
              <a:t>têm</a:t>
            </a:r>
            <a:r>
              <a:rPr lang="pt-BR" sz="1825">
                <a:solidFill>
                  <a:schemeClr val="dk1"/>
                </a:solidFill>
              </a:rPr>
              <a:t> visões diferentes</a:t>
            </a:r>
            <a:endParaRPr sz="1825">
              <a:solidFill>
                <a:schemeClr val="dk1"/>
              </a:solidFill>
            </a:endParaRPr>
          </a:p>
          <a:p>
            <a:pPr indent="-344487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5"/>
              <a:buChar char="●"/>
            </a:pPr>
            <a:r>
              <a:rPr lang="pt-BR" sz="1825">
                <a:solidFill>
                  <a:schemeClr val="dk1"/>
                </a:solidFill>
              </a:rPr>
              <a:t>Muitas vezes não sabes expressar suas necessidades</a:t>
            </a:r>
            <a:endParaRPr sz="1825">
              <a:solidFill>
                <a:schemeClr val="dk1"/>
              </a:solidFill>
            </a:endParaRPr>
          </a:p>
          <a:p>
            <a:pPr indent="-344487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5"/>
              <a:buChar char="●"/>
            </a:pPr>
            <a:r>
              <a:rPr lang="pt-BR" sz="1825">
                <a:solidFill>
                  <a:schemeClr val="dk1"/>
                </a:solidFill>
              </a:rPr>
              <a:t>Nem sempre o que dizem é o que fazem no dia a dia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subTitle"/>
          </p:nvPr>
        </p:nvSpPr>
        <p:spPr>
          <a:xfrm>
            <a:off x="311700" y="253171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Três técnicas complementares:</a:t>
            </a:r>
            <a:endParaRPr sz="3000"/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311700" y="3227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4487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5"/>
              <a:buChar char="●"/>
            </a:pPr>
            <a:r>
              <a:rPr b="1" i="1" lang="pt-BR" sz="1825">
                <a:solidFill>
                  <a:schemeClr val="dk1"/>
                </a:solidFill>
              </a:rPr>
              <a:t>Briefing:</a:t>
            </a:r>
            <a:r>
              <a:rPr lang="pt-BR" sz="1825">
                <a:solidFill>
                  <a:schemeClr val="dk1"/>
                </a:solidFill>
              </a:rPr>
              <a:t> conversa inicial para entender o projeto.</a:t>
            </a:r>
            <a:endParaRPr sz="1825">
              <a:solidFill>
                <a:schemeClr val="dk1"/>
              </a:solidFill>
            </a:endParaRPr>
          </a:p>
          <a:p>
            <a:pPr indent="-344487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5"/>
              <a:buChar char="●"/>
            </a:pPr>
            <a:r>
              <a:rPr b="1" i="1" lang="pt-BR" sz="1825">
                <a:solidFill>
                  <a:schemeClr val="dk1"/>
                </a:solidFill>
              </a:rPr>
              <a:t>Pontos de Vista:</a:t>
            </a:r>
            <a:r>
              <a:rPr lang="pt-BR" sz="1825">
                <a:solidFill>
                  <a:schemeClr val="dk1"/>
                </a:solidFill>
              </a:rPr>
              <a:t> olhar o problema por ângulos diferentes.</a:t>
            </a:r>
            <a:endParaRPr sz="1825">
              <a:solidFill>
                <a:schemeClr val="dk1"/>
              </a:solidFill>
            </a:endParaRPr>
          </a:p>
          <a:p>
            <a:pPr indent="-344487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25"/>
              <a:buChar char="●"/>
            </a:pPr>
            <a:r>
              <a:rPr b="1" i="1" lang="pt-BR" sz="1825">
                <a:solidFill>
                  <a:schemeClr val="dk1"/>
                </a:solidFill>
              </a:rPr>
              <a:t>Observação:</a:t>
            </a:r>
            <a:r>
              <a:rPr lang="pt-BR" sz="1825">
                <a:solidFill>
                  <a:schemeClr val="dk1"/>
                </a:solidFill>
              </a:rPr>
              <a:t> ver na prática como as pessoas interagem com o sistema</a:t>
            </a:r>
            <a:endParaRPr sz="182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381575" y="472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Técnica 1 - Briefing</a:t>
            </a:r>
            <a:endParaRPr sz="3000"/>
          </a:p>
        </p:txBody>
      </p:sp>
      <p:sp>
        <p:nvSpPr>
          <p:cNvPr id="85" name="Google Shape;85;p16"/>
          <p:cNvSpPr/>
          <p:nvPr/>
        </p:nvSpPr>
        <p:spPr>
          <a:xfrm>
            <a:off x="-167725" y="-67425"/>
            <a:ext cx="691200" cy="6912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7519575" y="4591425"/>
            <a:ext cx="2299200" cy="6708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8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6" title="senai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75" y="4672250"/>
            <a:ext cx="1530476" cy="392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247425" y="1068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25">
                <a:solidFill>
                  <a:schemeClr val="dk1"/>
                </a:solidFill>
              </a:rPr>
              <a:t>É uma reunião ou questionário inicial que coleta informações essenciais sobre o projeto, seu contexto e objetivos, antes de partir para alinhamentos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89" name="Google Shape;89;p16"/>
          <p:cNvSpPr txBox="1"/>
          <p:nvPr>
            <p:ph idx="1" type="subTitle"/>
          </p:nvPr>
        </p:nvSpPr>
        <p:spPr>
          <a:xfrm>
            <a:off x="4402725" y="2704525"/>
            <a:ext cx="4499400" cy="18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25">
                <a:solidFill>
                  <a:schemeClr val="dk1"/>
                </a:solidFill>
              </a:rPr>
              <a:t>Analogia: </a:t>
            </a:r>
            <a:r>
              <a:rPr lang="pt-BR" sz="1425">
                <a:solidFill>
                  <a:schemeClr val="dk1"/>
                </a:solidFill>
              </a:rPr>
              <a:t>É como a ficha médica que você preenche na primeira consulta, não é um diagnóstico completo, mas dá ao médico informações básicas para saber por onde começar.</a:t>
            </a:r>
            <a:endParaRPr sz="1425">
              <a:solidFill>
                <a:schemeClr val="dk1"/>
              </a:solidFill>
            </a:endParaRPr>
          </a:p>
        </p:txBody>
      </p:sp>
      <p:pic>
        <p:nvPicPr>
          <p:cNvPr id="90" name="Google Shape;90;p16" title="estacio_sociedadedeensinosupoeriorestaciodesaltda_image_182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574" y="1907875"/>
            <a:ext cx="3963423" cy="264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" type="subTitle"/>
          </p:nvPr>
        </p:nvSpPr>
        <p:spPr>
          <a:xfrm>
            <a:off x="388550" y="311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Objetivos do Briefing</a:t>
            </a:r>
            <a:endParaRPr sz="3000"/>
          </a:p>
        </p:txBody>
      </p:sp>
      <p:sp>
        <p:nvSpPr>
          <p:cNvPr id="96" name="Google Shape;96;p17"/>
          <p:cNvSpPr/>
          <p:nvPr/>
        </p:nvSpPr>
        <p:spPr>
          <a:xfrm>
            <a:off x="-167725" y="-67425"/>
            <a:ext cx="691200" cy="6912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7519575" y="4591425"/>
            <a:ext cx="2299200" cy="6708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8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7" title="senai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75" y="4672250"/>
            <a:ext cx="1530476" cy="3923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>
            <p:ph idx="1" type="subTitle"/>
          </p:nvPr>
        </p:nvSpPr>
        <p:spPr>
          <a:xfrm>
            <a:off x="219475" y="929150"/>
            <a:ext cx="8520600" cy="10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087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5"/>
              <a:buChar char="●"/>
            </a:pPr>
            <a:r>
              <a:rPr lang="pt-BR" sz="1425">
                <a:solidFill>
                  <a:schemeClr val="dk1"/>
                </a:solidFill>
              </a:rPr>
              <a:t>Criar entendimento inicial sobre o projeto.</a:t>
            </a:r>
            <a:endParaRPr sz="1425">
              <a:solidFill>
                <a:schemeClr val="dk1"/>
              </a:solidFill>
            </a:endParaRPr>
          </a:p>
          <a:p>
            <a:pPr indent="-319087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5"/>
              <a:buChar char="●"/>
            </a:pPr>
            <a:r>
              <a:rPr lang="pt-BR" sz="1425">
                <a:solidFill>
                  <a:schemeClr val="dk1"/>
                </a:solidFill>
              </a:rPr>
              <a:t>Identificar stakeholders principais.</a:t>
            </a:r>
            <a:endParaRPr sz="1425">
              <a:solidFill>
                <a:schemeClr val="dk1"/>
              </a:solidFill>
            </a:endParaRPr>
          </a:p>
          <a:p>
            <a:pPr indent="-319087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5"/>
              <a:buChar char="●"/>
            </a:pPr>
            <a:r>
              <a:rPr lang="pt-BR" sz="1425">
                <a:solidFill>
                  <a:schemeClr val="dk1"/>
                </a:solidFill>
              </a:rPr>
              <a:t>Saber as expectativas e limitações logo no início.</a:t>
            </a:r>
            <a:endParaRPr sz="1425">
              <a:solidFill>
                <a:schemeClr val="dk1"/>
              </a:solidFill>
            </a:endParaRPr>
          </a:p>
          <a:p>
            <a:pPr indent="-319087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5"/>
              <a:buChar char="●"/>
            </a:pPr>
            <a:r>
              <a:rPr lang="pt-BR" sz="1425">
                <a:solidFill>
                  <a:schemeClr val="dk1"/>
                </a:solidFill>
              </a:rPr>
              <a:t>Evitar retrabalho por mal-entendidos.</a:t>
            </a:r>
            <a:endParaRPr sz="1425">
              <a:solidFill>
                <a:schemeClr val="dk1"/>
              </a:solidFill>
            </a:endParaRPr>
          </a:p>
        </p:txBody>
      </p:sp>
      <p:sp>
        <p:nvSpPr>
          <p:cNvPr id="100" name="Google Shape;100;p17"/>
          <p:cNvSpPr txBox="1"/>
          <p:nvPr>
            <p:ph idx="1" type="subTitle"/>
          </p:nvPr>
        </p:nvSpPr>
        <p:spPr>
          <a:xfrm>
            <a:off x="311700" y="1741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Quando usar</a:t>
            </a:r>
            <a:endParaRPr sz="3000"/>
          </a:p>
        </p:txBody>
      </p:sp>
      <p:sp>
        <p:nvSpPr>
          <p:cNvPr id="101" name="Google Shape;101;p17"/>
          <p:cNvSpPr txBox="1"/>
          <p:nvPr>
            <p:ph idx="1" type="subTitle"/>
          </p:nvPr>
        </p:nvSpPr>
        <p:spPr>
          <a:xfrm>
            <a:off x="311700" y="2297125"/>
            <a:ext cx="85206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087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5"/>
              <a:buChar char="●"/>
            </a:pPr>
            <a:r>
              <a:rPr lang="pt-BR" sz="1425">
                <a:solidFill>
                  <a:schemeClr val="dk1"/>
                </a:solidFill>
              </a:rPr>
              <a:t>Início do projeto.</a:t>
            </a:r>
            <a:endParaRPr sz="1425">
              <a:solidFill>
                <a:schemeClr val="dk1"/>
              </a:solidFill>
            </a:endParaRPr>
          </a:p>
          <a:p>
            <a:pPr indent="-319087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5"/>
              <a:buChar char="●"/>
            </a:pPr>
            <a:r>
              <a:rPr lang="pt-BR" sz="1425">
                <a:solidFill>
                  <a:schemeClr val="dk1"/>
                </a:solidFill>
              </a:rPr>
              <a:t>Antes de uma visita técnica.</a:t>
            </a:r>
            <a:endParaRPr sz="1425">
              <a:solidFill>
                <a:schemeClr val="dk1"/>
              </a:solidFill>
            </a:endParaRPr>
          </a:p>
          <a:p>
            <a:pPr indent="-319087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5"/>
              <a:buChar char="●"/>
            </a:pPr>
            <a:r>
              <a:rPr lang="pt-BR" sz="1425">
                <a:solidFill>
                  <a:schemeClr val="dk1"/>
                </a:solidFill>
              </a:rPr>
              <a:t>Ao receber um novo cliente.</a:t>
            </a:r>
            <a:endParaRPr sz="1425">
              <a:solidFill>
                <a:schemeClr val="dk1"/>
              </a:solidFill>
            </a:endParaRPr>
          </a:p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311700" y="2935700"/>
            <a:ext cx="85206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Boas práticas</a:t>
            </a:r>
            <a:endParaRPr sz="3000"/>
          </a:p>
        </p:txBody>
      </p:sp>
      <p:sp>
        <p:nvSpPr>
          <p:cNvPr id="103" name="Google Shape;103;p17"/>
          <p:cNvSpPr txBox="1"/>
          <p:nvPr>
            <p:ph idx="1" type="subTitle"/>
          </p:nvPr>
        </p:nvSpPr>
        <p:spPr>
          <a:xfrm>
            <a:off x="311700" y="3484702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087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5"/>
              <a:buChar char="●"/>
            </a:pPr>
            <a:r>
              <a:rPr lang="pt-BR" sz="1425">
                <a:solidFill>
                  <a:schemeClr val="dk1"/>
                </a:solidFill>
              </a:rPr>
              <a:t>Fazer perguntas abertas(ex:”O que o sistema precisa resolver?”).</a:t>
            </a:r>
            <a:endParaRPr sz="1425">
              <a:solidFill>
                <a:schemeClr val="dk1"/>
              </a:solidFill>
            </a:endParaRPr>
          </a:p>
          <a:p>
            <a:pPr indent="-319087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5"/>
              <a:buChar char="●"/>
            </a:pPr>
            <a:r>
              <a:rPr lang="pt-BR" sz="1425">
                <a:solidFill>
                  <a:schemeClr val="dk1"/>
                </a:solidFill>
              </a:rPr>
              <a:t>Evitar linguagem técnica se o cliente não for técnico.</a:t>
            </a:r>
            <a:endParaRPr sz="1425">
              <a:solidFill>
                <a:schemeClr val="dk1"/>
              </a:solidFill>
            </a:endParaRPr>
          </a:p>
          <a:p>
            <a:pPr indent="-319087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5"/>
              <a:buChar char="●"/>
            </a:pPr>
            <a:r>
              <a:rPr lang="pt-BR" sz="1425">
                <a:solidFill>
                  <a:schemeClr val="dk1"/>
                </a:solidFill>
              </a:rPr>
              <a:t>Resumir e confirmar: “Então o senhor disse que o prazo máximo é 3 meses, certo?”</a:t>
            </a:r>
            <a:endParaRPr sz="142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idx="1" type="subTitle"/>
          </p:nvPr>
        </p:nvSpPr>
        <p:spPr>
          <a:xfrm>
            <a:off x="388550" y="311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Conteúdo típico de um briefing</a:t>
            </a:r>
            <a:endParaRPr sz="3000"/>
          </a:p>
        </p:txBody>
      </p:sp>
      <p:sp>
        <p:nvSpPr>
          <p:cNvPr id="109" name="Google Shape;109;p18"/>
          <p:cNvSpPr/>
          <p:nvPr/>
        </p:nvSpPr>
        <p:spPr>
          <a:xfrm>
            <a:off x="-167725" y="-67425"/>
            <a:ext cx="691200" cy="6912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7519575" y="4591425"/>
            <a:ext cx="2299200" cy="6708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8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8" title="senai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75" y="4672250"/>
            <a:ext cx="1530476" cy="39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>
            <p:ph idx="1" type="subTitle"/>
          </p:nvPr>
        </p:nvSpPr>
        <p:spPr>
          <a:xfrm>
            <a:off x="219475" y="929150"/>
            <a:ext cx="8520600" cy="15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08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5"/>
              <a:buChar char="●"/>
            </a:pPr>
            <a:r>
              <a:rPr b="1" lang="pt-BR" sz="1425">
                <a:solidFill>
                  <a:schemeClr val="dk1"/>
                </a:solidFill>
              </a:rPr>
              <a:t>Objetivo do projeto:</a:t>
            </a:r>
            <a:r>
              <a:rPr lang="pt-BR" sz="1425">
                <a:solidFill>
                  <a:schemeClr val="dk1"/>
                </a:solidFill>
              </a:rPr>
              <a:t> o que se espera alcançar.</a:t>
            </a:r>
            <a:endParaRPr sz="1425">
              <a:solidFill>
                <a:schemeClr val="dk1"/>
              </a:solidFill>
            </a:endParaRPr>
          </a:p>
          <a:p>
            <a:pPr indent="-31908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5"/>
              <a:buChar char="●"/>
            </a:pPr>
            <a:r>
              <a:rPr b="1" lang="pt-BR" sz="1425">
                <a:solidFill>
                  <a:schemeClr val="dk1"/>
                </a:solidFill>
              </a:rPr>
              <a:t>Público-alvo:</a:t>
            </a:r>
            <a:r>
              <a:rPr lang="pt-BR" sz="1425">
                <a:solidFill>
                  <a:schemeClr val="dk1"/>
                </a:solidFill>
              </a:rPr>
              <a:t> quem usará o produto ou serviço.</a:t>
            </a:r>
            <a:endParaRPr sz="1425">
              <a:solidFill>
                <a:schemeClr val="dk1"/>
              </a:solidFill>
            </a:endParaRPr>
          </a:p>
          <a:p>
            <a:pPr indent="-31908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5"/>
              <a:buChar char="●"/>
            </a:pPr>
            <a:r>
              <a:rPr b="1" lang="pt-BR" sz="1425">
                <a:solidFill>
                  <a:schemeClr val="dk1"/>
                </a:solidFill>
              </a:rPr>
              <a:t>Problema atual:</a:t>
            </a:r>
            <a:r>
              <a:rPr lang="pt-BR" sz="1425">
                <a:solidFill>
                  <a:schemeClr val="dk1"/>
                </a:solidFill>
              </a:rPr>
              <a:t> por que o projeto é necessário.</a:t>
            </a:r>
            <a:endParaRPr sz="1425">
              <a:solidFill>
                <a:schemeClr val="dk1"/>
              </a:solidFill>
            </a:endParaRPr>
          </a:p>
          <a:p>
            <a:pPr indent="-31908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5"/>
              <a:buChar char="●"/>
            </a:pPr>
            <a:r>
              <a:rPr b="1" lang="pt-BR" sz="1425">
                <a:solidFill>
                  <a:schemeClr val="dk1"/>
                </a:solidFill>
              </a:rPr>
              <a:t>Expectativas:</a:t>
            </a:r>
            <a:r>
              <a:rPr lang="pt-BR" sz="1425">
                <a:solidFill>
                  <a:schemeClr val="dk1"/>
                </a:solidFill>
              </a:rPr>
              <a:t> prazos, funcionalidades principais, diferenciais esperados.</a:t>
            </a:r>
            <a:endParaRPr sz="1425">
              <a:solidFill>
                <a:schemeClr val="dk1"/>
              </a:solidFill>
            </a:endParaRPr>
          </a:p>
          <a:p>
            <a:pPr indent="-31908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5"/>
              <a:buChar char="●"/>
            </a:pPr>
            <a:r>
              <a:rPr b="1" lang="pt-BR" sz="1425">
                <a:solidFill>
                  <a:schemeClr val="dk1"/>
                </a:solidFill>
              </a:rPr>
              <a:t>Restrições:</a:t>
            </a:r>
            <a:r>
              <a:rPr lang="pt-BR" sz="1425">
                <a:solidFill>
                  <a:schemeClr val="dk1"/>
                </a:solidFill>
              </a:rPr>
              <a:t> orçamento, tecnologias, requisitos legais.</a:t>
            </a:r>
            <a:endParaRPr sz="1425">
              <a:solidFill>
                <a:schemeClr val="dk1"/>
              </a:solidFill>
            </a:endParaRPr>
          </a:p>
        </p:txBody>
      </p:sp>
      <p:pic>
        <p:nvPicPr>
          <p:cNvPr id="113" name="Google Shape;113;p18" title="o-que-e-reuniao-de-briefing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78338" y="2445950"/>
            <a:ext cx="3587333" cy="239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381575" y="472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Técnica 2 - Pontos de Vista</a:t>
            </a:r>
            <a:endParaRPr sz="3000"/>
          </a:p>
        </p:txBody>
      </p:sp>
      <p:sp>
        <p:nvSpPr>
          <p:cNvPr id="119" name="Google Shape;119;p19"/>
          <p:cNvSpPr/>
          <p:nvPr/>
        </p:nvSpPr>
        <p:spPr>
          <a:xfrm>
            <a:off x="-167725" y="-67425"/>
            <a:ext cx="691200" cy="6912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7519575" y="4591425"/>
            <a:ext cx="2299200" cy="6708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8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9" title="senai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75" y="4672250"/>
            <a:ext cx="1530476" cy="39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>
            <p:ph idx="1" type="subTitle"/>
          </p:nvPr>
        </p:nvSpPr>
        <p:spPr>
          <a:xfrm>
            <a:off x="247425" y="1068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25">
                <a:solidFill>
                  <a:schemeClr val="dk1"/>
                </a:solidFill>
              </a:rPr>
              <a:t>Coleta percepções diferentes sobre o mesmo problema, buscando compreender como cada parte interessada vê a situação.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123" name="Google Shape;123;p19"/>
          <p:cNvSpPr txBox="1"/>
          <p:nvPr>
            <p:ph idx="1" type="subTitle"/>
          </p:nvPr>
        </p:nvSpPr>
        <p:spPr>
          <a:xfrm>
            <a:off x="4402725" y="2704525"/>
            <a:ext cx="4499400" cy="18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25">
                <a:solidFill>
                  <a:schemeClr val="dk1"/>
                </a:solidFill>
              </a:rPr>
              <a:t>Analogia: </a:t>
            </a:r>
            <a:r>
              <a:rPr lang="pt-BR" sz="1425">
                <a:solidFill>
                  <a:schemeClr val="dk1"/>
                </a:solidFill>
              </a:rPr>
              <a:t>Imagine um acidente de trânsito onde um pedestre, um motorista e um policial podem relatar coisas sobre o mesmo evento.</a:t>
            </a:r>
            <a:endParaRPr sz="1425">
              <a:solidFill>
                <a:schemeClr val="dk1"/>
              </a:solidFill>
            </a:endParaRPr>
          </a:p>
        </p:txBody>
      </p:sp>
      <p:pic>
        <p:nvPicPr>
          <p:cNvPr id="124" name="Google Shape;124;p19" title="noticiasconcursos.com.br-ponto-de-vist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13925"/>
            <a:ext cx="4097925" cy="2144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" type="subTitle"/>
          </p:nvPr>
        </p:nvSpPr>
        <p:spPr>
          <a:xfrm>
            <a:off x="388550" y="311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Objetivos</a:t>
            </a:r>
            <a:endParaRPr sz="3000"/>
          </a:p>
        </p:txBody>
      </p:sp>
      <p:sp>
        <p:nvSpPr>
          <p:cNvPr id="130" name="Google Shape;130;p20"/>
          <p:cNvSpPr/>
          <p:nvPr/>
        </p:nvSpPr>
        <p:spPr>
          <a:xfrm>
            <a:off x="-167725" y="-67425"/>
            <a:ext cx="691200" cy="6912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7519575" y="4591425"/>
            <a:ext cx="2299200" cy="6708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8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 title="senai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75" y="4672250"/>
            <a:ext cx="1530476" cy="39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>
            <p:ph idx="1" type="subTitle"/>
          </p:nvPr>
        </p:nvSpPr>
        <p:spPr>
          <a:xfrm>
            <a:off x="219475" y="929150"/>
            <a:ext cx="8520600" cy="6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087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5"/>
              <a:buChar char="●"/>
            </a:pPr>
            <a:r>
              <a:rPr lang="pt-BR" sz="1425">
                <a:solidFill>
                  <a:schemeClr val="dk1"/>
                </a:solidFill>
              </a:rPr>
              <a:t>Garantir que o sistema atenda a todos os envolvidos.</a:t>
            </a:r>
            <a:endParaRPr sz="1425">
              <a:solidFill>
                <a:schemeClr val="dk1"/>
              </a:solidFill>
            </a:endParaRPr>
          </a:p>
          <a:p>
            <a:pPr indent="-319087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5"/>
              <a:buChar char="●"/>
            </a:pPr>
            <a:r>
              <a:rPr lang="pt-BR" sz="1425">
                <a:solidFill>
                  <a:schemeClr val="dk1"/>
                </a:solidFill>
              </a:rPr>
              <a:t>Descobrir requisitos que não apareceriam ouvindo apenas uma pessoa.</a:t>
            </a:r>
            <a:endParaRPr sz="1425">
              <a:solidFill>
                <a:schemeClr val="dk1"/>
              </a:solidFill>
            </a:endParaRPr>
          </a:p>
          <a:p>
            <a:pPr indent="-319087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5"/>
              <a:buChar char="●"/>
            </a:pPr>
            <a:r>
              <a:rPr lang="pt-BR" sz="1425">
                <a:solidFill>
                  <a:schemeClr val="dk1"/>
                </a:solidFill>
              </a:rPr>
              <a:t>Identificar conflitos ou necessidades contraditórias.</a:t>
            </a:r>
            <a:endParaRPr sz="1425">
              <a:solidFill>
                <a:schemeClr val="dk1"/>
              </a:solidFill>
            </a:endParaRPr>
          </a:p>
        </p:txBody>
      </p:sp>
      <p:sp>
        <p:nvSpPr>
          <p:cNvPr id="134" name="Google Shape;134;p20"/>
          <p:cNvSpPr txBox="1"/>
          <p:nvPr>
            <p:ph idx="1" type="subTitle"/>
          </p:nvPr>
        </p:nvSpPr>
        <p:spPr>
          <a:xfrm>
            <a:off x="311700" y="1741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Métodos para coletar</a:t>
            </a:r>
            <a:endParaRPr sz="3000"/>
          </a:p>
        </p:txBody>
      </p:sp>
      <p:sp>
        <p:nvSpPr>
          <p:cNvPr id="135" name="Google Shape;135;p20"/>
          <p:cNvSpPr txBox="1"/>
          <p:nvPr>
            <p:ph idx="1" type="subTitle"/>
          </p:nvPr>
        </p:nvSpPr>
        <p:spPr>
          <a:xfrm>
            <a:off x="311700" y="2297125"/>
            <a:ext cx="8520600" cy="6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087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5"/>
              <a:buChar char="●"/>
            </a:pPr>
            <a:r>
              <a:rPr lang="pt-BR" sz="1425">
                <a:solidFill>
                  <a:schemeClr val="dk1"/>
                </a:solidFill>
              </a:rPr>
              <a:t>Entrevistas separadas.</a:t>
            </a:r>
            <a:endParaRPr sz="1425">
              <a:solidFill>
                <a:schemeClr val="dk1"/>
              </a:solidFill>
            </a:endParaRPr>
          </a:p>
          <a:p>
            <a:pPr indent="-319087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5"/>
              <a:buChar char="●"/>
            </a:pPr>
            <a:r>
              <a:rPr lang="pt-BR" sz="1425">
                <a:solidFill>
                  <a:schemeClr val="dk1"/>
                </a:solidFill>
              </a:rPr>
              <a:t>Questionários individuais.</a:t>
            </a:r>
            <a:endParaRPr sz="1425">
              <a:solidFill>
                <a:schemeClr val="dk1"/>
              </a:solidFill>
            </a:endParaRPr>
          </a:p>
          <a:p>
            <a:pPr indent="-319087" lvl="0" marL="4572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5"/>
              <a:buChar char="●"/>
            </a:pPr>
            <a:r>
              <a:rPr lang="pt-BR" sz="1425">
                <a:solidFill>
                  <a:schemeClr val="dk1"/>
                </a:solidFill>
              </a:rPr>
              <a:t>Reuniões de grupo com moderação para evitar que uma pessoa domine.</a:t>
            </a:r>
            <a:endParaRPr sz="1425">
              <a:solidFill>
                <a:schemeClr val="dk1"/>
              </a:solidFill>
            </a:endParaRPr>
          </a:p>
        </p:txBody>
      </p:sp>
      <p:sp>
        <p:nvSpPr>
          <p:cNvPr id="136" name="Google Shape;136;p20"/>
          <p:cNvSpPr txBox="1"/>
          <p:nvPr>
            <p:ph idx="1" type="subTitle"/>
          </p:nvPr>
        </p:nvSpPr>
        <p:spPr>
          <a:xfrm>
            <a:off x="311700" y="3033525"/>
            <a:ext cx="85206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Boas práticas</a:t>
            </a:r>
            <a:endParaRPr sz="3000"/>
          </a:p>
        </p:txBody>
      </p:sp>
      <p:sp>
        <p:nvSpPr>
          <p:cNvPr id="137" name="Google Shape;137;p20"/>
          <p:cNvSpPr txBox="1"/>
          <p:nvPr>
            <p:ph idx="1" type="subTitle"/>
          </p:nvPr>
        </p:nvSpPr>
        <p:spPr>
          <a:xfrm>
            <a:off x="311700" y="3484702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087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5"/>
              <a:buChar char="●"/>
            </a:pPr>
            <a:r>
              <a:rPr lang="pt-BR" sz="1425">
                <a:solidFill>
                  <a:schemeClr val="dk1"/>
                </a:solidFill>
              </a:rPr>
              <a:t>Tratar todos os pontos de vista como relevantes.</a:t>
            </a:r>
            <a:endParaRPr sz="1425">
              <a:solidFill>
                <a:schemeClr val="dk1"/>
              </a:solidFill>
            </a:endParaRPr>
          </a:p>
          <a:p>
            <a:pPr indent="-319087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5"/>
              <a:buChar char="●"/>
            </a:pPr>
            <a:r>
              <a:rPr lang="pt-BR" sz="1425">
                <a:solidFill>
                  <a:schemeClr val="dk1"/>
                </a:solidFill>
              </a:rPr>
              <a:t>Não descartar ideias divergentes imediatamente, elas podem indicar riscos.</a:t>
            </a:r>
            <a:endParaRPr sz="1425">
              <a:solidFill>
                <a:schemeClr val="dk1"/>
              </a:solidFill>
            </a:endParaRPr>
          </a:p>
          <a:p>
            <a:pPr indent="-319087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5"/>
              <a:buChar char="●"/>
            </a:pPr>
            <a:r>
              <a:rPr lang="pt-BR" sz="1425">
                <a:solidFill>
                  <a:schemeClr val="dk1"/>
                </a:solidFill>
              </a:rPr>
              <a:t>Usar linguagem neutra para evitar influenciar respostas.</a:t>
            </a:r>
            <a:endParaRPr sz="142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idx="1" type="subTitle"/>
          </p:nvPr>
        </p:nvSpPr>
        <p:spPr>
          <a:xfrm>
            <a:off x="388550" y="311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Quem pode ter pontos de vista diferentes?</a:t>
            </a:r>
            <a:endParaRPr sz="3000"/>
          </a:p>
        </p:txBody>
      </p:sp>
      <p:sp>
        <p:nvSpPr>
          <p:cNvPr id="143" name="Google Shape;143;p21"/>
          <p:cNvSpPr/>
          <p:nvPr/>
        </p:nvSpPr>
        <p:spPr>
          <a:xfrm>
            <a:off x="-167725" y="-67425"/>
            <a:ext cx="691200" cy="691200"/>
          </a:xfrm>
          <a:prstGeom prst="ellipse">
            <a:avLst/>
          </a:prstGeom>
          <a:solidFill>
            <a:srgbClr val="98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1"/>
          <p:cNvSpPr/>
          <p:nvPr/>
        </p:nvSpPr>
        <p:spPr>
          <a:xfrm>
            <a:off x="7519575" y="4591425"/>
            <a:ext cx="2299200" cy="6708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98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1" title="senai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75" y="4672250"/>
            <a:ext cx="1530476" cy="39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1"/>
          <p:cNvSpPr txBox="1"/>
          <p:nvPr>
            <p:ph idx="1" type="subTitle"/>
          </p:nvPr>
        </p:nvSpPr>
        <p:spPr>
          <a:xfrm>
            <a:off x="219475" y="929150"/>
            <a:ext cx="8520600" cy="15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08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5"/>
              <a:buChar char="●"/>
            </a:pPr>
            <a:r>
              <a:rPr b="1" lang="pt-BR" sz="1425">
                <a:solidFill>
                  <a:schemeClr val="dk1"/>
                </a:solidFill>
              </a:rPr>
              <a:t>Usuários finais</a:t>
            </a:r>
            <a:r>
              <a:rPr lang="pt-BR" sz="1425">
                <a:solidFill>
                  <a:schemeClr val="dk1"/>
                </a:solidFill>
              </a:rPr>
              <a:t>(quem opera o sistema)</a:t>
            </a:r>
            <a:endParaRPr sz="1425">
              <a:solidFill>
                <a:schemeClr val="dk1"/>
              </a:solidFill>
            </a:endParaRPr>
          </a:p>
          <a:p>
            <a:pPr indent="-31908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5"/>
              <a:buChar char="●"/>
            </a:pPr>
            <a:r>
              <a:rPr b="1" lang="pt-BR" sz="1425">
                <a:solidFill>
                  <a:schemeClr val="dk1"/>
                </a:solidFill>
              </a:rPr>
              <a:t>Clientes</a:t>
            </a:r>
            <a:r>
              <a:rPr lang="pt-BR" sz="1425">
                <a:solidFill>
                  <a:schemeClr val="dk1"/>
                </a:solidFill>
              </a:rPr>
              <a:t>(quem paga pelo sistema)</a:t>
            </a:r>
            <a:endParaRPr sz="1425">
              <a:solidFill>
                <a:schemeClr val="dk1"/>
              </a:solidFill>
            </a:endParaRPr>
          </a:p>
          <a:p>
            <a:pPr indent="-31908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5"/>
              <a:buChar char="●"/>
            </a:pPr>
            <a:r>
              <a:rPr b="1" lang="pt-BR" sz="1425">
                <a:solidFill>
                  <a:schemeClr val="dk1"/>
                </a:solidFill>
              </a:rPr>
              <a:t>Equipe técnica</a:t>
            </a:r>
            <a:r>
              <a:rPr lang="pt-BR" sz="1425">
                <a:solidFill>
                  <a:schemeClr val="dk1"/>
                </a:solidFill>
              </a:rPr>
              <a:t>(quem desenvolve)</a:t>
            </a:r>
            <a:endParaRPr sz="1425">
              <a:solidFill>
                <a:schemeClr val="dk1"/>
              </a:solidFill>
            </a:endParaRPr>
          </a:p>
          <a:p>
            <a:pPr indent="-31908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5"/>
              <a:buChar char="●"/>
            </a:pPr>
            <a:r>
              <a:rPr b="1" lang="pt-BR" sz="1425">
                <a:solidFill>
                  <a:schemeClr val="dk1"/>
                </a:solidFill>
              </a:rPr>
              <a:t>Gestores</a:t>
            </a:r>
            <a:r>
              <a:rPr lang="pt-BR" sz="1425">
                <a:solidFill>
                  <a:schemeClr val="dk1"/>
                </a:solidFill>
              </a:rPr>
              <a:t>(quem define processos)</a:t>
            </a:r>
            <a:endParaRPr sz="1425">
              <a:solidFill>
                <a:schemeClr val="dk1"/>
              </a:solidFill>
            </a:endParaRPr>
          </a:p>
          <a:p>
            <a:pPr indent="-31908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5"/>
              <a:buChar char="●"/>
            </a:pPr>
            <a:r>
              <a:rPr b="1" lang="pt-BR" sz="1425">
                <a:solidFill>
                  <a:schemeClr val="dk1"/>
                </a:solidFill>
              </a:rPr>
              <a:t>Órgãos reguladores</a:t>
            </a:r>
            <a:r>
              <a:rPr lang="pt-BR" sz="1425">
                <a:solidFill>
                  <a:schemeClr val="dk1"/>
                </a:solidFill>
              </a:rPr>
              <a:t>(quem fiscaliza)</a:t>
            </a:r>
            <a:endParaRPr sz="1425">
              <a:solidFill>
                <a:schemeClr val="dk1"/>
              </a:solidFill>
            </a:endParaRPr>
          </a:p>
        </p:txBody>
      </p:sp>
      <p:sp>
        <p:nvSpPr>
          <p:cNvPr id="147" name="Google Shape;147;p21"/>
          <p:cNvSpPr txBox="1"/>
          <p:nvPr>
            <p:ph idx="1" type="subTitle"/>
          </p:nvPr>
        </p:nvSpPr>
        <p:spPr>
          <a:xfrm>
            <a:off x="248800" y="2751319"/>
            <a:ext cx="8520600" cy="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</a:rPr>
              <a:t>Exemplo</a:t>
            </a:r>
            <a:r>
              <a:rPr lang="pt-BR" sz="1600">
                <a:solidFill>
                  <a:schemeClr val="dk1"/>
                </a:solidFill>
              </a:rPr>
              <a:t> - Aplicativo de transporte escolar</a:t>
            </a:r>
            <a:endParaRPr sz="1600"/>
          </a:p>
        </p:txBody>
      </p:sp>
      <p:sp>
        <p:nvSpPr>
          <p:cNvPr id="148" name="Google Shape;148;p21"/>
          <p:cNvSpPr txBox="1"/>
          <p:nvPr>
            <p:ph idx="1" type="subTitle"/>
          </p:nvPr>
        </p:nvSpPr>
        <p:spPr>
          <a:xfrm>
            <a:off x="350900" y="3074625"/>
            <a:ext cx="8520600" cy="15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08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5"/>
              <a:buChar char="●"/>
            </a:pPr>
            <a:r>
              <a:rPr b="1" lang="pt-BR" sz="1425">
                <a:solidFill>
                  <a:schemeClr val="dk1"/>
                </a:solidFill>
              </a:rPr>
              <a:t>Pais </a:t>
            </a:r>
            <a:r>
              <a:rPr lang="pt-BR" sz="1425">
                <a:solidFill>
                  <a:schemeClr val="dk1"/>
                </a:solidFill>
              </a:rPr>
              <a:t>querem acompanhar em tempo real a localização do ônibus</a:t>
            </a:r>
            <a:endParaRPr sz="1425">
              <a:solidFill>
                <a:schemeClr val="dk1"/>
              </a:solidFill>
            </a:endParaRPr>
          </a:p>
          <a:p>
            <a:pPr indent="-31908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5"/>
              <a:buChar char="●"/>
            </a:pPr>
            <a:r>
              <a:rPr b="1" lang="pt-BR" sz="1425">
                <a:solidFill>
                  <a:schemeClr val="dk1"/>
                </a:solidFill>
              </a:rPr>
              <a:t>Motoristas </a:t>
            </a:r>
            <a:r>
              <a:rPr lang="pt-BR" sz="1425">
                <a:solidFill>
                  <a:schemeClr val="dk1"/>
                </a:solidFill>
              </a:rPr>
              <a:t>querem um sistema simples e sem distrações</a:t>
            </a:r>
            <a:endParaRPr sz="1425">
              <a:solidFill>
                <a:schemeClr val="dk1"/>
              </a:solidFill>
            </a:endParaRPr>
          </a:p>
          <a:p>
            <a:pPr indent="-319087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5"/>
              <a:buChar char="●"/>
            </a:pPr>
            <a:r>
              <a:rPr b="1" lang="pt-BR" sz="1425">
                <a:solidFill>
                  <a:schemeClr val="dk1"/>
                </a:solidFill>
              </a:rPr>
              <a:t>Escola </a:t>
            </a:r>
            <a:r>
              <a:rPr lang="pt-BR" sz="1425">
                <a:solidFill>
                  <a:schemeClr val="dk1"/>
                </a:solidFill>
              </a:rPr>
              <a:t>quer relatórios semanais e integração com planilhas</a:t>
            </a:r>
            <a:endParaRPr sz="142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