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649a2d501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649a2d501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649a2d501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649a2d501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4587f976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4587f976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4587f976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4587f976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472d7300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6472d7300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649a2d501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649a2d501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6472d7300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6472d7300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49a2d501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49a2d501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649a2d501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649a2d501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649a2d501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649a2d501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logo-senai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0600" y="3506250"/>
            <a:ext cx="2332549" cy="233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 title="section-1-imag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600" y="545100"/>
            <a:ext cx="7494800" cy="365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2" title="logo-senai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0600" y="3506250"/>
            <a:ext cx="2332549" cy="233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 title="exempl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2200" y="35075"/>
            <a:ext cx="5159800" cy="495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idx="1" type="subTitle"/>
          </p:nvPr>
        </p:nvSpPr>
        <p:spPr>
          <a:xfrm>
            <a:off x="178350" y="1886875"/>
            <a:ext cx="8787300" cy="19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A equipe escolhe do </a:t>
            </a:r>
            <a:r>
              <a:rPr b="1" lang="pt-BR" sz="1100">
                <a:solidFill>
                  <a:schemeClr val="dk1"/>
                </a:solidFill>
              </a:rPr>
              <a:t>Product Backlog</a:t>
            </a:r>
            <a:r>
              <a:rPr lang="pt-BR" sz="1100">
                <a:solidFill>
                  <a:schemeClr val="dk1"/>
                </a:solidFill>
              </a:rPr>
              <a:t> apenas o que cabe em 1 semana: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pt-BR" sz="1100">
                <a:solidFill>
                  <a:schemeClr val="dk1"/>
                </a:solidFill>
              </a:rPr>
              <a:t>Histórias escolhidas:</a:t>
            </a:r>
            <a:br>
              <a:rPr b="1" lang="pt-BR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pt-BR" sz="1100">
                <a:solidFill>
                  <a:schemeClr val="dk1"/>
                </a:solidFill>
              </a:rPr>
              <a:t>Adicionar nova tarefa</a:t>
            </a:r>
            <a:br>
              <a:rPr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pt-BR" sz="1100">
                <a:solidFill>
                  <a:schemeClr val="dk1"/>
                </a:solidFill>
              </a:rPr>
              <a:t>Marcar tarefa como concluída</a:t>
            </a:r>
            <a:br>
              <a:rPr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pt-BR" sz="1100">
                <a:solidFill>
                  <a:schemeClr val="dk1"/>
                </a:solidFill>
              </a:rPr>
              <a:t>Remover tarefa 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  <p:pic>
        <p:nvPicPr>
          <p:cNvPr id="131" name="Google Shape;131;p23" title="logo-senai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0600" y="3506250"/>
            <a:ext cx="2332549" cy="233254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3"/>
          <p:cNvSpPr txBox="1"/>
          <p:nvPr>
            <p:ph idx="1" type="subTitle"/>
          </p:nvPr>
        </p:nvSpPr>
        <p:spPr>
          <a:xfrm>
            <a:off x="178350" y="188625"/>
            <a:ext cx="8787300" cy="15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3500">
                <a:solidFill>
                  <a:schemeClr val="dk1"/>
                </a:solidFill>
              </a:rPr>
              <a:t>Exemplo de Sprint Backlog</a:t>
            </a:r>
            <a:endParaRPr b="1" sz="35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3500">
                <a:solidFill>
                  <a:schemeClr val="dk1"/>
                </a:solidFill>
              </a:rPr>
              <a:t> (Sprint de 1 semana)</a:t>
            </a:r>
            <a:endParaRPr b="1" sz="3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11700" y="503200"/>
            <a:ext cx="8520600" cy="9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</a:rPr>
              <a:t>O que são metodologias ágeis?</a:t>
            </a:r>
            <a:endParaRPr b="1" sz="5600"/>
          </a:p>
        </p:txBody>
      </p:sp>
      <p:pic>
        <p:nvPicPr>
          <p:cNvPr id="61" name="Google Shape;61;p14" title="logo-senai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0600" y="3506250"/>
            <a:ext cx="2332549" cy="233254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1270550"/>
            <a:ext cx="8520600" cy="8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chemeClr val="dk1"/>
                </a:solidFill>
              </a:rPr>
              <a:t>São conjuntos de práticas e valores para gerenciar projetos de forma flexível e colaborativa.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chemeClr val="dk1"/>
                </a:solidFill>
              </a:rPr>
              <a:t>Foco principal: </a:t>
            </a:r>
            <a:r>
              <a:rPr b="1" lang="pt-BR" sz="1300">
                <a:solidFill>
                  <a:schemeClr val="dk1"/>
                </a:solidFill>
              </a:rPr>
              <a:t>entregar valor rapidamente, responder a mudanças e valorizar pessoas e comunicação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</a:endParaRPr>
          </a:p>
        </p:txBody>
      </p:sp>
      <p:pic>
        <p:nvPicPr>
          <p:cNvPr id="63" name="Google Shape;63;p14" title="ken_and_jeff.jpg"/>
          <p:cNvPicPr preferRelativeResize="0"/>
          <p:nvPr/>
        </p:nvPicPr>
        <p:blipFill rotWithShape="1">
          <a:blip r:embed="rId4">
            <a:alphaModFix/>
          </a:blip>
          <a:srcRect b="34188" l="0" r="0" t="0"/>
          <a:stretch/>
        </p:blipFill>
        <p:spPr>
          <a:xfrm>
            <a:off x="3040200" y="2311750"/>
            <a:ext cx="3063600" cy="18184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311700" y="4130225"/>
            <a:ext cx="8520600" cy="3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350">
                <a:solidFill>
                  <a:srgbClr val="001D35"/>
                </a:solidFill>
                <a:highlight>
                  <a:srgbClr val="D4E4F1"/>
                </a:highlight>
              </a:rPr>
              <a:t>Jeff Sutherland e </a:t>
            </a:r>
            <a:r>
              <a:rPr lang="pt-BR" sz="1350">
                <a:solidFill>
                  <a:srgbClr val="001D35"/>
                </a:solidFill>
                <a:highlight>
                  <a:srgbClr val="D4E4F1"/>
                </a:highlight>
              </a:rPr>
              <a:t>Ken Schwaber </a:t>
            </a:r>
            <a:endParaRPr b="1"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311700" y="236000"/>
            <a:ext cx="8520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700"/>
              <a:t>Manifesto Ágil</a:t>
            </a:r>
            <a:endParaRPr sz="4880"/>
          </a:p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311700" y="785950"/>
            <a:ext cx="8520600" cy="6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pt-BR" sz="1342">
                <a:solidFill>
                  <a:srgbClr val="001D35"/>
                </a:solidFill>
                <a:highlight>
                  <a:srgbClr val="FFFFFF"/>
                </a:highlight>
              </a:rPr>
              <a:t>O Manifesto Ágil </a:t>
            </a:r>
            <a:r>
              <a:rPr lang="pt-BR" sz="1342">
                <a:solidFill>
                  <a:schemeClr val="dk1"/>
                </a:solidFill>
              </a:rPr>
              <a:t>é um documento que define os valores e princípios para o desenvolvimento de software de forma mais flexível e adaptável, em contraste com métodos tradicionais mais rígidos</a:t>
            </a:r>
            <a:r>
              <a:rPr lang="pt-BR" sz="1342">
                <a:solidFill>
                  <a:srgbClr val="001D35"/>
                </a:solidFill>
                <a:highlight>
                  <a:srgbClr val="FFFFFF"/>
                </a:highlight>
              </a:rPr>
              <a:t>.</a:t>
            </a:r>
            <a:endParaRPr sz="2305"/>
          </a:p>
        </p:txBody>
      </p:sp>
      <p:pic>
        <p:nvPicPr>
          <p:cNvPr id="71" name="Google Shape;71;p15" title="logo-senai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0600" y="3506250"/>
            <a:ext cx="2332549" cy="233254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>
            <p:ph type="ctrTitle"/>
          </p:nvPr>
        </p:nvSpPr>
        <p:spPr>
          <a:xfrm>
            <a:off x="311700" y="1520525"/>
            <a:ext cx="8520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700"/>
              <a:t>O que é valorizado:</a:t>
            </a:r>
            <a:endParaRPr sz="4880"/>
          </a:p>
        </p:txBody>
      </p:sp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311700" y="2035525"/>
            <a:ext cx="8520600" cy="14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pt-BR" sz="1100">
                <a:solidFill>
                  <a:schemeClr val="dk1"/>
                </a:solidFill>
              </a:rPr>
              <a:t>Indivíduos e interações</a:t>
            </a:r>
            <a:r>
              <a:rPr lang="pt-BR" sz="1100">
                <a:solidFill>
                  <a:schemeClr val="dk1"/>
                </a:solidFill>
              </a:rPr>
              <a:t> mais que processos e ferramentas.</a:t>
            </a:r>
            <a:br>
              <a:rPr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pt-BR" sz="1100">
                <a:solidFill>
                  <a:schemeClr val="dk1"/>
                </a:solidFill>
              </a:rPr>
              <a:t>Software funcionando</a:t>
            </a:r>
            <a:r>
              <a:rPr lang="pt-BR" sz="1100">
                <a:solidFill>
                  <a:schemeClr val="dk1"/>
                </a:solidFill>
              </a:rPr>
              <a:t> mais que documentação abrangente.</a:t>
            </a:r>
            <a:br>
              <a:rPr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pt-BR" sz="1100">
                <a:solidFill>
                  <a:schemeClr val="dk1"/>
                </a:solidFill>
              </a:rPr>
              <a:t>Colaboração com o cliente</a:t>
            </a:r>
            <a:r>
              <a:rPr lang="pt-BR" sz="1100">
                <a:solidFill>
                  <a:schemeClr val="dk1"/>
                </a:solidFill>
              </a:rPr>
              <a:t> mais que negociação de contratos.</a:t>
            </a:r>
            <a:br>
              <a:rPr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pt-BR" sz="1100">
                <a:solidFill>
                  <a:schemeClr val="dk1"/>
                </a:solidFill>
              </a:rPr>
              <a:t>Responder a mudanças</a:t>
            </a:r>
            <a:r>
              <a:rPr lang="pt-BR" sz="1100">
                <a:solidFill>
                  <a:schemeClr val="dk1"/>
                </a:solidFill>
              </a:rPr>
              <a:t> mais que seguir um plano rígido.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t/>
            </a:r>
            <a:endParaRPr sz="1342">
              <a:solidFill>
                <a:srgbClr val="001D35"/>
              </a:solidFill>
              <a:highlight>
                <a:srgbClr val="FFFFFF"/>
              </a:highlight>
            </a:endParaRPr>
          </a:p>
        </p:txBody>
      </p:sp>
      <p:sp>
        <p:nvSpPr>
          <p:cNvPr id="74" name="Google Shape;74;p15"/>
          <p:cNvSpPr txBox="1"/>
          <p:nvPr>
            <p:ph idx="1" type="subTitle"/>
          </p:nvPr>
        </p:nvSpPr>
        <p:spPr>
          <a:xfrm>
            <a:off x="199875" y="3656850"/>
            <a:ext cx="8520600" cy="8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1D35"/>
              </a:buClr>
              <a:buSzPts val="1100"/>
              <a:buNone/>
            </a:pPr>
            <a:r>
              <a:rPr b="1" lang="pt-BR" sz="1100">
                <a:solidFill>
                  <a:schemeClr val="dk1"/>
                </a:solidFill>
                <a:highlight>
                  <a:srgbClr val="FFFFFF"/>
                </a:highlight>
              </a:rPr>
              <a:t>Em resumo:</a:t>
            </a:r>
            <a:r>
              <a:rPr b="1" lang="pt-BR" sz="1100">
                <a:solidFill>
                  <a:srgbClr val="001D35"/>
                </a:solidFill>
                <a:highlight>
                  <a:srgbClr val="FFFFFF"/>
                </a:highlight>
              </a:rPr>
              <a:t> </a:t>
            </a: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</a:rPr>
              <a:t>Em vez de seguir planos rígidos, o foco é na interação entre pessoas, na entrega contínua de valor e na capacidade de responder a mudanças. O objetivo é entregar produtos de alta qualidade que atendam às necessidades do cliente de forma mais rápida e eficaz. 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120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t/>
            </a:r>
            <a:endParaRPr sz="1342">
              <a:solidFill>
                <a:srgbClr val="001D3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ctrTitle"/>
          </p:nvPr>
        </p:nvSpPr>
        <p:spPr>
          <a:xfrm>
            <a:off x="311700" y="201050"/>
            <a:ext cx="8520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700"/>
              <a:t>Princípios das metodologias ágeis</a:t>
            </a:r>
            <a:endParaRPr sz="4880"/>
          </a:p>
        </p:txBody>
      </p:sp>
      <p:pic>
        <p:nvPicPr>
          <p:cNvPr id="80" name="Google Shape;80;p16" title="logo-senai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0600" y="3506250"/>
            <a:ext cx="2332549" cy="233254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>
            <p:ph idx="1" type="subTitle"/>
          </p:nvPr>
        </p:nvSpPr>
        <p:spPr>
          <a:xfrm>
            <a:off x="311700" y="1135100"/>
            <a:ext cx="8520600" cy="32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pt-BR" sz="1300">
                <a:solidFill>
                  <a:schemeClr val="dk1"/>
                </a:solidFill>
              </a:rPr>
              <a:t>Entregar </a:t>
            </a:r>
            <a:r>
              <a:rPr b="1" lang="pt-BR" sz="1300">
                <a:solidFill>
                  <a:schemeClr val="dk1"/>
                </a:solidFill>
              </a:rPr>
              <a:t>software funcional rapidamente</a:t>
            </a:r>
            <a:r>
              <a:rPr lang="pt-BR" sz="1300">
                <a:solidFill>
                  <a:schemeClr val="dk1"/>
                </a:solidFill>
              </a:rPr>
              <a:t> e de forma contínua.</a:t>
            </a:r>
            <a:br>
              <a:rPr lang="pt-BR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pt-BR" sz="1300">
                <a:solidFill>
                  <a:schemeClr val="dk1"/>
                </a:solidFill>
              </a:rPr>
              <a:t>Aceitar mudanças nos requisitos mesmo tardiamente.</a:t>
            </a:r>
            <a:br>
              <a:rPr lang="pt-BR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pt-BR" sz="1300">
                <a:solidFill>
                  <a:schemeClr val="dk1"/>
                </a:solidFill>
              </a:rPr>
              <a:t>Colaboração diária entre desenvolvedores e stakeholders.</a:t>
            </a:r>
            <a:br>
              <a:rPr lang="pt-BR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pt-BR" sz="1300">
                <a:solidFill>
                  <a:schemeClr val="dk1"/>
                </a:solidFill>
              </a:rPr>
              <a:t>Times motivados e auto-organizados.</a:t>
            </a:r>
            <a:br>
              <a:rPr lang="pt-BR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pt-BR" sz="1300">
                <a:solidFill>
                  <a:schemeClr val="dk1"/>
                </a:solidFill>
              </a:rPr>
              <a:t>Foco em simplicidade e eficiência.</a:t>
            </a:r>
            <a:br>
              <a:rPr lang="pt-BR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pt-BR" sz="1300">
                <a:solidFill>
                  <a:schemeClr val="dk1"/>
                </a:solidFill>
              </a:rPr>
              <a:t>Revisões regulares para melhorar o processo (feedback constante).</a:t>
            </a:r>
            <a:endParaRPr b="1"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 title="logo-senai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0600" y="3506250"/>
            <a:ext cx="2332549" cy="233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 title="section-1-imag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8073" y="139775"/>
            <a:ext cx="3687851" cy="17981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>
            <p:ph idx="1" type="subTitle"/>
          </p:nvPr>
        </p:nvSpPr>
        <p:spPr>
          <a:xfrm>
            <a:off x="178350" y="2418000"/>
            <a:ext cx="8787300" cy="7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</a:rPr>
              <a:t>O que é Scrum:</a:t>
            </a:r>
            <a:r>
              <a:rPr lang="pt-BR" sz="1400">
                <a:solidFill>
                  <a:schemeClr val="dk1"/>
                </a:solidFill>
              </a:rPr>
              <a:t> framework ágil para gestão de projetos, voltado para entrega incremental e colaboração.</a:t>
            </a:r>
            <a:br>
              <a:rPr lang="pt-BR" sz="1400">
                <a:solidFill>
                  <a:schemeClr val="dk1"/>
                </a:solidFill>
              </a:rPr>
            </a:br>
            <a:r>
              <a:rPr b="1" lang="pt-BR" sz="1400">
                <a:solidFill>
                  <a:schemeClr val="dk1"/>
                </a:solidFill>
              </a:rPr>
              <a:t>Vantagens:</a:t>
            </a:r>
            <a:r>
              <a:rPr lang="pt-BR" sz="1400">
                <a:solidFill>
                  <a:schemeClr val="dk1"/>
                </a:solidFill>
              </a:rPr>
              <a:t> adaptação rápida a mudanças, visibilidade do progresso, melhoria contínua.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9" name="Google Shape;89;p17"/>
          <p:cNvSpPr txBox="1"/>
          <p:nvPr>
            <p:ph idx="1" type="subTitle"/>
          </p:nvPr>
        </p:nvSpPr>
        <p:spPr>
          <a:xfrm>
            <a:off x="178350" y="4107850"/>
            <a:ext cx="8787300" cy="7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pt-BR" sz="800">
                <a:solidFill>
                  <a:schemeClr val="dk1"/>
                </a:solidFill>
                <a:highlight>
                  <a:srgbClr val="FFFFFF"/>
                </a:highlight>
              </a:rPr>
              <a:t>FRAMEWORK</a:t>
            </a:r>
            <a:r>
              <a:rPr b="1" lang="pt-BR" sz="800">
                <a:solidFill>
                  <a:schemeClr val="dk1"/>
                </a:solidFill>
                <a:highlight>
                  <a:srgbClr val="FFFFFF"/>
                </a:highlight>
              </a:rPr>
              <a:t>: é um termo inglês que, em sua tradução direta, significa estrutura. De maneira geral, essa estrutura é feita para resolver um problema específico.</a:t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" type="subTitle"/>
          </p:nvPr>
        </p:nvSpPr>
        <p:spPr>
          <a:xfrm>
            <a:off x="178350" y="1691200"/>
            <a:ext cx="8787300" cy="13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pt-BR" sz="1100">
                <a:solidFill>
                  <a:schemeClr val="dk1"/>
                </a:solidFill>
              </a:rPr>
              <a:t>Product Owner (PO):</a:t>
            </a:r>
            <a:r>
              <a:rPr lang="pt-BR" sz="1100">
                <a:solidFill>
                  <a:schemeClr val="dk1"/>
                </a:solidFill>
              </a:rPr>
              <a:t> define prioridades, mantém backlog atualizado, comunica com stakeholders.</a:t>
            </a:r>
            <a:br>
              <a:rPr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pt-BR" sz="1100">
                <a:solidFill>
                  <a:schemeClr val="dk1"/>
                </a:solidFill>
              </a:rPr>
              <a:t>Scrum Master (SM):</a:t>
            </a:r>
            <a:r>
              <a:rPr lang="pt-BR" sz="1100">
                <a:solidFill>
                  <a:schemeClr val="dk1"/>
                </a:solidFill>
              </a:rPr>
              <a:t> garante que o processo Scrum seja seguido, remove impedimentos, facilita reuniões.</a:t>
            </a:r>
            <a:br>
              <a:rPr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pt-BR" sz="1100">
                <a:solidFill>
                  <a:schemeClr val="dk1"/>
                </a:solidFill>
              </a:rPr>
              <a:t>Time de Desenvolvimento:</a:t>
            </a:r>
            <a:r>
              <a:rPr lang="pt-BR" sz="1100">
                <a:solidFill>
                  <a:schemeClr val="dk1"/>
                </a:solidFill>
              </a:rPr>
              <a:t> executa tarefas, auto-organizado, entrega incrementos de valor.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95" name="Google Shape;95;p18" title="logo-senai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0600" y="3506250"/>
            <a:ext cx="2332549" cy="233254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>
            <p:ph idx="1" type="subTitle"/>
          </p:nvPr>
        </p:nvSpPr>
        <p:spPr>
          <a:xfrm>
            <a:off x="178350" y="188625"/>
            <a:ext cx="8787300" cy="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3500">
                <a:solidFill>
                  <a:schemeClr val="dk1"/>
                </a:solidFill>
              </a:rPr>
              <a:t>Estrutura do Scrum</a:t>
            </a:r>
            <a:endParaRPr b="1" sz="3800">
              <a:solidFill>
                <a:schemeClr val="dk1"/>
              </a:solidFill>
            </a:endParaRPr>
          </a:p>
        </p:txBody>
      </p:sp>
      <p:sp>
        <p:nvSpPr>
          <p:cNvPr id="97" name="Google Shape;97;p18"/>
          <p:cNvSpPr txBox="1"/>
          <p:nvPr>
            <p:ph idx="1" type="subTitle"/>
          </p:nvPr>
        </p:nvSpPr>
        <p:spPr>
          <a:xfrm>
            <a:off x="178350" y="1271875"/>
            <a:ext cx="8787300" cy="3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b="1" lang="pt-BR" sz="1500">
                <a:solidFill>
                  <a:schemeClr val="dk1"/>
                </a:solidFill>
              </a:rPr>
              <a:t>Papéis do Scrum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 title="logo-senai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0600" y="3506250"/>
            <a:ext cx="2332549" cy="233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 title="bga.png"/>
          <p:cNvPicPr preferRelativeResize="0"/>
          <p:nvPr/>
        </p:nvPicPr>
        <p:blipFill rotWithShape="1">
          <a:blip r:embed="rId4">
            <a:alphaModFix/>
          </a:blip>
          <a:srcRect b="5734" l="1127" r="0" t="4795"/>
          <a:stretch/>
        </p:blipFill>
        <p:spPr>
          <a:xfrm>
            <a:off x="1879900" y="426300"/>
            <a:ext cx="5539900" cy="375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idx="1" type="subTitle"/>
          </p:nvPr>
        </p:nvSpPr>
        <p:spPr>
          <a:xfrm>
            <a:off x="178350" y="1250925"/>
            <a:ext cx="8787300" cy="37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Stakeholders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Pessoas ou entidades interessadas no projeto: clientes, usuários, gerentes, investidores.</a:t>
            </a:r>
            <a:br>
              <a:rPr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PO é responsável por manter comunicação com eles.</a:t>
            </a:r>
            <a:br>
              <a:rPr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Backlog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pt-BR" sz="1100">
                <a:solidFill>
                  <a:schemeClr val="dk1"/>
                </a:solidFill>
              </a:rPr>
              <a:t>Product Backlog:</a:t>
            </a:r>
            <a:r>
              <a:rPr lang="pt-BR" sz="1100">
                <a:solidFill>
                  <a:schemeClr val="dk1"/>
                </a:solidFill>
              </a:rPr>
              <a:t> É a lista principal com tudo que o produto precisa ter. Lista priorizada de todas as funcionalidades, melhorias e correções do produto.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pt-BR" sz="1100">
                <a:solidFill>
                  <a:schemeClr val="dk1"/>
                </a:solidFill>
              </a:rPr>
              <a:t>Sprint Backlog: </a:t>
            </a:r>
            <a:r>
              <a:rPr lang="pt-BR" sz="1100">
                <a:solidFill>
                  <a:schemeClr val="dk1"/>
                </a:solidFill>
              </a:rPr>
              <a:t>representa o que a equipe se compromete a entregar naquela Sprint, é dividido em tarefas menores para execução</a:t>
            </a:r>
            <a:br>
              <a:rPr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Sprint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Iteração curta, geralmente de 1–4 semanas, onde um incremento de produto deve ser entregue.</a:t>
            </a:r>
            <a:endParaRPr b="1" sz="1100">
              <a:solidFill>
                <a:schemeClr val="dk1"/>
              </a:solidFill>
            </a:endParaRPr>
          </a:p>
        </p:txBody>
      </p:sp>
      <p:pic>
        <p:nvPicPr>
          <p:cNvPr id="109" name="Google Shape;109;p20" title="logo-senai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0600" y="3506250"/>
            <a:ext cx="2332549" cy="233254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 txBox="1"/>
          <p:nvPr>
            <p:ph idx="1" type="subTitle"/>
          </p:nvPr>
        </p:nvSpPr>
        <p:spPr>
          <a:xfrm>
            <a:off x="178350" y="188625"/>
            <a:ext cx="8787300" cy="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3500">
                <a:solidFill>
                  <a:schemeClr val="dk1"/>
                </a:solidFill>
              </a:rPr>
              <a:t>Estrutura do Scrum</a:t>
            </a:r>
            <a:endParaRPr b="1" sz="3800">
              <a:solidFill>
                <a:schemeClr val="dk1"/>
              </a:solidFill>
            </a:endParaRPr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178350" y="929425"/>
            <a:ext cx="8787300" cy="3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</a:rPr>
              <a:t>2.</a:t>
            </a:r>
            <a:r>
              <a:rPr b="1" lang="pt-BR" sz="1500">
                <a:solidFill>
                  <a:schemeClr val="dk1"/>
                </a:solidFill>
              </a:rPr>
              <a:t> Termos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idx="1" type="subTitle"/>
          </p:nvPr>
        </p:nvSpPr>
        <p:spPr>
          <a:xfrm>
            <a:off x="178350" y="1886875"/>
            <a:ext cx="8787300" cy="19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pt-BR" sz="1400">
                <a:solidFill>
                  <a:schemeClr val="dk1"/>
                </a:solidFill>
              </a:rPr>
              <a:t>Sprint Planning:</a:t>
            </a:r>
            <a:r>
              <a:rPr lang="pt-BR" sz="1400">
                <a:solidFill>
                  <a:schemeClr val="dk1"/>
                </a:solidFill>
              </a:rPr>
              <a:t> define o que será feito na Sprint e como será realizado.</a:t>
            </a:r>
            <a:br>
              <a:rPr lang="pt-BR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pt-BR" sz="1400">
                <a:solidFill>
                  <a:schemeClr val="dk1"/>
                </a:solidFill>
              </a:rPr>
              <a:t>Daily Scrum:</a:t>
            </a:r>
            <a:r>
              <a:rPr lang="pt-BR" sz="1400">
                <a:solidFill>
                  <a:schemeClr val="dk1"/>
                </a:solidFill>
              </a:rPr>
              <a:t> reunião rápida (máx. 15 min) para alinhar progresso e identificar impedimentos.</a:t>
            </a:r>
            <a:br>
              <a:rPr lang="pt-BR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pt-BR" sz="1400">
                <a:solidFill>
                  <a:schemeClr val="dk1"/>
                </a:solidFill>
              </a:rPr>
              <a:t>Sprint Review:</a:t>
            </a:r>
            <a:r>
              <a:rPr lang="pt-BR" sz="1400">
                <a:solidFill>
                  <a:schemeClr val="dk1"/>
                </a:solidFill>
              </a:rPr>
              <a:t> apresentação do que foi entregue na Sprint para stakeholders.</a:t>
            </a:r>
            <a:br>
              <a:rPr lang="pt-BR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pt-BR" sz="1400">
                <a:solidFill>
                  <a:schemeClr val="dk1"/>
                </a:solidFill>
              </a:rPr>
              <a:t>Sprint Retrospective:</a:t>
            </a:r>
            <a:r>
              <a:rPr lang="pt-BR" sz="1400">
                <a:solidFill>
                  <a:schemeClr val="dk1"/>
                </a:solidFill>
              </a:rPr>
              <a:t> equipe reflete sobre o processo, identifica melhorias para a próxima Sprint.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8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  <p:pic>
        <p:nvPicPr>
          <p:cNvPr id="117" name="Google Shape;117;p21" title="logo-senai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0600" y="3506250"/>
            <a:ext cx="2332549" cy="233254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/>
          <p:nvPr>
            <p:ph idx="1" type="subTitle"/>
          </p:nvPr>
        </p:nvSpPr>
        <p:spPr>
          <a:xfrm>
            <a:off x="178350" y="188625"/>
            <a:ext cx="8787300" cy="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3500">
                <a:solidFill>
                  <a:schemeClr val="dk1"/>
                </a:solidFill>
              </a:rPr>
              <a:t>Estrutura do Scrum</a:t>
            </a:r>
            <a:endParaRPr b="1" sz="3800">
              <a:solidFill>
                <a:schemeClr val="dk1"/>
              </a:solidFill>
            </a:endParaRPr>
          </a:p>
        </p:txBody>
      </p:sp>
      <p:sp>
        <p:nvSpPr>
          <p:cNvPr id="119" name="Google Shape;119;p21"/>
          <p:cNvSpPr txBox="1"/>
          <p:nvPr>
            <p:ph idx="1" type="subTitle"/>
          </p:nvPr>
        </p:nvSpPr>
        <p:spPr>
          <a:xfrm>
            <a:off x="178350" y="1329625"/>
            <a:ext cx="8787300" cy="3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</a:rPr>
              <a:t>3</a:t>
            </a:r>
            <a:r>
              <a:rPr lang="pt-BR" sz="1500">
                <a:solidFill>
                  <a:schemeClr val="dk1"/>
                </a:solidFill>
              </a:rPr>
              <a:t>.</a:t>
            </a:r>
            <a:r>
              <a:rPr b="1" lang="pt-BR" sz="1500">
                <a:solidFill>
                  <a:schemeClr val="dk1"/>
                </a:solidFill>
              </a:rPr>
              <a:t> </a:t>
            </a:r>
            <a:r>
              <a:rPr b="1" lang="pt-BR" sz="1500">
                <a:solidFill>
                  <a:schemeClr val="dk1"/>
                </a:solidFill>
              </a:rPr>
              <a:t>Eventos Scrum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