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Bree Serif" charset="1" panose="020005030400000200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712" y="0"/>
            <a:ext cx="5583288" cy="1542415"/>
          </a:xfrm>
          <a:custGeom>
            <a:avLst/>
            <a:gdLst/>
            <a:ahLst/>
            <a:cxnLst/>
            <a:rect r="r" b="b" t="t" l="l"/>
            <a:pathLst>
              <a:path h="1542415" w="5583288">
                <a:moveTo>
                  <a:pt x="0" y="0"/>
                </a:moveTo>
                <a:lnTo>
                  <a:pt x="5583288" y="0"/>
                </a:lnTo>
                <a:lnTo>
                  <a:pt x="5583288" y="1542415"/>
                </a:lnTo>
                <a:lnTo>
                  <a:pt x="0" y="154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1006" y="4100467"/>
            <a:ext cx="13029129" cy="904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80"/>
              </a:lnSpc>
              <a:spcBef>
                <a:spcPct val="0"/>
              </a:spcBef>
            </a:pPr>
            <a:r>
              <a:rPr lang="en-US" sz="527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Programação Ori</a:t>
            </a:r>
            <a:r>
              <a:rPr lang="en-US" sz="527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entada a Objetos (POO)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31852" y="5385797"/>
            <a:ext cx="13285143" cy="69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Do código procedural à programação orientada a objetos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712" y="0"/>
            <a:ext cx="5583288" cy="1542415"/>
          </a:xfrm>
          <a:custGeom>
            <a:avLst/>
            <a:gdLst/>
            <a:ahLst/>
            <a:cxnLst/>
            <a:rect r="r" b="b" t="t" l="l"/>
            <a:pathLst>
              <a:path h="1542415" w="5583288">
                <a:moveTo>
                  <a:pt x="0" y="0"/>
                </a:moveTo>
                <a:lnTo>
                  <a:pt x="5583288" y="0"/>
                </a:lnTo>
                <a:lnTo>
                  <a:pt x="5583288" y="1542415"/>
                </a:lnTo>
                <a:lnTo>
                  <a:pt x="0" y="154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8533"/>
            <a:ext cx="13672617" cy="94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4"/>
              </a:lnSpc>
              <a:spcBef>
                <a:spcPct val="0"/>
              </a:spcBef>
            </a:pPr>
            <a:r>
              <a:rPr lang="en-US" sz="553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Motivação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14151"/>
            <a:ext cx="13672617" cy="4815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884" indent="-424942" lvl="1">
              <a:lnSpc>
                <a:spcPts val="5511"/>
              </a:lnSpc>
              <a:spcBef>
                <a:spcPct val="0"/>
              </a:spcBef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Até agora usamos lógica procedural: sequência de passos.</a:t>
            </a:r>
          </a:p>
          <a:p>
            <a:pPr algn="l" marL="849884" indent="-424942" lvl="1">
              <a:lnSpc>
                <a:spcPts val="5511"/>
              </a:lnSpc>
              <a:spcBef>
                <a:spcPct val="0"/>
              </a:spcBef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Problemas:</a:t>
            </a:r>
          </a:p>
          <a:p>
            <a:pPr algn="l" marL="1699767" indent="-566589" lvl="2">
              <a:lnSpc>
                <a:spcPts val="5511"/>
              </a:lnSpc>
              <a:spcBef>
                <a:spcPct val="0"/>
              </a:spcBef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Código difícil de manter;</a:t>
            </a:r>
          </a:p>
          <a:p>
            <a:pPr algn="l" marL="1699767" indent="-566589" lvl="2">
              <a:lnSpc>
                <a:spcPts val="5511"/>
              </a:lnSpc>
              <a:spcBef>
                <a:spcPct val="0"/>
              </a:spcBef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Difícil reaproveitar partes do código;</a:t>
            </a:r>
          </a:p>
          <a:p>
            <a:pPr algn="l" marL="1699767" indent="-566589" lvl="2">
              <a:lnSpc>
                <a:spcPts val="5511"/>
              </a:lnSpc>
              <a:spcBef>
                <a:spcPct val="0"/>
              </a:spcBef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Difícil lidar com sistemas grandes.</a:t>
            </a:r>
          </a:p>
          <a:p>
            <a:pPr algn="l" marL="849884" indent="-424942" lvl="1">
              <a:lnSpc>
                <a:spcPts val="5511"/>
              </a:lnSpc>
              <a:spcBef>
                <a:spcPct val="0"/>
              </a:spcBef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Solução:</a:t>
            </a:r>
          </a:p>
          <a:p>
            <a:pPr algn="l" marL="1699767" indent="-566589" lvl="2">
              <a:lnSpc>
                <a:spcPts val="5511"/>
              </a:lnSpc>
              <a:spcBef>
                <a:spcPct val="0"/>
              </a:spcBef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Programação Orientada à Objetos.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712" y="0"/>
            <a:ext cx="5583288" cy="1542415"/>
          </a:xfrm>
          <a:custGeom>
            <a:avLst/>
            <a:gdLst/>
            <a:ahLst/>
            <a:cxnLst/>
            <a:rect r="r" b="b" t="t" l="l"/>
            <a:pathLst>
              <a:path h="1542415" w="5583288">
                <a:moveTo>
                  <a:pt x="0" y="0"/>
                </a:moveTo>
                <a:lnTo>
                  <a:pt x="5583288" y="0"/>
                </a:lnTo>
                <a:lnTo>
                  <a:pt x="5583288" y="1542415"/>
                </a:lnTo>
                <a:lnTo>
                  <a:pt x="0" y="154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8533"/>
            <a:ext cx="13672617" cy="94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4"/>
              </a:lnSpc>
              <a:spcBef>
                <a:spcPct val="0"/>
              </a:spcBef>
            </a:pPr>
            <a:r>
              <a:rPr lang="en-US" sz="553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 que é POO?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14151"/>
            <a:ext cx="11832294" cy="343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Paradigma de Programação Baseada em Objetos;</a:t>
            </a:r>
          </a:p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Objetos representam entidades do mundo real;</a:t>
            </a:r>
          </a:p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Objetos possuem:</a:t>
            </a:r>
          </a:p>
          <a:p>
            <a:pPr algn="l" marL="1699767" indent="-566589" lvl="2">
              <a:lnSpc>
                <a:spcPts val="5511"/>
              </a:lnSpc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Atributos (dados);</a:t>
            </a:r>
          </a:p>
          <a:p>
            <a:pPr algn="l" marL="1699767" indent="-566589" lvl="2">
              <a:lnSpc>
                <a:spcPts val="5511"/>
              </a:lnSpc>
              <a:spcBef>
                <a:spcPct val="0"/>
              </a:spcBef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Métodos (funções e procedimentos).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712" y="0"/>
            <a:ext cx="5583288" cy="1542415"/>
          </a:xfrm>
          <a:custGeom>
            <a:avLst/>
            <a:gdLst/>
            <a:ahLst/>
            <a:cxnLst/>
            <a:rect r="r" b="b" t="t" l="l"/>
            <a:pathLst>
              <a:path h="1542415" w="5583288">
                <a:moveTo>
                  <a:pt x="0" y="0"/>
                </a:moveTo>
                <a:lnTo>
                  <a:pt x="5583288" y="0"/>
                </a:lnTo>
                <a:lnTo>
                  <a:pt x="5583288" y="1542415"/>
                </a:lnTo>
                <a:lnTo>
                  <a:pt x="0" y="154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8533"/>
            <a:ext cx="13672617" cy="94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4"/>
              </a:lnSpc>
              <a:spcBef>
                <a:spcPct val="0"/>
              </a:spcBef>
            </a:pPr>
            <a:r>
              <a:rPr lang="en-US" sz="553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Pilares da POO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14151"/>
            <a:ext cx="11488835" cy="2741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Encapsulamento: Protege os dados;</a:t>
            </a:r>
          </a:p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Herança: Reaproveita código;</a:t>
            </a:r>
          </a:p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Polimorfismo: Flexibilidade no comportamento;</a:t>
            </a:r>
          </a:p>
          <a:p>
            <a:pPr algn="l" marL="849884" indent="-424942" lvl="1">
              <a:lnSpc>
                <a:spcPts val="5511"/>
              </a:lnSpc>
              <a:spcBef>
                <a:spcPct val="0"/>
              </a:spcBef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Abstração: Foca no essencial.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4712" y="0"/>
            <a:ext cx="5583288" cy="1542415"/>
          </a:xfrm>
          <a:custGeom>
            <a:avLst/>
            <a:gdLst/>
            <a:ahLst/>
            <a:cxnLst/>
            <a:rect r="r" b="b" t="t" l="l"/>
            <a:pathLst>
              <a:path h="1542415" w="5583288">
                <a:moveTo>
                  <a:pt x="0" y="0"/>
                </a:moveTo>
                <a:lnTo>
                  <a:pt x="5583288" y="0"/>
                </a:lnTo>
                <a:lnTo>
                  <a:pt x="5583288" y="1542415"/>
                </a:lnTo>
                <a:lnTo>
                  <a:pt x="0" y="1542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18533"/>
            <a:ext cx="13672617" cy="943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4"/>
              </a:lnSpc>
              <a:spcBef>
                <a:spcPct val="0"/>
              </a:spcBef>
            </a:pPr>
            <a:r>
              <a:rPr lang="en-US" sz="553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POO no mundo real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14151"/>
            <a:ext cx="10759077" cy="412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Jogos:</a:t>
            </a:r>
          </a:p>
          <a:p>
            <a:pPr algn="l" marL="1699767" indent="-566589" lvl="2">
              <a:lnSpc>
                <a:spcPts val="5511"/>
              </a:lnSpc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Objeto: Personagem;</a:t>
            </a:r>
          </a:p>
          <a:p>
            <a:pPr algn="l" marL="1699767" indent="-566589" lvl="2">
              <a:lnSpc>
                <a:spcPts val="5511"/>
              </a:lnSpc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Atributos: Vida, Energia, Velocidade etc.</a:t>
            </a:r>
          </a:p>
          <a:p>
            <a:pPr algn="l" marL="849884" indent="-424942" lvl="1">
              <a:lnSpc>
                <a:spcPts val="5511"/>
              </a:lnSpc>
              <a:buFont typeface="Arial"/>
              <a:buChar char="•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Sistema bancário:</a:t>
            </a:r>
          </a:p>
          <a:p>
            <a:pPr algn="l" marL="1699767" indent="-566589" lvl="2">
              <a:lnSpc>
                <a:spcPts val="5511"/>
              </a:lnSpc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Objeto: ContaBancaria;</a:t>
            </a:r>
          </a:p>
          <a:p>
            <a:pPr algn="l" marL="1699767" indent="-566589" lvl="2">
              <a:lnSpc>
                <a:spcPts val="5511"/>
              </a:lnSpc>
              <a:spcBef>
                <a:spcPct val="0"/>
              </a:spcBef>
              <a:buFont typeface="Arial"/>
              <a:buChar char="⚬"/>
            </a:pPr>
            <a:r>
              <a:rPr lang="en-US" sz="3936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Atributos: Número, Data de Abertura etc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DAGxElytF8w</dc:identifier>
  <dcterms:modified xsi:type="dcterms:W3CDTF">2011-08-01T06:04:30Z</dcterms:modified>
  <cp:revision>1</cp:revision>
  <dc:title>Programação Orientada a Objetos (POO) "Do código procedural à programação orientada a objetos"</dc:title>
</cp:coreProperties>
</file>