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981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013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8832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852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1597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662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8220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23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0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97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997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84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943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17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787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64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8065D-6F90-490B-810D-943AE25555E3}" type="datetimeFigureOut">
              <a:rPr lang="pt-BR" smtClean="0"/>
              <a:t>13/08/2025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DE12897-02FA-4683-8402-72D8B670F4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130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" y="4528755"/>
            <a:ext cx="1410493" cy="36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MER e DER</a:t>
            </a:r>
            <a:endParaRPr lang="pt-BR" dirty="0"/>
          </a:p>
        </p:txBody>
      </p:sp>
      <p:sp>
        <p:nvSpPr>
          <p:cNvPr id="6" name="Subtítulo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Como representar conceitualmente e tecnicamente o seu banco de dados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689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" y="804044"/>
            <a:ext cx="1272709" cy="3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MER (Modelo Entidade-Relacionamento)</a:t>
            </a:r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>
          <a:xfrm>
            <a:off x="2589212" y="2075543"/>
            <a:ext cx="8915400" cy="4600575"/>
          </a:xfrm>
        </p:spPr>
        <p:txBody>
          <a:bodyPr>
            <a:noAutofit/>
          </a:bodyPr>
          <a:lstStyle/>
          <a:p>
            <a:r>
              <a:rPr lang="pt-BR" sz="1700" b="1" dirty="0"/>
              <a:t>Definição</a:t>
            </a:r>
            <a:r>
              <a:rPr lang="pt-BR" sz="1400" dirty="0"/>
              <a:t>:</a:t>
            </a:r>
          </a:p>
          <a:p>
            <a:pPr lvl="1"/>
            <a:r>
              <a:rPr lang="pt-BR" sz="1500" dirty="0"/>
              <a:t>Representa o </a:t>
            </a:r>
            <a:r>
              <a:rPr lang="pt-BR" sz="1500" b="1" dirty="0"/>
              <a:t>modelo </a:t>
            </a:r>
            <a:r>
              <a:rPr lang="pt-BR" sz="1500" b="1" dirty="0" smtClean="0">
                <a:solidFill>
                  <a:srgbClr val="FF0000"/>
                </a:solidFill>
              </a:rPr>
              <a:t>CONCEITUAL</a:t>
            </a:r>
            <a:r>
              <a:rPr lang="pt-BR" sz="1500" dirty="0" smtClean="0"/>
              <a:t> </a:t>
            </a:r>
            <a:r>
              <a:rPr lang="pt-BR" sz="1500" dirty="0"/>
              <a:t>do negócio.</a:t>
            </a:r>
          </a:p>
          <a:p>
            <a:pPr lvl="1"/>
            <a:r>
              <a:rPr lang="pt-BR" sz="1500" dirty="0" smtClean="0"/>
              <a:t>Mostra </a:t>
            </a:r>
            <a:r>
              <a:rPr lang="pt-BR" sz="1500" dirty="0"/>
              <a:t>entidades, atributos e relacionamentos como eles </a:t>
            </a:r>
            <a:r>
              <a:rPr lang="pt-BR" sz="1500" b="1" dirty="0"/>
              <a:t>existem no mundo real</a:t>
            </a:r>
            <a:r>
              <a:rPr lang="pt-BR" sz="1500" dirty="0"/>
              <a:t>.</a:t>
            </a:r>
          </a:p>
          <a:p>
            <a:pPr lvl="1"/>
            <a:r>
              <a:rPr lang="pt-BR" sz="1500" dirty="0"/>
              <a:t>Não inclui detalhes de implementação técnica</a:t>
            </a:r>
            <a:r>
              <a:rPr lang="pt-BR" sz="1500" dirty="0" smtClean="0"/>
              <a:t>.</a:t>
            </a:r>
          </a:p>
          <a:p>
            <a:r>
              <a:rPr lang="pt-BR" sz="1700" b="1" dirty="0"/>
              <a:t>Características</a:t>
            </a:r>
            <a:r>
              <a:rPr lang="pt-BR" sz="1400" b="1" dirty="0"/>
              <a:t>:</a:t>
            </a:r>
          </a:p>
          <a:p>
            <a:pPr lvl="1"/>
            <a:r>
              <a:rPr lang="pt-BR" sz="1500" dirty="0"/>
              <a:t>Linguagem próxima do </a:t>
            </a:r>
            <a:r>
              <a:rPr lang="pt-BR" sz="1500" b="1" dirty="0" smtClean="0">
                <a:solidFill>
                  <a:srgbClr val="FF0000"/>
                </a:solidFill>
              </a:rPr>
              <a:t>NEGÓCIO</a:t>
            </a:r>
            <a:r>
              <a:rPr lang="pt-BR" sz="1500" dirty="0" smtClean="0"/>
              <a:t>.</a:t>
            </a:r>
            <a:endParaRPr lang="pt-BR" sz="1500" dirty="0"/>
          </a:p>
          <a:p>
            <a:pPr lvl="1"/>
            <a:r>
              <a:rPr lang="pt-BR" sz="1500" dirty="0"/>
              <a:t>Cardinalidades refletem a regra de negócio.</a:t>
            </a:r>
          </a:p>
          <a:p>
            <a:pPr lvl="1"/>
            <a:r>
              <a:rPr lang="pt-BR" sz="1500" dirty="0"/>
              <a:t>Pode ter relacionamentos N..N diretamente</a:t>
            </a:r>
            <a:r>
              <a:rPr lang="pt-BR" sz="1500" dirty="0" smtClean="0"/>
              <a:t>.</a:t>
            </a:r>
          </a:p>
          <a:p>
            <a:r>
              <a:rPr lang="pt-BR" sz="1700" b="1" dirty="0" smtClean="0"/>
              <a:t>Objetivos:</a:t>
            </a:r>
          </a:p>
          <a:p>
            <a:pPr lvl="1"/>
            <a:r>
              <a:rPr lang="pt-BR" sz="1500" dirty="0"/>
              <a:t>Comunicar regras de negócio para todos os </a:t>
            </a:r>
            <a:r>
              <a:rPr lang="pt-BR" sz="1500" dirty="0" err="1"/>
              <a:t>stakeholders</a:t>
            </a:r>
            <a:r>
              <a:rPr lang="pt-BR" sz="1500" dirty="0"/>
              <a:t>;</a:t>
            </a:r>
          </a:p>
          <a:p>
            <a:pPr lvl="1"/>
            <a:r>
              <a:rPr lang="pt-BR" sz="1500" dirty="0"/>
              <a:t>Servir como base para o modelo lógico/físico;</a:t>
            </a:r>
          </a:p>
          <a:p>
            <a:pPr lvl="1"/>
            <a:r>
              <a:rPr lang="pt-BR" sz="1500" dirty="0"/>
              <a:t>Facilitar entendimento antes da implementação.</a:t>
            </a:r>
          </a:p>
          <a:p>
            <a:endParaRPr lang="pt-BR" sz="1400" b="1" dirty="0"/>
          </a:p>
          <a:p>
            <a:pPr lvl="1"/>
            <a:endParaRPr lang="pt-BR" sz="1200" dirty="0"/>
          </a:p>
          <a:p>
            <a:pPr marL="0" indent="0">
              <a:buNone/>
            </a:pP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70007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" y="804044"/>
            <a:ext cx="1272709" cy="3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5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MER (Modelo Entidade-Relacionamento)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5" y="1905000"/>
            <a:ext cx="8176675" cy="491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46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DER (Diagrama Entidade-Relacionamento)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b="1" dirty="0"/>
              <a:t>Definição</a:t>
            </a:r>
            <a:r>
              <a:rPr lang="pt-BR" b="1" dirty="0" smtClean="0"/>
              <a:t>:</a:t>
            </a:r>
          </a:p>
          <a:p>
            <a:pPr lvl="1"/>
            <a:r>
              <a:rPr lang="pt-BR" dirty="0" smtClean="0"/>
              <a:t>Representa </a:t>
            </a:r>
            <a:r>
              <a:rPr lang="pt-BR" dirty="0"/>
              <a:t>o modelo </a:t>
            </a:r>
            <a:r>
              <a:rPr lang="pt-BR" b="1" dirty="0" smtClean="0">
                <a:solidFill>
                  <a:srgbClr val="FF0000"/>
                </a:solidFill>
              </a:rPr>
              <a:t>LÓGICO / FÍSICO</a:t>
            </a:r>
            <a:r>
              <a:rPr lang="pt-BR" dirty="0" smtClean="0"/>
              <a:t> </a:t>
            </a:r>
            <a:r>
              <a:rPr lang="pt-BR" dirty="0"/>
              <a:t>adaptado para o banco de </a:t>
            </a:r>
            <a:r>
              <a:rPr lang="pt-BR" dirty="0" smtClean="0"/>
              <a:t>dados</a:t>
            </a:r>
            <a:r>
              <a:rPr lang="pt-BR" dirty="0"/>
              <a:t>;</a:t>
            </a:r>
            <a:endParaRPr lang="pt-BR" dirty="0" smtClean="0"/>
          </a:p>
          <a:p>
            <a:pPr lvl="1"/>
            <a:r>
              <a:rPr lang="pt-BR" dirty="0" smtClean="0"/>
              <a:t>Mostra </a:t>
            </a:r>
            <a:r>
              <a:rPr lang="pt-BR" dirty="0"/>
              <a:t>tabelas, chaves primárias e estrangeiras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r>
              <a:rPr lang="pt-BR" b="1" dirty="0" smtClean="0"/>
              <a:t>Características:</a:t>
            </a:r>
          </a:p>
          <a:p>
            <a:pPr lvl="1"/>
            <a:r>
              <a:rPr lang="pt-BR" dirty="0" smtClean="0"/>
              <a:t>Linguagem </a:t>
            </a:r>
            <a:r>
              <a:rPr lang="pt-BR" dirty="0"/>
              <a:t>mais </a:t>
            </a:r>
            <a:r>
              <a:rPr lang="pt-BR" b="1" dirty="0" smtClean="0">
                <a:solidFill>
                  <a:srgbClr val="FF0000"/>
                </a:solidFill>
              </a:rPr>
              <a:t>TÉCNICA</a:t>
            </a:r>
            <a:r>
              <a:rPr lang="pt-BR" dirty="0" smtClean="0"/>
              <a:t>;</a:t>
            </a:r>
          </a:p>
          <a:p>
            <a:pPr lvl="1"/>
            <a:r>
              <a:rPr lang="pt-BR" dirty="0" smtClean="0"/>
              <a:t>N</a:t>
            </a:r>
            <a:r>
              <a:rPr lang="pt-BR" dirty="0"/>
              <a:t>..N é convertido em tabela </a:t>
            </a:r>
            <a:r>
              <a:rPr lang="pt-BR" dirty="0" smtClean="0"/>
              <a:t>associativa;</a:t>
            </a:r>
          </a:p>
          <a:p>
            <a:pPr lvl="1"/>
            <a:r>
              <a:rPr lang="pt-BR" dirty="0" smtClean="0"/>
              <a:t>Cardinalidades </a:t>
            </a:r>
            <a:r>
              <a:rPr lang="pt-BR" dirty="0"/>
              <a:t>refletem restrições que o banco consegue aplicar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r>
              <a:rPr lang="pt-BR" b="1" dirty="0" smtClean="0"/>
              <a:t>Objetivos:</a:t>
            </a:r>
          </a:p>
          <a:p>
            <a:pPr lvl="1"/>
            <a:r>
              <a:rPr lang="pt-BR" dirty="0" smtClean="0"/>
              <a:t>Comunicar </a:t>
            </a:r>
            <a:r>
              <a:rPr lang="pt-BR" dirty="0"/>
              <a:t>o modelo de dados implementável para programadores e </a:t>
            </a:r>
            <a:r>
              <a:rPr lang="pt-BR" dirty="0" err="1" smtClean="0"/>
              <a:t>DBAs</a:t>
            </a:r>
            <a:r>
              <a:rPr lang="pt-BR" dirty="0" smtClean="0"/>
              <a:t> (Administradores de Bancos de Dados);</a:t>
            </a:r>
          </a:p>
          <a:p>
            <a:pPr lvl="1"/>
            <a:r>
              <a:rPr lang="pt-BR" dirty="0" smtClean="0"/>
              <a:t>Servir </a:t>
            </a:r>
            <a:r>
              <a:rPr lang="pt-BR" dirty="0"/>
              <a:t>como guia para criação física das tabelas no banco.</a:t>
            </a:r>
          </a:p>
        </p:txBody>
      </p:sp>
      <p:pic>
        <p:nvPicPr>
          <p:cNvPr id="7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" y="804044"/>
            <a:ext cx="1272709" cy="3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4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é DER (Diagrama Entidade-Relacionamento)</a:t>
            </a:r>
          </a:p>
        </p:txBody>
      </p:sp>
      <p:pic>
        <p:nvPicPr>
          <p:cNvPr id="6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" y="804044"/>
            <a:ext cx="1272709" cy="3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926" y="1905000"/>
            <a:ext cx="8419628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6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1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 x DER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" y="804044"/>
            <a:ext cx="1272709" cy="3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079763"/>
              </p:ext>
            </p:extLst>
          </p:nvPr>
        </p:nvGraphicFramePr>
        <p:xfrm>
          <a:off x="2592925" y="1264551"/>
          <a:ext cx="9230775" cy="526324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62765">
                  <a:extLst>
                    <a:ext uri="{9D8B030D-6E8A-4147-A177-3AD203B41FA5}">
                      <a16:colId xmlns:a16="http://schemas.microsoft.com/office/drawing/2014/main" val="2307490208"/>
                    </a:ext>
                  </a:extLst>
                </a:gridCol>
                <a:gridCol w="3391085">
                  <a:extLst>
                    <a:ext uri="{9D8B030D-6E8A-4147-A177-3AD203B41FA5}">
                      <a16:colId xmlns:a16="http://schemas.microsoft.com/office/drawing/2014/main" val="1198518219"/>
                    </a:ext>
                  </a:extLst>
                </a:gridCol>
                <a:gridCol w="3076925">
                  <a:extLst>
                    <a:ext uri="{9D8B030D-6E8A-4147-A177-3AD203B41FA5}">
                      <a16:colId xmlns:a16="http://schemas.microsoft.com/office/drawing/2014/main" val="2069152275"/>
                    </a:ext>
                  </a:extLst>
                </a:gridCol>
              </a:tblGrid>
              <a:tr h="877208"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Conceito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MER (conceitual)</a:t>
                      </a:r>
                      <a:endParaRPr lang="pt-B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dirty="0" smtClean="0"/>
                        <a:t>DER (lógico/físico)</a:t>
                      </a:r>
                      <a:endParaRPr lang="pt-B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0728986"/>
                  </a:ext>
                </a:extLst>
              </a:tr>
              <a:tr h="877208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Estrutura principal</a:t>
                      </a:r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Entidade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Tabela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9083628"/>
                  </a:ext>
                </a:extLst>
              </a:tr>
              <a:tr h="877208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Elemento de dados</a:t>
                      </a:r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Atributo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Campo ou Coluna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40052"/>
                  </a:ext>
                </a:extLst>
              </a:tr>
              <a:tr h="877208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Ligação entre estruturas</a:t>
                      </a:r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Relacionamento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Relacionamento (FK)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213174"/>
                  </a:ext>
                </a:extLst>
              </a:tr>
              <a:tr h="877208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Identificador único</a:t>
                      </a:r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Identificador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Chave Primaria</a:t>
                      </a:r>
                      <a:r>
                        <a:rPr lang="pt-BR" sz="2000" baseline="0" dirty="0" smtClean="0"/>
                        <a:t> (PK)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696873"/>
                  </a:ext>
                </a:extLst>
              </a:tr>
              <a:tr h="877208">
                <a:tc>
                  <a:txBody>
                    <a:bodyPr/>
                    <a:lstStyle/>
                    <a:p>
                      <a:r>
                        <a:rPr lang="pt-BR" sz="1800" b="1" dirty="0" smtClean="0"/>
                        <a:t>Identificador de outro</a:t>
                      </a:r>
                      <a:endParaRPr lang="pt-BR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Identificador</a:t>
                      </a:r>
                      <a:r>
                        <a:rPr lang="pt-BR" sz="2000" baseline="0" dirty="0" smtClean="0"/>
                        <a:t> estrangeiro</a:t>
                      </a:r>
                      <a:endParaRPr lang="pt-B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000" dirty="0" smtClean="0"/>
                        <a:t>Chave Estrangeira (FK)</a:t>
                      </a:r>
                      <a:endParaRPr lang="pt-BR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8840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9600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1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 x DER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" y="804044"/>
            <a:ext cx="1272709" cy="3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990" y="804044"/>
            <a:ext cx="5335622" cy="3377431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47" y="3489325"/>
            <a:ext cx="7891005" cy="336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5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40441"/>
          </a:xfrm>
        </p:spPr>
        <p:txBody>
          <a:bodyPr/>
          <a:lstStyle/>
          <a:p>
            <a:r>
              <a:rPr lang="pt-BR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 x DER [KAHOOT]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 descr="Ficheiro:SENAI São Paulo logo.png – Wikipédia, a enciclopédia livr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8" y="804044"/>
            <a:ext cx="1272709" cy="32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cho">
  <a:themeElements>
    <a:clrScheme name="SENAI">
      <a:dk1>
        <a:sysClr val="windowText" lastClr="000000"/>
      </a:dk1>
      <a:lt1>
        <a:sysClr val="window" lastClr="FFFFFF"/>
      </a:lt1>
      <a:dk2>
        <a:srgbClr val="696464"/>
      </a:dk2>
      <a:lt2>
        <a:srgbClr val="FFFFFF"/>
      </a:lt2>
      <a:accent1>
        <a:srgbClr val="FF0000"/>
      </a:accent1>
      <a:accent2>
        <a:srgbClr val="D34817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2683b45-61c4-4cdf-aa44-14cf457257f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28F3DA7C743224485A53C1B58CAF4DF" ma:contentTypeVersion="9" ma:contentTypeDescription="Crie um novo documento." ma:contentTypeScope="" ma:versionID="768895af51490883b819bf09e73dcd8e">
  <xsd:schema xmlns:xsd="http://www.w3.org/2001/XMLSchema" xmlns:xs="http://www.w3.org/2001/XMLSchema" xmlns:p="http://schemas.microsoft.com/office/2006/metadata/properties" xmlns:ns3="62683b45-61c4-4cdf-aa44-14cf457257fc" targetNamespace="http://schemas.microsoft.com/office/2006/metadata/properties" ma:root="true" ma:fieldsID="4e127245a2c3889ebd843725c3d98c8f" ns3:_="">
    <xsd:import namespace="62683b45-61c4-4cdf-aa44-14cf457257f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683b45-61c4-4cdf-aa44-14cf457257f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09C9C9-CC83-4D45-92DF-F8EBF0987475}">
  <ds:schemaRefs>
    <ds:schemaRef ds:uri="http://purl.org/dc/elements/1.1/"/>
    <ds:schemaRef ds:uri="http://purl.org/dc/terms/"/>
    <ds:schemaRef ds:uri="http://www.w3.org/XML/1998/namespace"/>
    <ds:schemaRef ds:uri="62683b45-61c4-4cdf-aa44-14cf457257fc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9627061-8465-4FA8-BD27-3AA62F3D8B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1B0952-E133-4156-A20F-E89FFAECE9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683b45-61c4-4cdf-aa44-14cf457257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248</TotalTime>
  <Words>256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Cacho</vt:lpstr>
      <vt:lpstr>MER e DER</vt:lpstr>
      <vt:lpstr>O que é MER (Modelo Entidade-Relacionamento)</vt:lpstr>
      <vt:lpstr>O que é MER (Modelo Entidade-Relacionamento)</vt:lpstr>
      <vt:lpstr>O que é DER (Diagrama Entidade-Relacionamento)</vt:lpstr>
      <vt:lpstr>O que é DER (Diagrama Entidade-Relacionamento)</vt:lpstr>
      <vt:lpstr>MER x DER</vt:lpstr>
      <vt:lpstr>MER x DER</vt:lpstr>
      <vt:lpstr>MER x DER [KAHOOT]</vt:lpstr>
    </vt:vector>
  </TitlesOfParts>
  <Company>SESI SENAI SP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 e DER</dc:title>
  <dc:creator>Alexandre Vinicius Dias Simoes Brito</dc:creator>
  <cp:lastModifiedBy>Alexandre Vinicius Dias Simoes Brito</cp:lastModifiedBy>
  <cp:revision>12</cp:revision>
  <dcterms:created xsi:type="dcterms:W3CDTF">2025-08-13T16:12:27Z</dcterms:created>
  <dcterms:modified xsi:type="dcterms:W3CDTF">2025-08-13T20:22:51Z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0x010100E28F3DA7C743224485A53C1B58CAF4DF</vt:lpwstr>
  </property>
</Properties>
</file>