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4587f97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4587f97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4a07386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4a07386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4a07386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4a07386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472d7300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472d7300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4a073866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4a073866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4a073866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4a073866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4a073866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4a073866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 title="software-de-gestão-de-projetos-blog-terceirizando-web-min-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3374" y="337150"/>
            <a:ext cx="6577250" cy="39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503200"/>
            <a:ext cx="85206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</a:rPr>
              <a:t>Cronograma interno + Estimativa de custos</a:t>
            </a:r>
            <a:endParaRPr b="1" sz="6800"/>
          </a:p>
        </p:txBody>
      </p:sp>
      <p:pic>
        <p:nvPicPr>
          <p:cNvPr id="61" name="Google Shape;61;p14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270550"/>
            <a:ext cx="85206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1300">
                <a:solidFill>
                  <a:schemeClr val="dk1"/>
                </a:solidFill>
              </a:rPr>
              <a:t>Cronograma interno</a:t>
            </a:r>
            <a:endParaRPr b="1" i="1" sz="1300">
              <a:solidFill>
                <a:schemeClr val="dk1"/>
              </a:solidFill>
            </a:endParaRPr>
          </a:p>
          <a:p>
            <a:pPr indent="-31115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Definição: sequência de atividades do projeto, prazos e responsáveis.</a:t>
            </a:r>
            <a:br>
              <a:rPr lang="pt-BR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Ferramentas: Kanban, Scrum (sprints).</a:t>
            </a:r>
            <a:br>
              <a:rPr lang="pt-BR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Exemplo: pequenas etapas de um sistema de biblioteca digital :</a:t>
            </a:r>
            <a:br>
              <a:rPr lang="pt-BR" sz="1300">
                <a:solidFill>
                  <a:schemeClr val="dk1"/>
                </a:solidFill>
              </a:rPr>
            </a:br>
            <a:r>
              <a:rPr lang="pt-BR" sz="1300">
                <a:solidFill>
                  <a:schemeClr val="dk1"/>
                </a:solidFill>
              </a:rPr>
              <a:t> </a:t>
            </a:r>
            <a:r>
              <a:rPr b="1" i="1" lang="pt-BR" sz="1300">
                <a:solidFill>
                  <a:schemeClr val="dk1"/>
                </a:solidFill>
              </a:rPr>
              <a:t>levantamento, modelagem, codificação, testes.</a:t>
            </a:r>
            <a:endParaRPr b="1" i="1"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</p:txBody>
      </p:sp>
      <p:pic>
        <p:nvPicPr>
          <p:cNvPr id="63" name="Google Shape;63;p14" title="Kanba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3950" y="3463475"/>
            <a:ext cx="3360051" cy="16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503200"/>
            <a:ext cx="85206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</a:rPr>
              <a:t>Cronograma interno + Estimativa de custos</a:t>
            </a:r>
            <a:endParaRPr b="1" sz="6800"/>
          </a:p>
        </p:txBody>
      </p:sp>
      <p:pic>
        <p:nvPicPr>
          <p:cNvPr id="69" name="Google Shape;69;p15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1270550"/>
            <a:ext cx="85206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1300">
                <a:solidFill>
                  <a:schemeClr val="dk1"/>
                </a:solidFill>
              </a:rPr>
              <a:t>Estimativa de custos</a:t>
            </a:r>
            <a:endParaRPr b="1" i="1"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É o processo de prever os </a:t>
            </a:r>
            <a:r>
              <a:rPr b="1" lang="pt-BR" sz="1100">
                <a:solidFill>
                  <a:schemeClr val="dk1"/>
                </a:solidFill>
              </a:rPr>
              <a:t>recursos financeiros necessários</a:t>
            </a:r>
            <a:r>
              <a:rPr lang="pt-BR" sz="1100">
                <a:solidFill>
                  <a:schemeClr val="dk1"/>
                </a:solidFill>
              </a:rPr>
              <a:t> para executar um projeto de software até sua conclusão. Inclui custos </a:t>
            </a:r>
            <a:r>
              <a:rPr b="1" lang="pt-BR" sz="1100">
                <a:solidFill>
                  <a:schemeClr val="dk1"/>
                </a:solidFill>
              </a:rPr>
              <a:t>diretos e indiretos</a:t>
            </a:r>
            <a:r>
              <a:rPr lang="pt-BR" sz="1100">
                <a:solidFill>
                  <a:schemeClr val="dk1"/>
                </a:solidFill>
              </a:rPr>
              <a:t>, previstos desde o planejamento até a manutenção.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</p:txBody>
      </p:sp>
      <p:pic>
        <p:nvPicPr>
          <p:cNvPr id="71" name="Google Shape;71;p15" title="17115736-estimativa-de-custo-do-projeto-calcule-seu-orcamento-ou-recursos-para-concluir-tarefas-fatura-de-plano-financeiro-ou-despesas-fiscais-ou-emprestimos-empresario-com-calculadora-de-estimativa-de-custo-do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450" y="2165300"/>
            <a:ext cx="4061101" cy="286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104125"/>
            <a:ext cx="8520600" cy="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</a:rPr>
              <a:t>Categorias de Custos</a:t>
            </a:r>
            <a:endParaRPr b="1" sz="6800"/>
          </a:p>
        </p:txBody>
      </p:sp>
      <p:pic>
        <p:nvPicPr>
          <p:cNvPr id="77" name="Google Shape;77;p16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7125" y="3668825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606050"/>
            <a:ext cx="8520600" cy="3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Custos Diretos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Mão de obra (salários de desenvolvedores, analistas, testadores, gerentes).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Ferramentas de desenvolvimento (licenças de IDE, bancos de dados, frameworks pagos).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Infraestrutura (servidores, cloud, hospedagem).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Custos Indiretos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Energia elétrica, internet, aluguel da empresa.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Equipamentos compartilhados (datacenters, impressoras, mobiliário).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Manutenção e suporte administrativo.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Custos Fixos x Variáveis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Fixos</a:t>
            </a:r>
            <a:r>
              <a:rPr lang="pt-BR" sz="1100">
                <a:solidFill>
                  <a:schemeClr val="dk1"/>
                </a:solidFill>
              </a:rPr>
              <a:t>: não mudam com a duração do projeto (ex.: aluguel da sede, software já licenciado).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Variáveis</a:t>
            </a:r>
            <a:r>
              <a:rPr lang="pt-BR" sz="1100">
                <a:solidFill>
                  <a:schemeClr val="dk1"/>
                </a:solidFill>
              </a:rPr>
              <a:t>: mudam conforme o tempo de execução (ex.: horas de desenvolvedores, uso de nuvem).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300">
              <a:solidFill>
                <a:schemeClr val="dk1"/>
              </a:solidFill>
            </a:endParaRPr>
          </a:p>
        </p:txBody>
      </p:sp>
      <p:pic>
        <p:nvPicPr>
          <p:cNvPr id="79" name="Google Shape;79;p16" title="pngtree-clipart-of-a-money-bag-filled-with-gold-coins-featuring-dollar-png-image_1478952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2950" y="1795800"/>
            <a:ext cx="1951000" cy="19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311700" y="201050"/>
            <a:ext cx="852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/>
              <a:t>Técnicas de Estimativa</a:t>
            </a:r>
            <a:endParaRPr sz="4880"/>
          </a:p>
        </p:txBody>
      </p:sp>
      <p:pic>
        <p:nvPicPr>
          <p:cNvPr id="85" name="Google Shape;85;p17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613375"/>
            <a:ext cx="8520600" cy="3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Analogia (Top-down)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Baseia-se em projetos semelhantes já realizados.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Exemplo: “O último sistema de e-commerce custou R$ 200 mil, este será parecido.”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Bottom-up (por tarefa)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Divide o projeto em tarefas menores (WBS – Work Breakdown Structure).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Estima-se custo e tempo de cada parte e soma-se.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Mais detalhada e precisa, mas mais trabalhosa.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Estimativa Paramétrica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Usa dados históricos e fórmulas matemáticas.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0" y="201050"/>
            <a:ext cx="852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/>
              <a:t>Técnicas de Estimativa</a:t>
            </a:r>
            <a:endParaRPr sz="4880"/>
          </a:p>
        </p:txBody>
      </p:sp>
      <p:pic>
        <p:nvPicPr>
          <p:cNvPr id="92" name="Google Shape;92;p18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311700" y="613375"/>
            <a:ext cx="8520600" cy="3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Opinião de Especialistas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Consultar especialistas que já participaram de projetos similares.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Variação Colaborativa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Parecida com a opinião de especialistas, mas envolve discussões em grupo até convergirem para um valor.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94" name="Google Shape;94;p18" title="0_I0OjmZQdg4IF4EYF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2188" y="2535722"/>
            <a:ext cx="4059627" cy="21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311700" y="201050"/>
            <a:ext cx="852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/>
              <a:t>Exemplo</a:t>
            </a:r>
            <a:endParaRPr sz="4880"/>
          </a:p>
        </p:txBody>
      </p:sp>
      <p:pic>
        <p:nvPicPr>
          <p:cNvPr id="100" name="Google Shape;100;p19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311700" y="613375"/>
            <a:ext cx="8520600" cy="3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Projeto: </a:t>
            </a:r>
            <a:r>
              <a:rPr b="1" lang="pt-BR" sz="1100">
                <a:solidFill>
                  <a:schemeClr val="dk1"/>
                </a:solidFill>
              </a:rPr>
              <a:t>Sistema Web para cadastro de clientes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Levantamento de requisitos: 20h (Analista a R$ 60/h) → R$ 1.200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Desenvolvimento backend: 60h (Dev a R$ 50/h) → R$ 3.000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Desenvolvimento frontend: 40h (Dev a R$ 50/h) → R$ 2.000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Testes: 20h (QA a R$ 40/h) → R$ 800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Infraestrutura (servidor 1 mês): R$ 500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Custo total estimado = R$ 7.500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311700" y="201050"/>
            <a:ext cx="852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/>
              <a:t>Desafios comuns na estimativa</a:t>
            </a:r>
            <a:endParaRPr sz="4880"/>
          </a:p>
        </p:txBody>
      </p:sp>
      <p:pic>
        <p:nvPicPr>
          <p:cNvPr id="107" name="Google Shape;107;p20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311700" y="613375"/>
            <a:ext cx="85206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Superestimar (cliente acha caro demais).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Subestimar (projeto estoura orçamento).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Desconsiderar custos indiretos.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Não prever riscos (retrabalho, mudanças de requisitos, problemas técnicos).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0" y="2329350"/>
            <a:ext cx="852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/>
              <a:t>Relação com o Cronograma</a:t>
            </a:r>
            <a:endParaRPr sz="4880"/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814150"/>
            <a:ext cx="85206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Mais tempo</a:t>
            </a:r>
            <a:r>
              <a:rPr lang="pt-BR" sz="1100">
                <a:solidFill>
                  <a:schemeClr val="dk1"/>
                </a:solidFill>
              </a:rPr>
              <a:t>: mais horas de trabalho = aumento de custos variáveis.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Atrasos</a:t>
            </a:r>
            <a:r>
              <a:rPr lang="pt-BR" sz="1100">
                <a:solidFill>
                  <a:schemeClr val="dk1"/>
                </a:solidFill>
              </a:rPr>
              <a:t>: podem gerar horas extras, multas contratuais, uso prolongado de recursos = aumento total.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Boa gestão de cronograma</a:t>
            </a:r>
            <a:r>
              <a:rPr lang="pt-BR" sz="1100">
                <a:solidFill>
                  <a:schemeClr val="dk1"/>
                </a:solidFill>
              </a:rPr>
              <a:t> = controle financeiro.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