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2" r:id="rId4"/>
  </p:sldMasterIdLst>
  <p:sldIdLst>
    <p:sldId id="256" r:id="rId5"/>
    <p:sldId id="257" r:id="rId6"/>
    <p:sldId id="259" r:id="rId7"/>
    <p:sldId id="260" r:id="rId8"/>
    <p:sldId id="261" r:id="rId9"/>
    <p:sldId id="258" r:id="rId10"/>
    <p:sldId id="262" r:id="rId11"/>
    <p:sldId id="263" r:id="rId12"/>
    <p:sldId id="26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D5A6B-5C49-415E-B725-ECAA3B6A70D9}" type="datetimeFigureOut">
              <a:rPr lang="pt-BR" smtClean="0"/>
              <a:t>03/09/2025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FF29670-CB48-4177-8C38-D04EBE6301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0096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D5A6B-5C49-415E-B725-ECAA3B6A70D9}" type="datetimeFigureOut">
              <a:rPr lang="pt-BR" smtClean="0"/>
              <a:t>03/09/2025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FF29670-CB48-4177-8C38-D04EBE6301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7545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D5A6B-5C49-415E-B725-ECAA3B6A70D9}" type="datetimeFigureOut">
              <a:rPr lang="pt-BR" smtClean="0"/>
              <a:t>03/09/2025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FF29670-CB48-4177-8C38-D04EBE6301C0}" type="slidenum">
              <a:rPr lang="pt-BR" smtClean="0"/>
              <a:t>‹nº›</a:t>
            </a:fld>
            <a:endParaRPr lang="pt-B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222274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D5A6B-5C49-415E-B725-ECAA3B6A70D9}" type="datetimeFigureOut">
              <a:rPr lang="pt-BR" smtClean="0"/>
              <a:t>03/09/2025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FF29670-CB48-4177-8C38-D04EBE6301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16504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D5A6B-5C49-415E-B725-ECAA3B6A70D9}" type="datetimeFigureOut">
              <a:rPr lang="pt-BR" smtClean="0"/>
              <a:t>03/09/2025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FF29670-CB48-4177-8C38-D04EBE6301C0}" type="slidenum">
              <a:rPr lang="pt-BR" smtClean="0"/>
              <a:t>‹nº›</a:t>
            </a:fld>
            <a:endParaRPr lang="pt-B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910134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D5A6B-5C49-415E-B725-ECAA3B6A70D9}" type="datetimeFigureOut">
              <a:rPr lang="pt-BR" smtClean="0"/>
              <a:t>03/09/2025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FF29670-CB48-4177-8C38-D04EBE6301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73795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D5A6B-5C49-415E-B725-ECAA3B6A70D9}" type="datetimeFigureOut">
              <a:rPr lang="pt-BR" smtClean="0"/>
              <a:t>03/09/2025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29670-CB48-4177-8C38-D04EBE6301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39691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D5A6B-5C49-415E-B725-ECAA3B6A70D9}" type="datetimeFigureOut">
              <a:rPr lang="pt-BR" smtClean="0"/>
              <a:t>03/09/2025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29670-CB48-4177-8C38-D04EBE6301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8031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D5A6B-5C49-415E-B725-ECAA3B6A70D9}" type="datetimeFigureOut">
              <a:rPr lang="pt-BR" smtClean="0"/>
              <a:t>03/09/2025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29670-CB48-4177-8C38-D04EBE6301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3449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D5A6B-5C49-415E-B725-ECAA3B6A70D9}" type="datetimeFigureOut">
              <a:rPr lang="pt-BR" smtClean="0"/>
              <a:t>03/09/2025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FF29670-CB48-4177-8C38-D04EBE6301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2894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D5A6B-5C49-415E-B725-ECAA3B6A70D9}" type="datetimeFigureOut">
              <a:rPr lang="pt-BR" smtClean="0"/>
              <a:t>03/09/2025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FF29670-CB48-4177-8C38-D04EBE6301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21844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D5A6B-5C49-415E-B725-ECAA3B6A70D9}" type="datetimeFigureOut">
              <a:rPr lang="pt-BR" smtClean="0"/>
              <a:t>03/09/2025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FF29670-CB48-4177-8C38-D04EBE6301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502832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D5A6B-5C49-415E-B725-ECAA3B6A70D9}" type="datetimeFigureOut">
              <a:rPr lang="pt-BR" smtClean="0"/>
              <a:t>03/09/2025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29670-CB48-4177-8C38-D04EBE6301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7346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D5A6B-5C49-415E-B725-ECAA3B6A70D9}" type="datetimeFigureOut">
              <a:rPr lang="pt-BR" smtClean="0"/>
              <a:t>03/09/2025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29670-CB48-4177-8C38-D04EBE6301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561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D5A6B-5C49-415E-B725-ECAA3B6A70D9}" type="datetimeFigureOut">
              <a:rPr lang="pt-BR" smtClean="0"/>
              <a:t>03/09/2025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29670-CB48-4177-8C38-D04EBE6301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249583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D5A6B-5C49-415E-B725-ECAA3B6A70D9}" type="datetimeFigureOut">
              <a:rPr lang="pt-BR" smtClean="0"/>
              <a:t>03/09/2025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FF29670-CB48-4177-8C38-D04EBE6301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9402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3D5A6B-5C49-415E-B725-ECAA3B6A70D9}" type="datetimeFigureOut">
              <a:rPr lang="pt-BR" smtClean="0"/>
              <a:t>03/09/2025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FF29670-CB48-4177-8C38-D04EBE6301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72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3" r:id="rId1"/>
    <p:sldLayoutId id="2147483864" r:id="rId2"/>
    <p:sldLayoutId id="2147483865" r:id="rId3"/>
    <p:sldLayoutId id="2147483866" r:id="rId4"/>
    <p:sldLayoutId id="2147483867" r:id="rId5"/>
    <p:sldLayoutId id="2147483868" r:id="rId6"/>
    <p:sldLayoutId id="2147483869" r:id="rId7"/>
    <p:sldLayoutId id="2147483870" r:id="rId8"/>
    <p:sldLayoutId id="2147483871" r:id="rId9"/>
    <p:sldLayoutId id="2147483872" r:id="rId10"/>
    <p:sldLayoutId id="2147483873" r:id="rId11"/>
    <p:sldLayoutId id="2147483874" r:id="rId12"/>
    <p:sldLayoutId id="2147483875" r:id="rId13"/>
    <p:sldLayoutId id="2147483876" r:id="rId14"/>
    <p:sldLayoutId id="2147483877" r:id="rId15"/>
    <p:sldLayoutId id="214748387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b="1" dirty="0" smtClean="0">
                <a:latin typeface="Baskerville Old Face" panose="02020602080505020303" pitchFamily="18" charset="0"/>
              </a:rPr>
              <a:t>A Linguagem SQL</a:t>
            </a:r>
            <a:endParaRPr lang="pt-BR" b="1" dirty="0">
              <a:latin typeface="Baskerville Old Face" panose="02020602080505020303" pitchFamily="18" charset="0"/>
            </a:endParaRPr>
          </a:p>
        </p:txBody>
      </p:sp>
      <p:pic>
        <p:nvPicPr>
          <p:cNvPr id="4" name="Picture 8" descr="Ficheiro:SENAI São Paulo logo.png – Wikipédia, a enciclopédia livr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35" y="4528755"/>
            <a:ext cx="1410493" cy="362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02115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84573"/>
          </a:xfrm>
        </p:spPr>
        <p:txBody>
          <a:bodyPr/>
          <a:lstStyle/>
          <a:p>
            <a:r>
              <a:rPr lang="pt-BR" b="1" dirty="0" smtClean="0">
                <a:latin typeface="Baskerville Old Face" panose="02020602080505020303" pitchFamily="18" charset="0"/>
              </a:rPr>
              <a:t>Introdução</a:t>
            </a:r>
            <a:endParaRPr lang="pt-BR" b="1" dirty="0">
              <a:latin typeface="Baskerville Old Face" panose="02020602080505020303" pitchFamily="18" charset="0"/>
            </a:endParaRPr>
          </a:p>
        </p:txBody>
      </p:sp>
      <p:sp>
        <p:nvSpPr>
          <p:cNvPr id="8" name="Espaço Reservado para Conteúdo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>
            <a:normAutofit/>
          </a:bodyPr>
          <a:lstStyle/>
          <a:p>
            <a:r>
              <a:rPr lang="pt-BR" sz="2800" dirty="0" smtClean="0">
                <a:latin typeface="Baskerville Old Face" panose="02020602080505020303" pitchFamily="18" charset="0"/>
              </a:rPr>
              <a:t>Criado nos laboratórios da IBM na década de 1970;</a:t>
            </a:r>
          </a:p>
          <a:p>
            <a:endParaRPr lang="pt-BR" sz="2800" dirty="0" smtClean="0">
              <a:latin typeface="Baskerville Old Face" panose="02020602080505020303" pitchFamily="18" charset="0"/>
            </a:endParaRPr>
          </a:p>
          <a:p>
            <a:r>
              <a:rPr lang="pt-BR" sz="2800" dirty="0" smtClean="0">
                <a:latin typeface="Baskerville Old Face" panose="02020602080505020303" pitchFamily="18" charset="0"/>
              </a:rPr>
              <a:t>Tornou-se padrão mundial na década de 1980;</a:t>
            </a:r>
          </a:p>
          <a:p>
            <a:endParaRPr lang="pt-BR" sz="2800" dirty="0" smtClean="0">
              <a:latin typeface="Baskerville Old Face" panose="02020602080505020303" pitchFamily="18" charset="0"/>
            </a:endParaRPr>
          </a:p>
          <a:p>
            <a:r>
              <a:rPr lang="pt-BR" sz="2800" dirty="0" smtClean="0">
                <a:latin typeface="Baskerville Old Face" panose="02020602080505020303" pitchFamily="18" charset="0"/>
              </a:rPr>
              <a:t>Utilizado até hoje sem grandes mudanças.</a:t>
            </a:r>
            <a:endParaRPr lang="pt-BR" sz="2800" dirty="0">
              <a:latin typeface="Baskerville Old Face" panose="02020602080505020303" pitchFamily="18" charset="0"/>
            </a:endParaRPr>
          </a:p>
        </p:txBody>
      </p:sp>
      <p:pic>
        <p:nvPicPr>
          <p:cNvPr id="9" name="Picture 8" descr="Ficheiro:SENAI São Paulo logo.png – Wikipédia, a enciclopédia livr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24" y="795654"/>
            <a:ext cx="1333850" cy="342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24538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51684"/>
          </a:xfrm>
        </p:spPr>
        <p:txBody>
          <a:bodyPr/>
          <a:lstStyle/>
          <a:p>
            <a:r>
              <a:rPr lang="pt-BR" b="1" dirty="0" smtClean="0">
                <a:latin typeface="Baskerville Old Face" panose="02020602080505020303" pitchFamily="18" charset="0"/>
              </a:rPr>
              <a:t>Por que aprender SQL?</a:t>
            </a:r>
            <a:endParaRPr lang="pt-BR" b="1" dirty="0">
              <a:latin typeface="Baskerville Old Face" panose="02020602080505020303" pitchFamily="18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z="2400" dirty="0">
                <a:latin typeface="Baskerville Old Face" panose="02020602080505020303" pitchFamily="18" charset="0"/>
              </a:rPr>
              <a:t>Padrão para bancos de dados relacionais há mais de 30 </a:t>
            </a:r>
            <a:r>
              <a:rPr lang="pt-BR" sz="2400" dirty="0" smtClean="0">
                <a:latin typeface="Baskerville Old Face" panose="02020602080505020303" pitchFamily="18" charset="0"/>
              </a:rPr>
              <a:t>anos;</a:t>
            </a:r>
          </a:p>
          <a:p>
            <a:pPr lvl="0"/>
            <a:endParaRPr lang="pt-BR" sz="2400" dirty="0">
              <a:latin typeface="Baskerville Old Face" panose="02020602080505020303" pitchFamily="18" charset="0"/>
            </a:endParaRPr>
          </a:p>
          <a:p>
            <a:pPr lvl="0"/>
            <a:r>
              <a:rPr lang="pt-BR" sz="2400" dirty="0">
                <a:latin typeface="Baskerville Old Face" panose="02020602080505020303" pitchFamily="18" charset="0"/>
              </a:rPr>
              <a:t>Requisito básico em sistemas de informação e mercado de </a:t>
            </a:r>
            <a:r>
              <a:rPr lang="pt-BR" sz="2400" dirty="0" smtClean="0">
                <a:latin typeface="Baskerville Old Face" panose="02020602080505020303" pitchFamily="18" charset="0"/>
              </a:rPr>
              <a:t>trabalho;</a:t>
            </a:r>
          </a:p>
          <a:p>
            <a:pPr lvl="0"/>
            <a:endParaRPr lang="pt-BR" sz="2400" dirty="0">
              <a:latin typeface="Baskerville Old Face" panose="02020602080505020303" pitchFamily="18" charset="0"/>
            </a:endParaRPr>
          </a:p>
          <a:p>
            <a:pPr lvl="0"/>
            <a:r>
              <a:rPr lang="pt-BR" sz="2400" dirty="0">
                <a:latin typeface="Baskerville Old Face" panose="02020602080505020303" pitchFamily="18" charset="0"/>
              </a:rPr>
              <a:t>Essencial para desenvolvimento de software bem </a:t>
            </a:r>
            <a:r>
              <a:rPr lang="pt-BR" sz="2400" dirty="0" smtClean="0">
                <a:latin typeface="Baskerville Old Face" panose="02020602080505020303" pitchFamily="18" charset="0"/>
              </a:rPr>
              <a:t>estruturado.</a:t>
            </a:r>
            <a:endParaRPr lang="pt-BR" sz="2400" dirty="0">
              <a:latin typeface="Baskerville Old Face" panose="02020602080505020303" pitchFamily="18" charset="0"/>
            </a:endParaRPr>
          </a:p>
          <a:p>
            <a:endParaRPr lang="pt-BR" dirty="0">
              <a:latin typeface="Baskerville Old Face" panose="02020602080505020303" pitchFamily="18" charset="0"/>
            </a:endParaRPr>
          </a:p>
        </p:txBody>
      </p:sp>
      <p:pic>
        <p:nvPicPr>
          <p:cNvPr id="5" name="Picture 8" descr="Ficheiro:SENAI São Paulo logo.png – Wikipédia, a enciclopédia livr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24" y="795654"/>
            <a:ext cx="1333850" cy="342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50215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01351"/>
          </a:xfrm>
        </p:spPr>
        <p:txBody>
          <a:bodyPr/>
          <a:lstStyle/>
          <a:p>
            <a:r>
              <a:rPr lang="pt-BR" b="1" dirty="0" smtClean="0">
                <a:latin typeface="Baskerville Old Face" panose="02020602080505020303" pitchFamily="18" charset="0"/>
              </a:rPr>
              <a:t>Papel dos Banco de Dados</a:t>
            </a:r>
            <a:endParaRPr lang="pt-BR" b="1" dirty="0">
              <a:latin typeface="Baskerville Old Face" panose="02020602080505020303" pitchFamily="18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z="2800" dirty="0">
                <a:latin typeface="Baskerville Old Face" panose="02020602080505020303" pitchFamily="18" charset="0"/>
              </a:rPr>
              <a:t>Peças centrais em sistemas de </a:t>
            </a:r>
            <a:r>
              <a:rPr lang="pt-BR" sz="2800" dirty="0" smtClean="0">
                <a:latin typeface="Baskerville Old Face" panose="02020602080505020303" pitchFamily="18" charset="0"/>
              </a:rPr>
              <a:t>informação;</a:t>
            </a:r>
            <a:endParaRPr lang="pt-BR" sz="2800" dirty="0">
              <a:latin typeface="Baskerville Old Face" panose="02020602080505020303" pitchFamily="18" charset="0"/>
            </a:endParaRPr>
          </a:p>
          <a:p>
            <a:pPr lvl="0"/>
            <a:endParaRPr lang="pt-BR" sz="2800" dirty="0" smtClean="0">
              <a:latin typeface="Baskerville Old Face" panose="02020602080505020303" pitchFamily="18" charset="0"/>
            </a:endParaRPr>
          </a:p>
          <a:p>
            <a:pPr lvl="0"/>
            <a:r>
              <a:rPr lang="pt-BR" sz="2800" dirty="0" smtClean="0">
                <a:latin typeface="Baskerville Old Face" panose="02020602080505020303" pitchFamily="18" charset="0"/>
              </a:rPr>
              <a:t>Base </a:t>
            </a:r>
            <a:r>
              <a:rPr lang="pt-BR" sz="2800" dirty="0">
                <a:latin typeface="Baskerville Old Face" panose="02020602080505020303" pitchFamily="18" charset="0"/>
              </a:rPr>
              <a:t>para armazenamento e organização de </a:t>
            </a:r>
            <a:r>
              <a:rPr lang="pt-BR" sz="2800" dirty="0" smtClean="0">
                <a:latin typeface="Baskerville Old Face" panose="02020602080505020303" pitchFamily="18" charset="0"/>
              </a:rPr>
              <a:t>dados;</a:t>
            </a:r>
            <a:endParaRPr lang="pt-BR" sz="2800" dirty="0">
              <a:latin typeface="Baskerville Old Face" panose="02020602080505020303" pitchFamily="18" charset="0"/>
            </a:endParaRPr>
          </a:p>
          <a:p>
            <a:pPr lvl="0"/>
            <a:endParaRPr lang="pt-BR" sz="2800" dirty="0" smtClean="0">
              <a:latin typeface="Baskerville Old Face" panose="02020602080505020303" pitchFamily="18" charset="0"/>
            </a:endParaRPr>
          </a:p>
          <a:p>
            <a:pPr lvl="0"/>
            <a:r>
              <a:rPr lang="pt-BR" sz="2800" dirty="0" smtClean="0">
                <a:latin typeface="Baskerville Old Face" panose="02020602080505020303" pitchFamily="18" charset="0"/>
              </a:rPr>
              <a:t>SQL </a:t>
            </a:r>
            <a:r>
              <a:rPr lang="pt-BR" sz="2800" dirty="0">
                <a:latin typeface="Baskerville Old Face" panose="02020602080505020303" pitchFamily="18" charset="0"/>
              </a:rPr>
              <a:t>garante manipulação e consulta </a:t>
            </a:r>
            <a:r>
              <a:rPr lang="pt-BR" sz="2800" dirty="0" smtClean="0">
                <a:latin typeface="Baskerville Old Face" panose="02020602080505020303" pitchFamily="18" charset="0"/>
              </a:rPr>
              <a:t>eficiente.</a:t>
            </a:r>
            <a:endParaRPr lang="pt-BR" sz="2800" dirty="0">
              <a:latin typeface="Baskerville Old Face" panose="02020602080505020303" pitchFamily="18" charset="0"/>
            </a:endParaRPr>
          </a:p>
          <a:p>
            <a:endParaRPr lang="pt-BR" dirty="0">
              <a:latin typeface="Baskerville Old Face" panose="02020602080505020303" pitchFamily="18" charset="0"/>
            </a:endParaRPr>
          </a:p>
        </p:txBody>
      </p:sp>
      <p:pic>
        <p:nvPicPr>
          <p:cNvPr id="5" name="Picture 8" descr="Ficheiro:SENAI São Paulo logo.png – Wikipédia, a enciclopédia livr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24" y="795654"/>
            <a:ext cx="1333850" cy="342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7465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67795"/>
          </a:xfrm>
        </p:spPr>
        <p:txBody>
          <a:bodyPr/>
          <a:lstStyle/>
          <a:p>
            <a:r>
              <a:rPr lang="pt-BR" b="1" dirty="0" smtClean="0">
                <a:latin typeface="Baskerville Old Face" panose="02020602080505020303" pitchFamily="18" charset="0"/>
              </a:rPr>
              <a:t>Principais Características do SQL</a:t>
            </a:r>
            <a:endParaRPr lang="pt-BR" b="1" dirty="0">
              <a:latin typeface="Baskerville Old Face" panose="02020602080505020303" pitchFamily="18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0"/>
            <a:r>
              <a:rPr lang="pt-BR" sz="2400" dirty="0">
                <a:latin typeface="Baskerville Old Face" panose="02020602080505020303" pitchFamily="18" charset="0"/>
              </a:rPr>
              <a:t>Independência do fabricante </a:t>
            </a:r>
            <a:r>
              <a:rPr lang="pt-BR" sz="2400" dirty="0" smtClean="0">
                <a:latin typeface="Baskerville Old Face" panose="02020602080505020303" pitchFamily="18" charset="0"/>
              </a:rPr>
              <a:t>[padronizado pelo ANSI(</a:t>
            </a:r>
            <a:r>
              <a:rPr lang="pt-BR" sz="2400" dirty="0">
                <a:latin typeface="Baskerville Old Face" panose="02020602080505020303" pitchFamily="18" charset="0"/>
              </a:rPr>
              <a:t>American </a:t>
            </a:r>
            <a:r>
              <a:rPr lang="pt-BR" sz="2400" dirty="0" err="1">
                <a:latin typeface="Baskerville Old Face" panose="02020602080505020303" pitchFamily="18" charset="0"/>
              </a:rPr>
              <a:t>National</a:t>
            </a:r>
            <a:r>
              <a:rPr lang="pt-BR" sz="2400" dirty="0">
                <a:latin typeface="Baskerville Old Face" panose="02020602080505020303" pitchFamily="18" charset="0"/>
              </a:rPr>
              <a:t/>
            </a:r>
            <a:br>
              <a:rPr lang="pt-BR" sz="2400" dirty="0">
                <a:latin typeface="Baskerville Old Face" panose="02020602080505020303" pitchFamily="18" charset="0"/>
              </a:rPr>
            </a:br>
            <a:r>
              <a:rPr lang="pt-BR" sz="2400" dirty="0">
                <a:latin typeface="Baskerville Old Face" panose="02020602080505020303" pitchFamily="18" charset="0"/>
              </a:rPr>
              <a:t>Standards </a:t>
            </a:r>
            <a:r>
              <a:rPr lang="pt-BR" sz="2400" dirty="0" err="1">
                <a:latin typeface="Baskerville Old Face" panose="02020602080505020303" pitchFamily="18" charset="0"/>
              </a:rPr>
              <a:t>Institute</a:t>
            </a:r>
            <a:r>
              <a:rPr lang="pt-BR" sz="2400" dirty="0">
                <a:latin typeface="Baskerville Old Face" panose="02020602080505020303" pitchFamily="18" charset="0"/>
              </a:rPr>
              <a:t> (ANSI</a:t>
            </a:r>
            <a:r>
              <a:rPr lang="pt-BR" sz="2400" dirty="0" smtClean="0">
                <a:latin typeface="Baskerville Old Face" panose="02020602080505020303" pitchFamily="18" charset="0"/>
              </a:rPr>
              <a:t>)];</a:t>
            </a:r>
            <a:endParaRPr lang="pt-BR" sz="2400" dirty="0">
              <a:latin typeface="Baskerville Old Face" panose="02020602080505020303" pitchFamily="18" charset="0"/>
            </a:endParaRPr>
          </a:p>
          <a:p>
            <a:pPr lvl="0"/>
            <a:endParaRPr lang="pt-BR" sz="2400" dirty="0" smtClean="0">
              <a:latin typeface="Baskerville Old Face" panose="02020602080505020303" pitchFamily="18" charset="0"/>
            </a:endParaRPr>
          </a:p>
          <a:p>
            <a:pPr lvl="0"/>
            <a:r>
              <a:rPr lang="pt-BR" sz="2400" dirty="0" smtClean="0">
                <a:latin typeface="Baskerville Old Face" panose="02020602080505020303" pitchFamily="18" charset="0"/>
              </a:rPr>
              <a:t>Possibilidade </a:t>
            </a:r>
            <a:r>
              <a:rPr lang="pt-BR" sz="2400" dirty="0">
                <a:latin typeface="Baskerville Old Face" panose="02020602080505020303" pitchFamily="18" charset="0"/>
              </a:rPr>
              <a:t>de extensões próprias por </a:t>
            </a:r>
            <a:r>
              <a:rPr lang="pt-BR" sz="2400" dirty="0" smtClean="0">
                <a:latin typeface="Baskerville Old Face" panose="02020602080505020303" pitchFamily="18" charset="0"/>
              </a:rPr>
              <a:t>fabricantes;</a:t>
            </a:r>
            <a:endParaRPr lang="pt-BR" sz="2400" dirty="0">
              <a:latin typeface="Baskerville Old Face" panose="02020602080505020303" pitchFamily="18" charset="0"/>
            </a:endParaRPr>
          </a:p>
          <a:p>
            <a:pPr lvl="0"/>
            <a:endParaRPr lang="pt-BR" sz="2400" dirty="0" smtClean="0">
              <a:latin typeface="Baskerville Old Face" panose="02020602080505020303" pitchFamily="18" charset="0"/>
            </a:endParaRPr>
          </a:p>
          <a:p>
            <a:pPr lvl="0"/>
            <a:r>
              <a:rPr lang="pt-BR" sz="2400" dirty="0" smtClean="0">
                <a:latin typeface="Baskerville Old Face" panose="02020602080505020303" pitchFamily="18" charset="0"/>
              </a:rPr>
              <a:t>Case </a:t>
            </a:r>
            <a:r>
              <a:rPr lang="pt-BR" sz="2400" dirty="0" err="1" smtClean="0">
                <a:latin typeface="Baskerville Old Face" panose="02020602080505020303" pitchFamily="18" charset="0"/>
              </a:rPr>
              <a:t>insensitive</a:t>
            </a:r>
            <a:r>
              <a:rPr lang="pt-BR" sz="2400" dirty="0" smtClean="0">
                <a:latin typeface="Baskerville Old Face" panose="02020602080505020303" pitchFamily="18" charset="0"/>
              </a:rPr>
              <a:t>;</a:t>
            </a:r>
            <a:endParaRPr lang="pt-BR" sz="2400" dirty="0">
              <a:latin typeface="Baskerville Old Face" panose="02020602080505020303" pitchFamily="18" charset="0"/>
            </a:endParaRPr>
          </a:p>
          <a:p>
            <a:pPr lvl="0"/>
            <a:endParaRPr lang="pt-BR" sz="2400" dirty="0" smtClean="0">
              <a:latin typeface="Baskerville Old Face" panose="02020602080505020303" pitchFamily="18" charset="0"/>
            </a:endParaRPr>
          </a:p>
          <a:p>
            <a:pPr lvl="0"/>
            <a:r>
              <a:rPr lang="pt-BR" sz="2400" dirty="0" smtClean="0">
                <a:latin typeface="Baskerville Old Face" panose="02020602080505020303" pitchFamily="18" charset="0"/>
              </a:rPr>
              <a:t>Baseado </a:t>
            </a:r>
            <a:r>
              <a:rPr lang="pt-BR" sz="2400" dirty="0">
                <a:latin typeface="Baskerville Old Face" panose="02020602080505020303" pitchFamily="18" charset="0"/>
              </a:rPr>
              <a:t>em inglês de fácil </a:t>
            </a:r>
            <a:r>
              <a:rPr lang="pt-BR" sz="2400" dirty="0" smtClean="0">
                <a:latin typeface="Baskerville Old Face" panose="02020602080505020303" pitchFamily="18" charset="0"/>
              </a:rPr>
              <a:t>entendimento;</a:t>
            </a:r>
            <a:endParaRPr lang="pt-BR" sz="2400" dirty="0">
              <a:latin typeface="Baskerville Old Face" panose="02020602080505020303" pitchFamily="18" charset="0"/>
            </a:endParaRPr>
          </a:p>
          <a:p>
            <a:pPr lvl="0"/>
            <a:endParaRPr lang="pt-BR" sz="2400" dirty="0" smtClean="0">
              <a:latin typeface="Baskerville Old Face" panose="02020602080505020303" pitchFamily="18" charset="0"/>
            </a:endParaRPr>
          </a:p>
          <a:p>
            <a:pPr lvl="0"/>
            <a:r>
              <a:rPr lang="pt-BR" sz="2400" dirty="0" smtClean="0">
                <a:latin typeface="Baskerville Old Face" panose="02020602080505020303" pitchFamily="18" charset="0"/>
              </a:rPr>
              <a:t>Linguagem </a:t>
            </a:r>
            <a:r>
              <a:rPr lang="pt-BR" sz="2400" dirty="0">
                <a:latin typeface="Baskerville Old Face" panose="02020602080505020303" pitchFamily="18" charset="0"/>
              </a:rPr>
              <a:t>declarativa: foca no </a:t>
            </a:r>
            <a:r>
              <a:rPr lang="pt-BR" sz="2400" b="1" dirty="0">
                <a:latin typeface="Baskerville Old Face" panose="02020602080505020303" pitchFamily="18" charset="0"/>
              </a:rPr>
              <a:t>resultado </a:t>
            </a:r>
            <a:r>
              <a:rPr lang="pt-BR" sz="2400" b="1" dirty="0" smtClean="0">
                <a:latin typeface="Baskerville Old Face" panose="02020602080505020303" pitchFamily="18" charset="0"/>
              </a:rPr>
              <a:t>esperado.</a:t>
            </a:r>
            <a:endParaRPr lang="pt-BR" sz="2400" dirty="0">
              <a:latin typeface="Baskerville Old Face" panose="02020602080505020303" pitchFamily="18" charset="0"/>
            </a:endParaRPr>
          </a:p>
          <a:p>
            <a:endParaRPr lang="pt-BR" dirty="0">
              <a:latin typeface="Baskerville Old Face" panose="02020602080505020303" pitchFamily="18" charset="0"/>
            </a:endParaRPr>
          </a:p>
        </p:txBody>
      </p:sp>
      <p:pic>
        <p:nvPicPr>
          <p:cNvPr id="5" name="Picture 8" descr="Ficheiro:SENAI São Paulo logo.png – Wikipédia, a enciclopédia livr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24" y="795654"/>
            <a:ext cx="1333850" cy="342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49511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67795"/>
          </a:xfrm>
        </p:spPr>
        <p:txBody>
          <a:bodyPr/>
          <a:lstStyle/>
          <a:p>
            <a:r>
              <a:rPr lang="pt-BR" b="1" dirty="0" smtClean="0">
                <a:latin typeface="Baskerville Old Face" panose="02020602080505020303" pitchFamily="18" charset="0"/>
              </a:rPr>
              <a:t>Padrão ANSI e Extensões</a:t>
            </a:r>
            <a:endParaRPr lang="pt-BR" b="1" dirty="0">
              <a:latin typeface="Baskerville Old Face" panose="02020602080505020303" pitchFamily="18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pt-BR" sz="2800" dirty="0">
                <a:latin typeface="Baskerville Old Face" panose="02020602080505020303" pitchFamily="18" charset="0"/>
              </a:rPr>
              <a:t>SQL é unificado pelo </a:t>
            </a:r>
            <a:r>
              <a:rPr lang="pt-BR" sz="2800" b="1" dirty="0" smtClean="0">
                <a:latin typeface="Baskerville Old Face" panose="02020602080505020303" pitchFamily="18" charset="0"/>
              </a:rPr>
              <a:t>ANSI;</a:t>
            </a:r>
          </a:p>
          <a:p>
            <a:pPr lvl="0"/>
            <a:endParaRPr lang="pt-BR" sz="2800" dirty="0">
              <a:latin typeface="Baskerville Old Face" panose="02020602080505020303" pitchFamily="18" charset="0"/>
            </a:endParaRPr>
          </a:p>
          <a:p>
            <a:pPr lvl="0"/>
            <a:r>
              <a:rPr lang="pt-BR" sz="2800" dirty="0">
                <a:latin typeface="Baskerville Old Face" panose="02020602080505020303" pitchFamily="18" charset="0"/>
              </a:rPr>
              <a:t>Extensões específicas podem virar padrão </a:t>
            </a:r>
            <a:r>
              <a:rPr lang="pt-BR" sz="2800" dirty="0" smtClean="0">
                <a:latin typeface="Baskerville Old Face" panose="02020602080505020303" pitchFamily="18" charset="0"/>
              </a:rPr>
              <a:t>futuramente;</a:t>
            </a:r>
          </a:p>
          <a:p>
            <a:pPr lvl="0"/>
            <a:endParaRPr lang="pt-BR" sz="2800" dirty="0">
              <a:latin typeface="Baskerville Old Face" panose="02020602080505020303" pitchFamily="18" charset="0"/>
            </a:endParaRPr>
          </a:p>
          <a:p>
            <a:pPr lvl="0"/>
            <a:r>
              <a:rPr lang="pt-BR" sz="2800" dirty="0">
                <a:latin typeface="Baskerville Old Face" panose="02020602080505020303" pitchFamily="18" charset="0"/>
              </a:rPr>
              <a:t>Facilita aprendizado e uso em diferentes </a:t>
            </a:r>
            <a:r>
              <a:rPr lang="pt-BR" sz="2800" dirty="0" err="1" smtClean="0">
                <a:latin typeface="Baskerville Old Face" panose="02020602080505020303" pitchFamily="18" charset="0"/>
              </a:rPr>
              <a:t>SGBDs</a:t>
            </a:r>
            <a:r>
              <a:rPr lang="pt-BR" sz="2800" dirty="0" smtClean="0">
                <a:latin typeface="Baskerville Old Face" panose="02020602080505020303" pitchFamily="18" charset="0"/>
              </a:rPr>
              <a:t>.</a:t>
            </a:r>
            <a:endParaRPr lang="pt-BR" sz="2800" dirty="0">
              <a:latin typeface="Baskerville Old Face" panose="02020602080505020303" pitchFamily="18" charset="0"/>
            </a:endParaRPr>
          </a:p>
          <a:p>
            <a:pPr marL="0" indent="0">
              <a:buNone/>
            </a:pPr>
            <a:endParaRPr lang="pt-BR" sz="2800" dirty="0">
              <a:latin typeface="Baskerville Old Face" panose="02020602080505020303" pitchFamily="18" charset="0"/>
            </a:endParaRPr>
          </a:p>
        </p:txBody>
      </p:sp>
      <p:pic>
        <p:nvPicPr>
          <p:cNvPr id="5" name="Picture 8" descr="Ficheiro:SENAI São Paulo logo.png – Wikipédia, a enciclopédia livr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24" y="795654"/>
            <a:ext cx="1333850" cy="342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40223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18129"/>
          </a:xfrm>
        </p:spPr>
        <p:txBody>
          <a:bodyPr/>
          <a:lstStyle/>
          <a:p>
            <a:r>
              <a:rPr lang="pt-BR" b="1" dirty="0" smtClean="0">
                <a:latin typeface="Baskerville Old Face" panose="02020602080505020303" pitchFamily="18" charset="0"/>
              </a:rPr>
              <a:t>Paradigma de Linguagem</a:t>
            </a:r>
            <a:endParaRPr lang="pt-BR" b="1" dirty="0">
              <a:latin typeface="Baskerville Old Face" panose="02020602080505020303" pitchFamily="18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z="2800" dirty="0">
                <a:latin typeface="Baskerville Old Face" panose="02020602080505020303" pitchFamily="18" charset="0"/>
              </a:rPr>
              <a:t>Baseada em comandos em inglês </a:t>
            </a:r>
            <a:r>
              <a:rPr lang="pt-BR" sz="2800" dirty="0" smtClean="0">
                <a:latin typeface="Baskerville Old Face" panose="02020602080505020303" pitchFamily="18" charset="0"/>
              </a:rPr>
              <a:t>simples;</a:t>
            </a:r>
            <a:endParaRPr lang="pt-BR" sz="2800" dirty="0">
              <a:latin typeface="Baskerville Old Face" panose="02020602080505020303" pitchFamily="18" charset="0"/>
            </a:endParaRPr>
          </a:p>
          <a:p>
            <a:pPr lvl="0"/>
            <a:endParaRPr lang="pt-BR" sz="2800" dirty="0" smtClean="0">
              <a:latin typeface="Baskerville Old Face" panose="02020602080505020303" pitchFamily="18" charset="0"/>
            </a:endParaRPr>
          </a:p>
          <a:p>
            <a:pPr lvl="0"/>
            <a:r>
              <a:rPr lang="pt-BR" sz="2800" dirty="0" smtClean="0">
                <a:latin typeface="Baskerville Old Face" panose="02020602080505020303" pitchFamily="18" charset="0"/>
              </a:rPr>
              <a:t>Resolvem-se </a:t>
            </a:r>
            <a:r>
              <a:rPr lang="pt-BR" sz="2800" dirty="0">
                <a:latin typeface="Baskerville Old Face" panose="02020602080505020303" pitchFamily="18" charset="0"/>
              </a:rPr>
              <a:t>problemas complexos com pouco </a:t>
            </a:r>
            <a:r>
              <a:rPr lang="pt-BR" sz="2800" dirty="0" smtClean="0">
                <a:latin typeface="Baskerville Old Face" panose="02020602080505020303" pitchFamily="18" charset="0"/>
              </a:rPr>
              <a:t>código;</a:t>
            </a:r>
            <a:endParaRPr lang="pt-BR" sz="2800" dirty="0">
              <a:latin typeface="Baskerville Old Face" panose="02020602080505020303" pitchFamily="18" charset="0"/>
            </a:endParaRPr>
          </a:p>
          <a:p>
            <a:pPr lvl="0"/>
            <a:endParaRPr lang="pt-BR" sz="2800" dirty="0" smtClean="0">
              <a:latin typeface="Baskerville Old Face" panose="02020602080505020303" pitchFamily="18" charset="0"/>
            </a:endParaRPr>
          </a:p>
          <a:p>
            <a:pPr lvl="0"/>
            <a:r>
              <a:rPr lang="pt-BR" sz="2800" dirty="0" smtClean="0">
                <a:latin typeface="Baskerville Old Face" panose="02020602080505020303" pitchFamily="18" charset="0"/>
              </a:rPr>
              <a:t>O </a:t>
            </a:r>
            <a:r>
              <a:rPr lang="pt-BR" sz="2800" dirty="0">
                <a:latin typeface="Baskerville Old Face" panose="02020602080505020303" pitchFamily="18" charset="0"/>
              </a:rPr>
              <a:t>SGBD interpreta os comandos e otimiza o </a:t>
            </a:r>
            <a:r>
              <a:rPr lang="pt-BR" sz="2800" dirty="0" smtClean="0">
                <a:latin typeface="Baskerville Old Face" panose="02020602080505020303" pitchFamily="18" charset="0"/>
              </a:rPr>
              <a:t>processamento.</a:t>
            </a:r>
            <a:endParaRPr lang="pt-BR" sz="2800" dirty="0">
              <a:latin typeface="Baskerville Old Face" panose="02020602080505020303" pitchFamily="18" charset="0"/>
            </a:endParaRPr>
          </a:p>
          <a:p>
            <a:endParaRPr lang="pt-BR" dirty="0">
              <a:latin typeface="Baskerville Old Face" panose="02020602080505020303" pitchFamily="18" charset="0"/>
            </a:endParaRPr>
          </a:p>
        </p:txBody>
      </p:sp>
      <p:pic>
        <p:nvPicPr>
          <p:cNvPr id="5" name="Picture 8" descr="Ficheiro:SENAI São Paulo logo.png – Wikipédia, a enciclopédia livr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24" y="795654"/>
            <a:ext cx="1333850" cy="342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37588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09338"/>
          </a:xfrm>
        </p:spPr>
        <p:txBody>
          <a:bodyPr>
            <a:normAutofit fontScale="90000"/>
          </a:bodyPr>
          <a:lstStyle/>
          <a:p>
            <a:r>
              <a:rPr lang="pt-BR" b="1" dirty="0" smtClean="0">
                <a:latin typeface="Baskerville Old Face" panose="02020602080505020303" pitchFamily="18" charset="0"/>
              </a:rPr>
              <a:t>Divisões da linguagem SQL</a:t>
            </a:r>
            <a:endParaRPr lang="pt-BR" b="1" dirty="0">
              <a:latin typeface="Baskerville Old Face" panose="02020602080505020303" pitchFamily="18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418202"/>
          </a:xfrm>
        </p:spPr>
        <p:txBody>
          <a:bodyPr>
            <a:normAutofit fontScale="92500" lnSpcReduction="10000"/>
          </a:bodyPr>
          <a:lstStyle/>
          <a:p>
            <a:r>
              <a:rPr lang="pt-BR" b="1" dirty="0">
                <a:solidFill>
                  <a:srgbClr val="C00000"/>
                </a:solidFill>
                <a:latin typeface="Baskerville Old Face" panose="02020602080505020303" pitchFamily="18" charset="0"/>
              </a:rPr>
              <a:t>DDL (Data </a:t>
            </a:r>
            <a:r>
              <a:rPr lang="pt-BR" b="1" dirty="0" err="1">
                <a:solidFill>
                  <a:srgbClr val="C00000"/>
                </a:solidFill>
                <a:latin typeface="Baskerville Old Face" panose="02020602080505020303" pitchFamily="18" charset="0"/>
              </a:rPr>
              <a:t>Definition</a:t>
            </a:r>
            <a:r>
              <a:rPr lang="pt-BR" b="1" dirty="0">
                <a:solidFill>
                  <a:srgbClr val="C00000"/>
                </a:solidFill>
                <a:latin typeface="Baskerville Old Face" panose="02020602080505020303" pitchFamily="18" charset="0"/>
              </a:rPr>
              <a:t> </a:t>
            </a:r>
            <a:r>
              <a:rPr lang="pt-BR" b="1" dirty="0" err="1">
                <a:solidFill>
                  <a:srgbClr val="C00000"/>
                </a:solidFill>
                <a:latin typeface="Baskerville Old Face" panose="02020602080505020303" pitchFamily="18" charset="0"/>
              </a:rPr>
              <a:t>Language</a:t>
            </a:r>
            <a:r>
              <a:rPr lang="pt-BR" b="1" dirty="0">
                <a:solidFill>
                  <a:srgbClr val="C00000"/>
                </a:solidFill>
                <a:latin typeface="Baskerville Old Face" panose="02020602080505020303" pitchFamily="18" charset="0"/>
              </a:rPr>
              <a:t>): </a:t>
            </a:r>
            <a:r>
              <a:rPr lang="pt-BR" dirty="0">
                <a:latin typeface="Baskerville Old Face" panose="02020602080505020303" pitchFamily="18" charset="0"/>
              </a:rPr>
              <a:t>tem como objetivo criar e alterar a </a:t>
            </a:r>
            <a:r>
              <a:rPr lang="pt-BR" dirty="0" smtClean="0">
                <a:latin typeface="Baskerville Old Face" panose="02020602080505020303" pitchFamily="18" charset="0"/>
              </a:rPr>
              <a:t>estrutura </a:t>
            </a:r>
            <a:r>
              <a:rPr lang="pt-BR" dirty="0">
                <a:latin typeface="Baskerville Old Face" panose="02020602080505020303" pitchFamily="18" charset="0"/>
              </a:rPr>
              <a:t>dos bancos de dados</a:t>
            </a:r>
            <a:r>
              <a:rPr lang="pt-BR" dirty="0" smtClean="0">
                <a:latin typeface="Baskerville Old Face" panose="02020602080505020303" pitchFamily="18" charset="0"/>
              </a:rPr>
              <a:t>;</a:t>
            </a:r>
          </a:p>
          <a:p>
            <a:endParaRPr lang="pt-BR" dirty="0" smtClean="0">
              <a:latin typeface="Baskerville Old Face" panose="02020602080505020303" pitchFamily="18" charset="0"/>
            </a:endParaRPr>
          </a:p>
          <a:p>
            <a:r>
              <a:rPr lang="pt-BR" b="1" dirty="0">
                <a:solidFill>
                  <a:srgbClr val="C00000"/>
                </a:solidFill>
                <a:latin typeface="Baskerville Old Face" panose="02020602080505020303" pitchFamily="18" charset="0"/>
              </a:rPr>
              <a:t>DML (Data </a:t>
            </a:r>
            <a:r>
              <a:rPr lang="pt-BR" b="1" dirty="0" err="1">
                <a:solidFill>
                  <a:srgbClr val="C00000"/>
                </a:solidFill>
                <a:latin typeface="Baskerville Old Face" panose="02020602080505020303" pitchFamily="18" charset="0"/>
              </a:rPr>
              <a:t>Manipulation</a:t>
            </a:r>
            <a:r>
              <a:rPr lang="pt-BR" b="1" dirty="0">
                <a:solidFill>
                  <a:srgbClr val="C00000"/>
                </a:solidFill>
                <a:latin typeface="Baskerville Old Face" panose="02020602080505020303" pitchFamily="18" charset="0"/>
              </a:rPr>
              <a:t> </a:t>
            </a:r>
            <a:r>
              <a:rPr lang="pt-BR" b="1" dirty="0" err="1">
                <a:solidFill>
                  <a:srgbClr val="C00000"/>
                </a:solidFill>
                <a:latin typeface="Baskerville Old Face" panose="02020602080505020303" pitchFamily="18" charset="0"/>
              </a:rPr>
              <a:t>Language</a:t>
            </a:r>
            <a:r>
              <a:rPr lang="pt-BR" b="1" dirty="0">
                <a:solidFill>
                  <a:srgbClr val="C00000"/>
                </a:solidFill>
                <a:latin typeface="Baskerville Old Face" panose="02020602080505020303" pitchFamily="18" charset="0"/>
              </a:rPr>
              <a:t>): </a:t>
            </a:r>
            <a:r>
              <a:rPr lang="pt-BR" dirty="0">
                <a:latin typeface="Baskerville Old Face" panose="02020602080505020303" pitchFamily="18" charset="0"/>
              </a:rPr>
              <a:t>tem como objetivo criar, alterar e manipular os dados </a:t>
            </a:r>
            <a:r>
              <a:rPr lang="pt-BR" dirty="0" smtClean="0">
                <a:latin typeface="Baskerville Old Face" panose="02020602080505020303" pitchFamily="18" charset="0"/>
              </a:rPr>
              <a:t>contidos em </a:t>
            </a:r>
            <a:r>
              <a:rPr lang="pt-BR" dirty="0">
                <a:latin typeface="Baskerville Old Face" panose="02020602080505020303" pitchFamily="18" charset="0"/>
              </a:rPr>
              <a:t>um banco de </a:t>
            </a:r>
            <a:r>
              <a:rPr lang="pt-BR" dirty="0" smtClean="0">
                <a:latin typeface="Baskerville Old Face" panose="02020602080505020303" pitchFamily="18" charset="0"/>
              </a:rPr>
              <a:t>dados;</a:t>
            </a:r>
          </a:p>
          <a:p>
            <a:endParaRPr lang="pt-BR" dirty="0" smtClean="0">
              <a:latin typeface="Baskerville Old Face" panose="02020602080505020303" pitchFamily="18" charset="0"/>
            </a:endParaRPr>
          </a:p>
          <a:p>
            <a:r>
              <a:rPr lang="pt-BR" b="1" dirty="0">
                <a:solidFill>
                  <a:srgbClr val="C00000"/>
                </a:solidFill>
                <a:latin typeface="Baskerville Old Face" panose="02020602080505020303" pitchFamily="18" charset="0"/>
              </a:rPr>
              <a:t>DQL (Data Query </a:t>
            </a:r>
            <a:r>
              <a:rPr lang="pt-BR" b="1" dirty="0" err="1">
                <a:solidFill>
                  <a:srgbClr val="C00000"/>
                </a:solidFill>
                <a:latin typeface="Baskerville Old Face" panose="02020602080505020303" pitchFamily="18" charset="0"/>
              </a:rPr>
              <a:t>Language</a:t>
            </a:r>
            <a:r>
              <a:rPr lang="pt-BR" b="1" dirty="0">
                <a:solidFill>
                  <a:srgbClr val="C00000"/>
                </a:solidFill>
                <a:latin typeface="Baskerville Old Face" panose="02020602080505020303" pitchFamily="18" charset="0"/>
              </a:rPr>
              <a:t>): </a:t>
            </a:r>
            <a:r>
              <a:rPr lang="pt-BR" dirty="0">
                <a:latin typeface="Baskerville Old Face" panose="02020602080505020303" pitchFamily="18" charset="0"/>
              </a:rPr>
              <a:t>é responsável pela consulta (recuperação) de dados inseridos no </a:t>
            </a:r>
            <a:r>
              <a:rPr lang="pt-BR" dirty="0" smtClean="0">
                <a:latin typeface="Baskerville Old Face" panose="02020602080505020303" pitchFamily="18" charset="0"/>
              </a:rPr>
              <a:t>banco;</a:t>
            </a:r>
          </a:p>
          <a:p>
            <a:endParaRPr lang="pt-BR" dirty="0" smtClean="0">
              <a:latin typeface="Baskerville Old Face" panose="02020602080505020303" pitchFamily="18" charset="0"/>
            </a:endParaRPr>
          </a:p>
          <a:p>
            <a:r>
              <a:rPr lang="pt-BR" b="1" dirty="0">
                <a:solidFill>
                  <a:srgbClr val="C00000"/>
                </a:solidFill>
                <a:latin typeface="Baskerville Old Face" panose="02020602080505020303" pitchFamily="18" charset="0"/>
              </a:rPr>
              <a:t>DCL (Data </a:t>
            </a:r>
            <a:r>
              <a:rPr lang="pt-BR" b="1" dirty="0" err="1">
                <a:solidFill>
                  <a:srgbClr val="C00000"/>
                </a:solidFill>
                <a:latin typeface="Baskerville Old Face" panose="02020602080505020303" pitchFamily="18" charset="0"/>
              </a:rPr>
              <a:t>Control</a:t>
            </a:r>
            <a:r>
              <a:rPr lang="pt-BR" b="1" dirty="0">
                <a:solidFill>
                  <a:srgbClr val="C00000"/>
                </a:solidFill>
                <a:latin typeface="Baskerville Old Face" panose="02020602080505020303" pitchFamily="18" charset="0"/>
              </a:rPr>
              <a:t> </a:t>
            </a:r>
            <a:r>
              <a:rPr lang="pt-BR" b="1" dirty="0" err="1">
                <a:solidFill>
                  <a:srgbClr val="C00000"/>
                </a:solidFill>
                <a:latin typeface="Baskerville Old Face" panose="02020602080505020303" pitchFamily="18" charset="0"/>
              </a:rPr>
              <a:t>Language</a:t>
            </a:r>
            <a:r>
              <a:rPr lang="pt-BR" b="1" dirty="0">
                <a:solidFill>
                  <a:srgbClr val="C00000"/>
                </a:solidFill>
                <a:latin typeface="Baskerville Old Face" panose="02020602080505020303" pitchFamily="18" charset="0"/>
              </a:rPr>
              <a:t>): </a:t>
            </a:r>
            <a:r>
              <a:rPr lang="pt-BR" dirty="0">
                <a:latin typeface="Baskerville Old Face" panose="02020602080505020303" pitchFamily="18" charset="0"/>
              </a:rPr>
              <a:t>tem como objetivo controlar o acesso ao banco e aos </a:t>
            </a:r>
            <a:r>
              <a:rPr lang="pt-BR" dirty="0" smtClean="0">
                <a:latin typeface="Baskerville Old Face" panose="02020602080505020303" pitchFamily="18" charset="0"/>
              </a:rPr>
              <a:t>dados;</a:t>
            </a:r>
          </a:p>
          <a:p>
            <a:endParaRPr lang="pt-BR" dirty="0" smtClean="0">
              <a:latin typeface="Baskerville Old Face" panose="02020602080505020303" pitchFamily="18" charset="0"/>
            </a:endParaRPr>
          </a:p>
          <a:p>
            <a:r>
              <a:rPr lang="pt-BR" b="1" dirty="0">
                <a:solidFill>
                  <a:srgbClr val="C00000"/>
                </a:solidFill>
                <a:latin typeface="Baskerville Old Face" panose="02020602080505020303" pitchFamily="18" charset="0"/>
              </a:rPr>
              <a:t>DTL (Data </a:t>
            </a:r>
            <a:r>
              <a:rPr lang="pt-BR" b="1" dirty="0" err="1">
                <a:solidFill>
                  <a:srgbClr val="C00000"/>
                </a:solidFill>
                <a:latin typeface="Baskerville Old Face" panose="02020602080505020303" pitchFamily="18" charset="0"/>
              </a:rPr>
              <a:t>Transaction</a:t>
            </a:r>
            <a:r>
              <a:rPr lang="pt-BR" b="1" dirty="0">
                <a:solidFill>
                  <a:srgbClr val="C00000"/>
                </a:solidFill>
                <a:latin typeface="Baskerville Old Face" panose="02020602080505020303" pitchFamily="18" charset="0"/>
              </a:rPr>
              <a:t> </a:t>
            </a:r>
            <a:r>
              <a:rPr lang="pt-BR" b="1" dirty="0" err="1">
                <a:solidFill>
                  <a:srgbClr val="C00000"/>
                </a:solidFill>
                <a:latin typeface="Baskerville Old Face" panose="02020602080505020303" pitchFamily="18" charset="0"/>
              </a:rPr>
              <a:t>Language</a:t>
            </a:r>
            <a:r>
              <a:rPr lang="pt-BR" b="1" dirty="0">
                <a:solidFill>
                  <a:srgbClr val="C00000"/>
                </a:solidFill>
                <a:latin typeface="Baskerville Old Face" panose="02020602080505020303" pitchFamily="18" charset="0"/>
              </a:rPr>
              <a:t>): </a:t>
            </a:r>
            <a:r>
              <a:rPr lang="pt-BR" dirty="0">
                <a:latin typeface="Baskerville Old Face" panose="02020602080505020303" pitchFamily="18" charset="0"/>
              </a:rPr>
              <a:t>é responsável pelo gerenciamento das transações ocorridas em um</a:t>
            </a:r>
            <a:br>
              <a:rPr lang="pt-BR" dirty="0">
                <a:latin typeface="Baskerville Old Face" panose="02020602080505020303" pitchFamily="18" charset="0"/>
              </a:rPr>
            </a:br>
            <a:r>
              <a:rPr lang="pt-BR" dirty="0">
                <a:latin typeface="Baskerville Old Face" panose="02020602080505020303" pitchFamily="18" charset="0"/>
              </a:rPr>
              <a:t>banco de </a:t>
            </a:r>
            <a:r>
              <a:rPr lang="pt-BR" dirty="0" smtClean="0">
                <a:latin typeface="Baskerville Old Face" panose="02020602080505020303" pitchFamily="18" charset="0"/>
              </a:rPr>
              <a:t>dados.</a:t>
            </a:r>
            <a:endParaRPr lang="pt-BR" dirty="0">
              <a:latin typeface="Baskerville Old Face" panose="02020602080505020303" pitchFamily="18" charset="0"/>
            </a:endParaRPr>
          </a:p>
        </p:txBody>
      </p:sp>
      <p:pic>
        <p:nvPicPr>
          <p:cNvPr id="4" name="Picture 8" descr="Ficheiro:SENAI São Paulo logo.png – Wikipédia, a enciclopédia livr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24" y="795654"/>
            <a:ext cx="1333850" cy="342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ítulo 1"/>
          <p:cNvSpPr txBox="1">
            <a:spLocks/>
          </p:cNvSpPr>
          <p:nvPr/>
        </p:nvSpPr>
        <p:spPr>
          <a:xfrm>
            <a:off x="2589212" y="1233448"/>
            <a:ext cx="8853371" cy="63729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2000" b="1" dirty="0">
                <a:solidFill>
                  <a:srgbClr val="C00000"/>
                </a:solidFill>
                <a:latin typeface="Baskerville Old Face" panose="02020602080505020303" pitchFamily="18" charset="0"/>
              </a:rPr>
              <a:t>A linguagem SQL é dividida em 5 conjuntos de comandos, cada um com um objetivo específico</a:t>
            </a:r>
          </a:p>
        </p:txBody>
      </p:sp>
    </p:spTree>
    <p:extLst>
      <p:ext uri="{BB962C8B-B14F-4D97-AF65-F5344CB8AC3E}">
        <p14:creationId xmlns:p14="http://schemas.microsoft.com/office/powerpoint/2010/main" val="19529385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6869857" cy="592294"/>
          </a:xfrm>
        </p:spPr>
        <p:txBody>
          <a:bodyPr>
            <a:normAutofit fontScale="90000"/>
          </a:bodyPr>
          <a:lstStyle/>
          <a:p>
            <a:r>
              <a:rPr lang="pt-BR" sz="3200" b="1" dirty="0">
                <a:latin typeface="Baskerville Old Face" panose="02020602080505020303" pitchFamily="18" charset="0"/>
              </a:rPr>
              <a:t>Exemplo: DDL  (Data </a:t>
            </a:r>
            <a:r>
              <a:rPr lang="pt-BR" sz="3200" b="1" dirty="0" err="1">
                <a:latin typeface="Baskerville Old Face" panose="02020602080505020303" pitchFamily="18" charset="0"/>
              </a:rPr>
              <a:t>Definition</a:t>
            </a:r>
            <a:r>
              <a:rPr lang="pt-BR" sz="3200" b="1" dirty="0">
                <a:latin typeface="Baskerville Old Face" panose="02020602080505020303" pitchFamily="18" charset="0"/>
              </a:rPr>
              <a:t> </a:t>
            </a:r>
            <a:r>
              <a:rPr lang="pt-BR" sz="3200" b="1" dirty="0" err="1">
                <a:latin typeface="Baskerville Old Face" panose="02020602080505020303" pitchFamily="18" charset="0"/>
              </a:rPr>
              <a:t>Language</a:t>
            </a:r>
            <a:r>
              <a:rPr lang="pt-BR" sz="3200" b="1" dirty="0">
                <a:latin typeface="Baskerville Old Face" panose="02020602080505020303" pitchFamily="18" charset="0"/>
              </a:rPr>
              <a:t>)</a:t>
            </a:r>
            <a:endParaRPr lang="pt-BR" sz="3200" b="1" dirty="0">
              <a:latin typeface="Baskerville Old Face" panose="02020602080505020303" pitchFamily="18" charset="0"/>
            </a:endParaRPr>
          </a:p>
        </p:txBody>
      </p:sp>
      <p:pic>
        <p:nvPicPr>
          <p:cNvPr id="9" name="Espaço Reservado para Conteúdo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77591" y="1216404"/>
            <a:ext cx="8891495" cy="4112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128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acho">
  <a:themeElements>
    <a:clrScheme name="Personalizada 1">
      <a:dk1>
        <a:sysClr val="windowText" lastClr="000000"/>
      </a:dk1>
      <a:lt1>
        <a:sysClr val="window" lastClr="FFFFFF"/>
      </a:lt1>
      <a:dk2>
        <a:srgbClr val="FF0000"/>
      </a:dk2>
      <a:lt2>
        <a:srgbClr val="FFFFFF"/>
      </a:lt2>
      <a:accent1>
        <a:srgbClr val="FF0000"/>
      </a:accent1>
      <a:accent2>
        <a:srgbClr val="D34817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acho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acho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62683b45-61c4-4cdf-aa44-14cf457257f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E28F3DA7C743224485A53C1B58CAF4DF" ma:contentTypeVersion="9" ma:contentTypeDescription="Crie um novo documento." ma:contentTypeScope="" ma:versionID="768895af51490883b819bf09e73dcd8e">
  <xsd:schema xmlns:xsd="http://www.w3.org/2001/XMLSchema" xmlns:xs="http://www.w3.org/2001/XMLSchema" xmlns:p="http://schemas.microsoft.com/office/2006/metadata/properties" xmlns:ns3="62683b45-61c4-4cdf-aa44-14cf457257fc" targetNamespace="http://schemas.microsoft.com/office/2006/metadata/properties" ma:root="true" ma:fieldsID="4e127245a2c3889ebd843725c3d98c8f" ns3:_="">
    <xsd:import namespace="62683b45-61c4-4cdf-aa44-14cf457257fc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2683b45-61c4-4cdf-aa44-14cf457257fc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SystemTags" ma:index="12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_activity" ma:index="16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88381E2-10EF-41EA-8C5A-F826C4661605}">
  <ds:schemaRefs>
    <ds:schemaRef ds:uri="http://purl.org/dc/dcmitype/"/>
    <ds:schemaRef ds:uri="http://purl.org/dc/terms/"/>
    <ds:schemaRef ds:uri="http://schemas.openxmlformats.org/package/2006/metadata/core-properties"/>
    <ds:schemaRef ds:uri="http://purl.org/dc/elements/1.1/"/>
    <ds:schemaRef ds:uri="http://schemas.microsoft.com/office/2006/documentManagement/types"/>
    <ds:schemaRef ds:uri="http://www.w3.org/XML/1998/namespace"/>
    <ds:schemaRef ds:uri="http://schemas.microsoft.com/office/2006/metadata/properties"/>
    <ds:schemaRef ds:uri="http://schemas.microsoft.com/office/infopath/2007/PartnerControls"/>
    <ds:schemaRef ds:uri="62683b45-61c4-4cdf-aa44-14cf457257fc"/>
  </ds:schemaRefs>
</ds:datastoreItem>
</file>

<file path=customXml/itemProps2.xml><?xml version="1.0" encoding="utf-8"?>
<ds:datastoreItem xmlns:ds="http://schemas.openxmlformats.org/officeDocument/2006/customXml" ds:itemID="{9D52CB61-0D15-40D4-B2A2-49776DE07C2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8491F21-150A-4F0F-A630-61E672CBA51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2683b45-61c4-4cdf-aa44-14cf457257f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99</TotalTime>
  <Words>315</Words>
  <Application>Microsoft Office PowerPoint</Application>
  <PresentationFormat>Widescreen</PresentationFormat>
  <Paragraphs>53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4" baseType="lpstr">
      <vt:lpstr>Arial</vt:lpstr>
      <vt:lpstr>Baskerville Old Face</vt:lpstr>
      <vt:lpstr>Century Gothic</vt:lpstr>
      <vt:lpstr>Wingdings 3</vt:lpstr>
      <vt:lpstr>Cacho</vt:lpstr>
      <vt:lpstr>A Linguagem SQL</vt:lpstr>
      <vt:lpstr>Introdução</vt:lpstr>
      <vt:lpstr>Por que aprender SQL?</vt:lpstr>
      <vt:lpstr>Papel dos Banco de Dados</vt:lpstr>
      <vt:lpstr>Principais Características do SQL</vt:lpstr>
      <vt:lpstr>Padrão ANSI e Extensões</vt:lpstr>
      <vt:lpstr>Paradigma de Linguagem</vt:lpstr>
      <vt:lpstr>Divisões da linguagem SQL</vt:lpstr>
      <vt:lpstr>Exemplo: DDL  (Data Definition Language)</vt:lpstr>
    </vt:vector>
  </TitlesOfParts>
  <Company>SESI SENAI SP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</dc:title>
  <dc:creator>Alexandre Vinicius Dias Simoes Brito</dc:creator>
  <cp:lastModifiedBy>Alexandre Vinicius Dias Simoes Brito</cp:lastModifiedBy>
  <cp:revision>9</cp:revision>
  <dcterms:created xsi:type="dcterms:W3CDTF">2025-09-03T17:36:37Z</dcterms:created>
  <dcterms:modified xsi:type="dcterms:W3CDTF">2025-09-03T19:20:33Z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0x010100E28F3DA7C743224485A53C1B58CAF4DF</vt:lpwstr>
  </property>
</Properties>
</file>