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5420"/>
    <p:restoredTop sz="93692"/>
  </p:normalViewPr>
  <p:slideViewPr>
    <p:cSldViewPr snapToGrid="0" snapToObjects="1" showGuides="1">
      <p:cViewPr varScale="1">
        <p:scale>
          <a:sx n="114" d="100"/>
          <a:sy n="114" d="100"/>
        </p:scale>
        <p:origin x="78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7059B-023B-6243-8F7C-92DDDA55C12E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949DF-6F7C-0E48-80CD-5941E2CCA14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192588" y="342900"/>
            <a:ext cx="3049587" cy="1716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10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-1527175" y="2174875"/>
            <a:ext cx="8385175" cy="2058988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5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192588" y="342900"/>
            <a:ext cx="3049587" cy="17160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20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-1527175" y="2174875"/>
            <a:ext cx="8385175" cy="2058988"/>
          </a:xfrm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1A8B-9B96-664C-9733-6A25475A3B4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A1F-F826-AC42-B0E5-215D8B6000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2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1A8B-9B96-664C-9733-6A25475A3B4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A1F-F826-AC42-B0E5-215D8B6000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7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1A8B-9B96-664C-9733-6A25475A3B4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A1F-F826-AC42-B0E5-215D8B6000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6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1A8B-9B96-664C-9733-6A25475A3B4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A1F-F826-AC42-B0E5-215D8B6000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1A8B-9B96-664C-9733-6A25475A3B4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A1F-F826-AC42-B0E5-215D8B6000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1A8B-9B96-664C-9733-6A25475A3B4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A1F-F826-AC42-B0E5-215D8B6000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7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1A8B-9B96-664C-9733-6A25475A3B4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A1F-F826-AC42-B0E5-215D8B6000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6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1A8B-9B96-664C-9733-6A25475A3B4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A1F-F826-AC42-B0E5-215D8B6000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1A8B-9B96-664C-9733-6A25475A3B4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A1F-F826-AC42-B0E5-215D8B6000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5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1A8B-9B96-664C-9733-6A25475A3B4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A1F-F826-AC42-B0E5-215D8B6000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0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1A8B-9B96-664C-9733-6A25475A3B4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F9A1F-F826-AC42-B0E5-215D8B6000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0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4624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C1A8B-9B96-664C-9733-6A25475A3B45}" type="datetimeFigureOut">
              <a:rPr lang="en-US" smtClean="0"/>
              <a:t>7/21/20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0363" y="6520260"/>
            <a:ext cx="685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F9A1F-F826-AC42-B0E5-215D8B6000B4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731" y="6309321"/>
            <a:ext cx="1828800" cy="535881"/>
          </a:xfrm>
          <a:prstGeom prst="rect">
            <a:avLst/>
          </a:prstGeom>
        </p:spPr>
      </p:pic>
      <p:pic>
        <p:nvPicPr>
          <p:cNvPr id="9" name="Picture 8" descr="dcc_logo_2.jp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448" y="6141490"/>
            <a:ext cx="2063552" cy="7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C80E2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m4a"/><Relationship Id="rId2" Type="http://schemas.microsoft.com/office/2007/relationships/media" Target="../media/media4.m4a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hyperlink" Target="https://media.pearsoncmg.com/aw/ecs_kurose_compnetwork_7/cw/content/interactiveanimations/queuing-loss-applet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3.png"/><Relationship Id="rId4" Type="http://schemas.openxmlformats.org/officeDocument/2006/relationships/hyperlink" Target="https://youtu.be/9PLelI2EXZU?t=9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pearsoncmg.com/aw/ecs_kurose_compnetwork_7/cw/content/interactiveanimations/transmission-vs-propogation-delay/transmission-propagation-delay-ch1/index.html" TargetMode="External"/><Relationship Id="rId2" Type="http://schemas.openxmlformats.org/officeDocument/2006/relationships/hyperlink" Target="http://www.ccs-labs.org/teaching/rn/animations/propag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1.2 </a:t>
            </a:r>
            <a:r>
              <a:rPr lang="en-US" dirty="0"/>
              <a:t>- </a:t>
            </a:r>
            <a:r>
              <a:rPr lang="en-US" dirty="0" err="1"/>
              <a:t>Desempenho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Áudio 4">
            <a:hlinkClick r:id="" action="ppaction://media"/>
            <a:extLst>
              <a:ext uri="{FF2B5EF4-FFF2-40B4-BE49-F238E27FC236}">
                <a16:creationId xmlns:a16="http://schemas.microsoft.com/office/drawing/2014/main" id="{A2E0A1AA-4D3E-BE4C-B6A6-52E52F2D80D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6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7"/>
    </mc:Choice>
    <mc:Fallback>
      <p:transition spd="slow" advTm="16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DejaVu Sans" charset="0"/>
              </a:rPr>
              <a:t>Associe: Qual valor domina?</a:t>
            </a:r>
          </a:p>
        </p:txBody>
      </p:sp>
      <p:sp>
        <p:nvSpPr>
          <p:cNvPr id="20482" name="Content Placeholder 3"/>
          <p:cNvSpPr>
            <a:spLocks noGrp="1"/>
          </p:cNvSpPr>
          <p:nvPr>
            <p:ph sz="half" idx="1"/>
          </p:nvPr>
        </p:nvSpPr>
        <p:spPr>
          <a:xfrm>
            <a:off x="1920876" y="1905001"/>
            <a:ext cx="3541713" cy="4113213"/>
          </a:xfrm>
        </p:spPr>
        <p:txBody>
          <a:bodyPr/>
          <a:lstStyle/>
          <a:p>
            <a:r>
              <a:rPr lang="en-US">
                <a:latin typeface="Arial" charset="0"/>
                <a:cs typeface="DejaVu Sans" charset="0"/>
              </a:rPr>
              <a:t>Comunicação com a Voyager</a:t>
            </a:r>
          </a:p>
          <a:p>
            <a:endParaRPr lang="en-US">
              <a:latin typeface="Arial" charset="0"/>
              <a:cs typeface="DejaVu Sans" charset="0"/>
            </a:endParaRPr>
          </a:p>
          <a:p>
            <a:endParaRPr lang="en-US">
              <a:latin typeface="Arial" charset="0"/>
              <a:cs typeface="DejaVu Sans" charset="0"/>
            </a:endParaRPr>
          </a:p>
          <a:p>
            <a:r>
              <a:rPr lang="en-US">
                <a:latin typeface="Arial" charset="0"/>
                <a:cs typeface="DejaVu Sans" charset="0"/>
              </a:rPr>
              <a:t>Envio de dados gigantescos? </a:t>
            </a:r>
          </a:p>
        </p:txBody>
      </p:sp>
      <p:sp>
        <p:nvSpPr>
          <p:cNvPr id="20483" name="Content Placeholder 4"/>
          <p:cNvSpPr>
            <a:spLocks noGrp="1"/>
          </p:cNvSpPr>
          <p:nvPr>
            <p:ph sz="half" idx="2"/>
          </p:nvPr>
        </p:nvSpPr>
        <p:spPr>
          <a:xfrm>
            <a:off x="6638925" y="1905001"/>
            <a:ext cx="3543300" cy="4113213"/>
          </a:xfrm>
        </p:spPr>
        <p:txBody>
          <a:bodyPr/>
          <a:lstStyle/>
          <a:p>
            <a:r>
              <a:rPr lang="en-US">
                <a:latin typeface="Arial" charset="0"/>
                <a:cs typeface="DejaVu Sans" charset="0"/>
              </a:rPr>
              <a:t>Tempo de transmissão</a:t>
            </a:r>
          </a:p>
          <a:p>
            <a:endParaRPr lang="en-US">
              <a:latin typeface="Arial" charset="0"/>
              <a:cs typeface="DejaVu Sans" charset="0"/>
            </a:endParaRPr>
          </a:p>
          <a:p>
            <a:r>
              <a:rPr lang="en-US">
                <a:latin typeface="Arial" charset="0"/>
                <a:cs typeface="DejaVu Sans" charset="0"/>
              </a:rPr>
              <a:t>Tempo de propagação</a:t>
            </a:r>
          </a:p>
          <a:p>
            <a:endParaRPr lang="en-US">
              <a:latin typeface="Arial" charset="0"/>
              <a:cs typeface="DejaVu Sans" charset="0"/>
            </a:endParaRPr>
          </a:p>
          <a:p>
            <a:r>
              <a:rPr lang="en-US">
                <a:latin typeface="Arial" charset="0"/>
                <a:cs typeface="DejaVu Sans" charset="0"/>
              </a:rPr>
              <a:t>Largura de banda</a:t>
            </a:r>
          </a:p>
        </p:txBody>
      </p: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5246689" y="2438401"/>
            <a:ext cx="1392237" cy="1198563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V="1">
            <a:off x="4900613" y="2438401"/>
            <a:ext cx="1890712" cy="1789113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4784725" y="4371975"/>
            <a:ext cx="1854200" cy="592138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2" name="Áudio 1">
            <a:hlinkClick r:id="" action="ppaction://media"/>
            <a:extLst>
              <a:ext uri="{FF2B5EF4-FFF2-40B4-BE49-F238E27FC236}">
                <a16:creationId xmlns:a16="http://schemas.microsoft.com/office/drawing/2014/main" id="{4F5EE23A-EF50-5240-A920-861ED3E85D79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7040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9"/>
    </mc:Choice>
    <mc:Fallback>
      <p:transition spd="slow" advTm="4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2262189" y="182563"/>
            <a:ext cx="8023225" cy="1312862"/>
          </a:xfrm>
        </p:spPr>
        <p:txBody>
          <a:bodyPr vert="horz" lIns="91440" tIns="82080" rIns="91440" bIns="45720" rtlCol="0" anchor="ctr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latin typeface="Arial" charset="0"/>
                <a:cs typeface="DejaVu Sans" charset="0"/>
              </a:rPr>
              <a:t>Banda e latência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xfrm>
            <a:off x="2284413" y="1743075"/>
            <a:ext cx="8001000" cy="4445000"/>
          </a:xfrm>
        </p:spPr>
        <p:txBody>
          <a:bodyPr vert="horz" lIns="90000" tIns="52848" rIns="90000" bIns="46800" rtlCol="0">
            <a:normAutofit/>
          </a:bodyPr>
          <a:lstStyle/>
          <a:p>
            <a:pPr marL="341313" indent="-341313">
              <a:spcBef>
                <a:spcPts val="9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Arial" charset="0"/>
                <a:cs typeface="DejaVu Sans" charset="0"/>
              </a:rPr>
              <a:t>Mensagens pequenas: latência domina</a:t>
            </a:r>
          </a:p>
          <a:p>
            <a:pPr marL="741363" lvl="1" indent="-284163">
              <a:spcBef>
                <a:spcPts val="750"/>
              </a:spcBef>
              <a:buFont typeface="Arial" charset="0"/>
              <a:buChar char="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latin typeface="Arial" charset="0"/>
                <a:ea typeface="DejaVu Sans" charset="0"/>
                <a:cs typeface="DejaVu Sans" charset="0"/>
              </a:rPr>
              <a:t>1 byte: 8 </a:t>
            </a:r>
            <a:r>
              <a:rPr lang="pt-BR" sz="2200" dirty="0" err="1">
                <a:latin typeface="Arial" charset="0"/>
                <a:ea typeface="DejaVu Sans" charset="0"/>
                <a:cs typeface="DejaVu Sans" charset="0"/>
              </a:rPr>
              <a:t>us</a:t>
            </a:r>
            <a:r>
              <a:rPr lang="pt-BR" sz="2200" dirty="0">
                <a:latin typeface="Arial" charset="0"/>
                <a:ea typeface="DejaVu Sans" charset="0"/>
                <a:cs typeface="DejaVu Sans" charset="0"/>
              </a:rPr>
              <a:t> a 1 Mbps, 8 </a:t>
            </a:r>
            <a:r>
              <a:rPr lang="pt-BR" sz="2200" dirty="0" err="1">
                <a:latin typeface="Arial" charset="0"/>
                <a:ea typeface="DejaVu Sans" charset="0"/>
                <a:cs typeface="DejaVu Sans" charset="0"/>
              </a:rPr>
              <a:t>ns</a:t>
            </a:r>
            <a:r>
              <a:rPr lang="pt-BR" sz="2200" dirty="0">
                <a:latin typeface="Arial" charset="0"/>
                <a:ea typeface="DejaVu Sans" charset="0"/>
                <a:cs typeface="DejaVu Sans" charset="0"/>
              </a:rPr>
              <a:t> a 1 </a:t>
            </a:r>
            <a:r>
              <a:rPr lang="pt-BR" sz="2200" dirty="0" err="1">
                <a:latin typeface="Arial" charset="0"/>
                <a:ea typeface="DejaVu Sans" charset="0"/>
                <a:cs typeface="DejaVu Sans" charset="0"/>
              </a:rPr>
              <a:t>Gbps</a:t>
            </a:r>
            <a:endParaRPr lang="pt-BR" sz="2200" dirty="0">
              <a:latin typeface="Arial" charset="0"/>
              <a:ea typeface="DejaVu Sans" charset="0"/>
              <a:cs typeface="DejaVu Sans" charset="0"/>
            </a:endParaRPr>
          </a:p>
          <a:p>
            <a:pPr marL="341313" indent="-341313">
              <a:spcBef>
                <a:spcPts val="9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Arial" charset="0"/>
                <a:cs typeface="DejaVu Sans" charset="0"/>
              </a:rPr>
              <a:t>Mensagens longas: banda é mais importante</a:t>
            </a:r>
          </a:p>
          <a:p>
            <a:pPr marL="741363" lvl="1" indent="-284163">
              <a:spcBef>
                <a:spcPts val="750"/>
              </a:spcBef>
              <a:buFont typeface="Arial" charset="0"/>
              <a:buChar char="°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200" dirty="0">
                <a:latin typeface="Arial" charset="0"/>
                <a:ea typeface="DejaVu Sans" charset="0"/>
                <a:cs typeface="DejaVu Sans" charset="0"/>
              </a:rPr>
              <a:t>25 MB: 210 </a:t>
            </a:r>
            <a:r>
              <a:rPr lang="pt-BR" sz="2200" dirty="0" err="1">
                <a:latin typeface="Arial" charset="0"/>
                <a:ea typeface="DejaVu Sans" charset="0"/>
                <a:cs typeface="DejaVu Sans" charset="0"/>
              </a:rPr>
              <a:t>s</a:t>
            </a:r>
            <a:r>
              <a:rPr lang="pt-BR" sz="2200" dirty="0">
                <a:latin typeface="Arial" charset="0"/>
                <a:ea typeface="DejaVu Sans" charset="0"/>
                <a:cs typeface="DejaVu Sans" charset="0"/>
              </a:rPr>
              <a:t> a 1 Mbps, 0,2 </a:t>
            </a:r>
            <a:r>
              <a:rPr lang="pt-BR" sz="2200" dirty="0" err="1">
                <a:latin typeface="Arial" charset="0"/>
                <a:ea typeface="DejaVu Sans" charset="0"/>
                <a:cs typeface="DejaVu Sans" charset="0"/>
              </a:rPr>
              <a:t>s</a:t>
            </a:r>
            <a:r>
              <a:rPr lang="pt-BR" sz="2200" dirty="0">
                <a:latin typeface="Arial" charset="0"/>
                <a:ea typeface="DejaVu Sans" charset="0"/>
                <a:cs typeface="DejaVu Sans" charset="0"/>
              </a:rPr>
              <a:t> a 1 </a:t>
            </a:r>
            <a:r>
              <a:rPr lang="pt-BR" sz="2200" dirty="0" err="1">
                <a:latin typeface="Arial" charset="0"/>
                <a:ea typeface="DejaVu Sans" charset="0"/>
                <a:cs typeface="DejaVu Sans" charset="0"/>
              </a:rPr>
              <a:t>Gbps</a:t>
            </a:r>
            <a:endParaRPr lang="pt-BR" sz="2200" dirty="0">
              <a:latin typeface="Arial" charset="0"/>
              <a:ea typeface="DejaVu Sans" charset="0"/>
              <a:cs typeface="DejaVu Sans" charset="0"/>
            </a:endParaRPr>
          </a:p>
          <a:p>
            <a:pPr marL="341313" indent="-341313">
              <a:spcBef>
                <a:spcPts val="900"/>
              </a:spcBef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sz="2400" dirty="0">
                <a:latin typeface="Arial" charset="0"/>
                <a:cs typeface="DejaVu Sans" charset="0"/>
              </a:rPr>
              <a:t>Banda infinita: limitada pelo RTT</a:t>
            </a:r>
          </a:p>
        </p:txBody>
      </p:sp>
    </p:spTree>
    <p:extLst>
      <p:ext uri="{BB962C8B-B14F-4D97-AF65-F5344CB8AC3E}">
        <p14:creationId xmlns:p14="http://schemas.microsoft.com/office/powerpoint/2010/main" val="639331644"/>
      </p:ext>
    </p:extLst>
  </p:cSld>
  <p:clrMapOvr>
    <a:masterClrMapping/>
  </p:clrMapOvr>
  <p:transition spd="med" advTm="191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2262189" y="182563"/>
            <a:ext cx="8023225" cy="1312862"/>
          </a:xfrm>
        </p:spPr>
        <p:txBody>
          <a:bodyPr vert="horz" lIns="91440" tIns="82080" rIns="91440" bIns="45720" rtlCol="0" anchor="ctr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dirty="0">
                <a:latin typeface="Arial" charset="0"/>
                <a:cs typeface="DejaVu Sans" charset="0"/>
              </a:rPr>
              <a:t>Banda e latência</a:t>
            </a:r>
          </a:p>
        </p:txBody>
      </p:sp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2687638" y="1681163"/>
            <a:ext cx="8083550" cy="4938712"/>
            <a:chOff x="733" y="1056"/>
            <a:chExt cx="5092" cy="3103"/>
          </a:xfrm>
        </p:grpSpPr>
        <p:grpSp>
          <p:nvGrpSpPr>
            <p:cNvPr id="23555" name="Group 3"/>
            <p:cNvGrpSpPr>
              <a:grpSpLocks/>
            </p:cNvGrpSpPr>
            <p:nvPr/>
          </p:nvGrpSpPr>
          <p:grpSpPr bwMode="auto">
            <a:xfrm>
              <a:off x="3716" y="3036"/>
              <a:ext cx="1936" cy="380"/>
              <a:chOff x="3716" y="3036"/>
              <a:chExt cx="1936" cy="380"/>
            </a:xfrm>
          </p:grpSpPr>
          <p:sp>
            <p:nvSpPr>
              <p:cNvPr id="77828" name="Freeform 4"/>
              <p:cNvSpPr>
                <a:spLocks noChangeArrowheads="1"/>
              </p:cNvSpPr>
              <p:nvPr/>
            </p:nvSpPr>
            <p:spPr bwMode="auto">
              <a:xfrm>
                <a:off x="3745" y="3046"/>
                <a:ext cx="1907" cy="371"/>
              </a:xfrm>
              <a:custGeom>
                <a:avLst/>
                <a:gdLst>
                  <a:gd name="T0" fmla="*/ 8413 w 8414"/>
                  <a:gd name="T1" fmla="*/ 1639 h 1640"/>
                  <a:gd name="T2" fmla="*/ 8413 w 8414"/>
                  <a:gd name="T3" fmla="*/ 0 h 1640"/>
                  <a:gd name="T4" fmla="*/ 0 w 8414"/>
                  <a:gd name="T5" fmla="*/ 0 h 1640"/>
                  <a:gd name="T6" fmla="*/ 0 w 8414"/>
                  <a:gd name="T7" fmla="*/ 1639 h 1640"/>
                  <a:gd name="T8" fmla="*/ 8413 w 8414"/>
                  <a:gd name="T9" fmla="*/ 1639 h 1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14" h="1640">
                    <a:moveTo>
                      <a:pt x="8413" y="1639"/>
                    </a:moveTo>
                    <a:lnTo>
                      <a:pt x="8413" y="0"/>
                    </a:lnTo>
                    <a:lnTo>
                      <a:pt x="0" y="0"/>
                    </a:lnTo>
                    <a:lnTo>
                      <a:pt x="0" y="1639"/>
                    </a:lnTo>
                    <a:lnTo>
                      <a:pt x="8413" y="1639"/>
                    </a:lnTo>
                  </a:path>
                </a:pathLst>
              </a:custGeom>
              <a:solidFill>
                <a:srgbClr val="00A0C6"/>
              </a:solidFill>
              <a:ln w="9525">
                <a:solidFill>
                  <a:srgbClr val="00A0C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829" name="Freeform 5"/>
              <p:cNvSpPr>
                <a:spLocks noChangeArrowheads="1"/>
              </p:cNvSpPr>
              <p:nvPr/>
            </p:nvSpPr>
            <p:spPr bwMode="auto">
              <a:xfrm>
                <a:off x="3716" y="3036"/>
                <a:ext cx="1907" cy="370"/>
              </a:xfrm>
              <a:custGeom>
                <a:avLst/>
                <a:gdLst>
                  <a:gd name="T0" fmla="*/ 8411 w 8412"/>
                  <a:gd name="T1" fmla="*/ 1637 h 1638"/>
                  <a:gd name="T2" fmla="*/ 8411 w 8412"/>
                  <a:gd name="T3" fmla="*/ 0 h 1638"/>
                  <a:gd name="T4" fmla="*/ 0 w 8412"/>
                  <a:gd name="T5" fmla="*/ 0 h 1638"/>
                  <a:gd name="T6" fmla="*/ 0 w 8412"/>
                  <a:gd name="T7" fmla="*/ 1637 h 1638"/>
                  <a:gd name="T8" fmla="*/ 8411 w 8412"/>
                  <a:gd name="T9" fmla="*/ 1637 h 1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12" h="1638">
                    <a:moveTo>
                      <a:pt x="8411" y="1637"/>
                    </a:moveTo>
                    <a:lnTo>
                      <a:pt x="8411" y="0"/>
                    </a:lnTo>
                    <a:lnTo>
                      <a:pt x="0" y="0"/>
                    </a:lnTo>
                    <a:lnTo>
                      <a:pt x="0" y="1637"/>
                    </a:lnTo>
                    <a:lnTo>
                      <a:pt x="8411" y="1637"/>
                    </a:ln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7830" name="Text Box 6"/>
            <p:cNvSpPr txBox="1">
              <a:spLocks noChangeArrowheads="1"/>
            </p:cNvSpPr>
            <p:nvPr/>
          </p:nvSpPr>
          <p:spPr bwMode="auto">
            <a:xfrm>
              <a:off x="840" y="1056"/>
              <a:ext cx="284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9pPr>
            </a:lstStyle>
            <a:p>
              <a:pPr>
                <a:lnSpc>
                  <a:spcPct val="121000"/>
                </a:lnSpc>
                <a:defRPr/>
              </a:pPr>
              <a:r>
                <a:rPr lang="pt-BR" sz="1100">
                  <a:latin typeface="Myriad Roman" charset="0"/>
                  <a:cs typeface="Myriad Roman" charset="0"/>
                </a:rPr>
                <a:t>10,000</a:t>
              </a:r>
            </a:p>
          </p:txBody>
        </p:sp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931" y="1219"/>
              <a:ext cx="206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9pPr>
            </a:lstStyle>
            <a:p>
              <a:pPr>
                <a:lnSpc>
                  <a:spcPct val="121000"/>
                </a:lnSpc>
                <a:defRPr/>
              </a:pPr>
              <a:r>
                <a:rPr lang="pt-BR" sz="1100">
                  <a:latin typeface="Myriad Roman" charset="0"/>
                  <a:cs typeface="Myriad Roman" charset="0"/>
                </a:rPr>
                <a:t>5000</a:t>
              </a:r>
            </a:p>
          </p:txBody>
        </p:sp>
        <p:sp>
          <p:nvSpPr>
            <p:cNvPr id="77832" name="Text Box 8"/>
            <p:cNvSpPr txBox="1">
              <a:spLocks noChangeArrowheads="1"/>
            </p:cNvSpPr>
            <p:nvPr/>
          </p:nvSpPr>
          <p:spPr bwMode="auto">
            <a:xfrm>
              <a:off x="931" y="1489"/>
              <a:ext cx="20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9pPr>
            </a:lstStyle>
            <a:p>
              <a:pPr>
                <a:lnSpc>
                  <a:spcPct val="121000"/>
                </a:lnSpc>
                <a:defRPr/>
              </a:pPr>
              <a:r>
                <a:rPr lang="pt-BR" sz="1100">
                  <a:latin typeface="Myriad Roman" charset="0"/>
                  <a:cs typeface="Myriad Roman" charset="0"/>
                </a:rPr>
                <a:t>2000</a:t>
              </a:r>
            </a:p>
          </p:txBody>
        </p:sp>
        <p:sp>
          <p:nvSpPr>
            <p:cNvPr id="77833" name="Text Box 9"/>
            <p:cNvSpPr txBox="1">
              <a:spLocks noChangeArrowheads="1"/>
            </p:cNvSpPr>
            <p:nvPr/>
          </p:nvSpPr>
          <p:spPr bwMode="auto">
            <a:xfrm>
              <a:off x="931" y="1708"/>
              <a:ext cx="206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9pPr>
            </a:lstStyle>
            <a:p>
              <a:pPr>
                <a:lnSpc>
                  <a:spcPct val="121000"/>
                </a:lnSpc>
                <a:defRPr/>
              </a:pPr>
              <a:r>
                <a:rPr lang="pt-BR" sz="1100">
                  <a:latin typeface="Myriad Roman" charset="0"/>
                  <a:cs typeface="Myriad Roman" charset="0"/>
                </a:rPr>
                <a:t>1000</a:t>
              </a:r>
            </a:p>
          </p:txBody>
        </p:sp>
        <p:sp>
          <p:nvSpPr>
            <p:cNvPr id="77834" name="Text Box 10"/>
            <p:cNvSpPr txBox="1">
              <a:spLocks noChangeArrowheads="1"/>
            </p:cNvSpPr>
            <p:nvPr/>
          </p:nvSpPr>
          <p:spPr bwMode="auto">
            <a:xfrm>
              <a:off x="993" y="1909"/>
              <a:ext cx="154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9pPr>
            </a:lstStyle>
            <a:p>
              <a:pPr>
                <a:lnSpc>
                  <a:spcPct val="121000"/>
                </a:lnSpc>
                <a:defRPr/>
              </a:pPr>
              <a:r>
                <a:rPr lang="pt-BR" sz="1100">
                  <a:latin typeface="Myriad Roman" charset="0"/>
                  <a:cs typeface="Myriad Roman" charset="0"/>
                </a:rPr>
                <a:t>500</a:t>
              </a:r>
            </a:p>
          </p:txBody>
        </p:sp>
        <p:sp>
          <p:nvSpPr>
            <p:cNvPr id="77835" name="Text Box 11"/>
            <p:cNvSpPr txBox="1">
              <a:spLocks noChangeArrowheads="1"/>
            </p:cNvSpPr>
            <p:nvPr/>
          </p:nvSpPr>
          <p:spPr bwMode="auto">
            <a:xfrm>
              <a:off x="993" y="2188"/>
              <a:ext cx="154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9pPr>
            </a:lstStyle>
            <a:p>
              <a:pPr>
                <a:lnSpc>
                  <a:spcPct val="121000"/>
                </a:lnSpc>
                <a:defRPr/>
              </a:pPr>
              <a:r>
                <a:rPr lang="pt-BR" sz="1100">
                  <a:latin typeface="Myriad Roman" charset="0"/>
                  <a:cs typeface="Myriad Roman" charset="0"/>
                </a:rPr>
                <a:t>200</a:t>
              </a:r>
            </a:p>
          </p:txBody>
        </p:sp>
        <p:sp>
          <p:nvSpPr>
            <p:cNvPr id="77836" name="Text Box 12"/>
            <p:cNvSpPr txBox="1">
              <a:spLocks noChangeArrowheads="1"/>
            </p:cNvSpPr>
            <p:nvPr/>
          </p:nvSpPr>
          <p:spPr bwMode="auto">
            <a:xfrm>
              <a:off x="993" y="2383"/>
              <a:ext cx="154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9pPr>
            </a:lstStyle>
            <a:p>
              <a:pPr>
                <a:lnSpc>
                  <a:spcPct val="121000"/>
                </a:lnSpc>
                <a:defRPr/>
              </a:pPr>
              <a:r>
                <a:rPr lang="pt-BR" sz="1100">
                  <a:latin typeface="Myriad Roman" charset="0"/>
                  <a:cs typeface="Myriad Roman" charset="0"/>
                </a:rPr>
                <a:t>100</a:t>
              </a:r>
            </a:p>
          </p:txBody>
        </p:sp>
        <p:sp>
          <p:nvSpPr>
            <p:cNvPr id="77837" name="Text Box 13"/>
            <p:cNvSpPr txBox="1">
              <a:spLocks noChangeArrowheads="1"/>
            </p:cNvSpPr>
            <p:nvPr/>
          </p:nvSpPr>
          <p:spPr bwMode="auto">
            <a:xfrm>
              <a:off x="1057" y="2593"/>
              <a:ext cx="102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9pPr>
            </a:lstStyle>
            <a:p>
              <a:pPr>
                <a:lnSpc>
                  <a:spcPct val="121000"/>
                </a:lnSpc>
                <a:defRPr/>
              </a:pPr>
              <a:r>
                <a:rPr lang="pt-BR" sz="1100">
                  <a:latin typeface="Myriad Roman" charset="0"/>
                  <a:cs typeface="Myriad Roman" charset="0"/>
                </a:rPr>
                <a:t>50</a:t>
              </a:r>
            </a:p>
          </p:txBody>
        </p:sp>
        <p:sp>
          <p:nvSpPr>
            <p:cNvPr id="77838" name="Text Box 14"/>
            <p:cNvSpPr txBox="1">
              <a:spLocks noChangeArrowheads="1"/>
            </p:cNvSpPr>
            <p:nvPr/>
          </p:nvSpPr>
          <p:spPr bwMode="auto">
            <a:xfrm>
              <a:off x="1057" y="2872"/>
              <a:ext cx="102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9pPr>
            </a:lstStyle>
            <a:p>
              <a:pPr>
                <a:lnSpc>
                  <a:spcPct val="121000"/>
                </a:lnSpc>
                <a:defRPr/>
              </a:pPr>
              <a:r>
                <a:rPr lang="pt-BR" sz="1100">
                  <a:latin typeface="Myriad Roman" charset="0"/>
                  <a:cs typeface="Myriad Roman" charset="0"/>
                </a:rPr>
                <a:t>20</a:t>
              </a:r>
            </a:p>
          </p:txBody>
        </p:sp>
        <p:sp>
          <p:nvSpPr>
            <p:cNvPr id="77839" name="Text Box 15"/>
            <p:cNvSpPr txBox="1">
              <a:spLocks noChangeArrowheads="1"/>
            </p:cNvSpPr>
            <p:nvPr/>
          </p:nvSpPr>
          <p:spPr bwMode="auto">
            <a:xfrm>
              <a:off x="1057" y="3082"/>
              <a:ext cx="102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9pPr>
            </a:lstStyle>
            <a:p>
              <a:pPr>
                <a:lnSpc>
                  <a:spcPct val="121000"/>
                </a:lnSpc>
                <a:defRPr/>
              </a:pPr>
              <a:r>
                <a:rPr lang="pt-BR" sz="1100">
                  <a:latin typeface="Myriad Roman" charset="0"/>
                  <a:cs typeface="Myriad Roman" charset="0"/>
                </a:rPr>
                <a:t>10</a:t>
              </a:r>
            </a:p>
          </p:txBody>
        </p:sp>
        <p:sp>
          <p:nvSpPr>
            <p:cNvPr id="77840" name="Text Box 16"/>
            <p:cNvSpPr txBox="1">
              <a:spLocks noChangeArrowheads="1"/>
            </p:cNvSpPr>
            <p:nvPr/>
          </p:nvSpPr>
          <p:spPr bwMode="auto">
            <a:xfrm>
              <a:off x="1120" y="3297"/>
              <a:ext cx="5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9pPr>
            </a:lstStyle>
            <a:p>
              <a:pPr>
                <a:lnSpc>
                  <a:spcPct val="121000"/>
                </a:lnSpc>
                <a:defRPr/>
              </a:pPr>
              <a:r>
                <a:rPr lang="pt-BR" sz="1100">
                  <a:latin typeface="Myriad Roman" charset="0"/>
                  <a:cs typeface="Myriad Roman" charset="0"/>
                </a:rPr>
                <a:t>5</a:t>
              </a:r>
            </a:p>
          </p:txBody>
        </p:sp>
        <p:sp>
          <p:nvSpPr>
            <p:cNvPr id="77841" name="Text Box 17"/>
            <p:cNvSpPr txBox="1">
              <a:spLocks noChangeArrowheads="1"/>
            </p:cNvSpPr>
            <p:nvPr/>
          </p:nvSpPr>
          <p:spPr bwMode="auto">
            <a:xfrm>
              <a:off x="1120" y="3562"/>
              <a:ext cx="51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9pPr>
            </a:lstStyle>
            <a:p>
              <a:pPr>
                <a:lnSpc>
                  <a:spcPct val="121000"/>
                </a:lnSpc>
                <a:defRPr/>
              </a:pPr>
              <a:r>
                <a:rPr lang="pt-BR" sz="1100">
                  <a:latin typeface="Myriad Roman" charset="0"/>
                  <a:cs typeface="Myriad Roman" charset="0"/>
                </a:rPr>
                <a:t>2</a:t>
              </a:r>
            </a:p>
          </p:txBody>
        </p:sp>
        <p:sp>
          <p:nvSpPr>
            <p:cNvPr id="77842" name="Text Box 18"/>
            <p:cNvSpPr txBox="1">
              <a:spLocks noChangeArrowheads="1"/>
            </p:cNvSpPr>
            <p:nvPr/>
          </p:nvSpPr>
          <p:spPr bwMode="auto">
            <a:xfrm>
              <a:off x="1120" y="3772"/>
              <a:ext cx="5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9pPr>
            </a:lstStyle>
            <a:p>
              <a:pPr>
                <a:lnSpc>
                  <a:spcPct val="121000"/>
                </a:lnSpc>
                <a:defRPr/>
              </a:pPr>
              <a:r>
                <a:rPr lang="pt-BR" sz="1100">
                  <a:latin typeface="Myriad Roman" charset="0"/>
                  <a:cs typeface="Myriad Roman" charset="0"/>
                </a:rPr>
                <a:t>1</a:t>
              </a:r>
            </a:p>
          </p:txBody>
        </p:sp>
        <p:sp>
          <p:nvSpPr>
            <p:cNvPr id="77843" name="Text Box 19"/>
            <p:cNvSpPr txBox="1">
              <a:spLocks noChangeArrowheads="1"/>
            </p:cNvSpPr>
            <p:nvPr/>
          </p:nvSpPr>
          <p:spPr bwMode="auto">
            <a:xfrm>
              <a:off x="2404" y="3924"/>
              <a:ext cx="187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9pPr>
            </a:lstStyle>
            <a:p>
              <a:pPr>
                <a:lnSpc>
                  <a:spcPct val="121000"/>
                </a:lnSpc>
                <a:defRPr/>
              </a:pPr>
              <a:r>
                <a:rPr lang="pt-BR" sz="1400">
                  <a:latin typeface="Myriad Roman" charset="0"/>
                  <a:cs typeface="Myriad Roman" charset="0"/>
                </a:rPr>
                <a:t>100</a:t>
              </a:r>
            </a:p>
          </p:txBody>
        </p:sp>
        <p:sp>
          <p:nvSpPr>
            <p:cNvPr id="77844" name="Text Box 20"/>
            <p:cNvSpPr txBox="1">
              <a:spLocks noChangeArrowheads="1"/>
            </p:cNvSpPr>
            <p:nvPr/>
          </p:nvSpPr>
          <p:spPr bwMode="auto">
            <a:xfrm>
              <a:off x="1848" y="3924"/>
              <a:ext cx="124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9pPr>
            </a:lstStyle>
            <a:p>
              <a:pPr>
                <a:lnSpc>
                  <a:spcPct val="121000"/>
                </a:lnSpc>
                <a:defRPr/>
              </a:pPr>
              <a:r>
                <a:rPr lang="pt-BR" sz="1400">
                  <a:latin typeface="Myriad Roman" charset="0"/>
                  <a:cs typeface="Myriad Roman" charset="0"/>
                </a:rPr>
                <a:t>10</a:t>
              </a:r>
            </a:p>
          </p:txBody>
        </p:sp>
        <p:sp>
          <p:nvSpPr>
            <p:cNvPr id="77845" name="Text Box 21"/>
            <p:cNvSpPr txBox="1">
              <a:spLocks noChangeArrowheads="1"/>
            </p:cNvSpPr>
            <p:nvPr/>
          </p:nvSpPr>
          <p:spPr bwMode="auto">
            <a:xfrm>
              <a:off x="1918" y="4034"/>
              <a:ext cx="468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9pPr>
            </a:lstStyle>
            <a:p>
              <a:pPr>
                <a:lnSpc>
                  <a:spcPct val="121000"/>
                </a:lnSpc>
                <a:defRPr/>
              </a:pPr>
              <a:r>
                <a:rPr lang="pt-BR" sz="1400">
                  <a:latin typeface="Myriad Roman" charset="0"/>
                  <a:cs typeface="Myriad Roman" charset="0"/>
                </a:rPr>
                <a:t>RTT (ms)</a:t>
              </a:r>
            </a:p>
          </p:txBody>
        </p:sp>
        <p:grpSp>
          <p:nvGrpSpPr>
            <p:cNvPr id="23572" name="Group 22"/>
            <p:cNvGrpSpPr>
              <a:grpSpLocks/>
            </p:cNvGrpSpPr>
            <p:nvPr/>
          </p:nvGrpSpPr>
          <p:grpSpPr bwMode="auto">
            <a:xfrm>
              <a:off x="3765" y="1245"/>
              <a:ext cx="2027" cy="380"/>
              <a:chOff x="3765" y="1245"/>
              <a:chExt cx="2027" cy="380"/>
            </a:xfrm>
          </p:grpSpPr>
          <p:grpSp>
            <p:nvGrpSpPr>
              <p:cNvPr id="23742" name="Group 23"/>
              <p:cNvGrpSpPr>
                <a:grpSpLocks/>
              </p:cNvGrpSpPr>
              <p:nvPr/>
            </p:nvGrpSpPr>
            <p:grpSpPr bwMode="auto">
              <a:xfrm>
                <a:off x="3765" y="1245"/>
                <a:ext cx="1887" cy="380"/>
                <a:chOff x="3765" y="1245"/>
                <a:chExt cx="1887" cy="380"/>
              </a:xfrm>
            </p:grpSpPr>
            <p:sp>
              <p:nvSpPr>
                <p:cNvPr id="77848" name="Freeform 24"/>
                <p:cNvSpPr>
                  <a:spLocks noChangeArrowheads="1"/>
                </p:cNvSpPr>
                <p:nvPr/>
              </p:nvSpPr>
              <p:spPr bwMode="auto">
                <a:xfrm>
                  <a:off x="3793" y="1250"/>
                  <a:ext cx="1859" cy="371"/>
                </a:xfrm>
                <a:custGeom>
                  <a:avLst/>
                  <a:gdLst>
                    <a:gd name="T0" fmla="*/ 8201 w 8202"/>
                    <a:gd name="T1" fmla="*/ 1639 h 1640"/>
                    <a:gd name="T2" fmla="*/ 8201 w 8202"/>
                    <a:gd name="T3" fmla="*/ 0 h 1640"/>
                    <a:gd name="T4" fmla="*/ 0 w 8202"/>
                    <a:gd name="T5" fmla="*/ 0 h 1640"/>
                    <a:gd name="T6" fmla="*/ 0 w 8202"/>
                    <a:gd name="T7" fmla="*/ 1639 h 1640"/>
                    <a:gd name="T8" fmla="*/ 8201 w 8202"/>
                    <a:gd name="T9" fmla="*/ 1639 h 1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02" h="1640">
                      <a:moveTo>
                        <a:pt x="8201" y="1639"/>
                      </a:moveTo>
                      <a:lnTo>
                        <a:pt x="8201" y="0"/>
                      </a:lnTo>
                      <a:lnTo>
                        <a:pt x="0" y="0"/>
                      </a:lnTo>
                      <a:lnTo>
                        <a:pt x="0" y="1639"/>
                      </a:lnTo>
                      <a:lnTo>
                        <a:pt x="8201" y="1639"/>
                      </a:lnTo>
                    </a:path>
                  </a:pathLst>
                </a:custGeom>
                <a:solidFill>
                  <a:srgbClr val="00A0C6"/>
                </a:solidFill>
                <a:ln w="9525">
                  <a:solidFill>
                    <a:srgbClr val="00A0C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7849" name="Freeform 25"/>
                <p:cNvSpPr>
                  <a:spLocks noChangeArrowheads="1"/>
                </p:cNvSpPr>
                <p:nvPr/>
              </p:nvSpPr>
              <p:spPr bwMode="auto">
                <a:xfrm>
                  <a:off x="3765" y="1245"/>
                  <a:ext cx="1859" cy="370"/>
                </a:xfrm>
                <a:custGeom>
                  <a:avLst/>
                  <a:gdLst>
                    <a:gd name="T0" fmla="*/ 8199 w 8200"/>
                    <a:gd name="T1" fmla="*/ 1637 h 1638"/>
                    <a:gd name="T2" fmla="*/ 8199 w 8200"/>
                    <a:gd name="T3" fmla="*/ 0 h 1638"/>
                    <a:gd name="T4" fmla="*/ 0 w 8200"/>
                    <a:gd name="T5" fmla="*/ 0 h 1638"/>
                    <a:gd name="T6" fmla="*/ 0 w 8200"/>
                    <a:gd name="T7" fmla="*/ 1637 h 1638"/>
                    <a:gd name="T8" fmla="*/ 8199 w 8200"/>
                    <a:gd name="T9" fmla="*/ 1637 h 1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00" h="1638">
                      <a:moveTo>
                        <a:pt x="8199" y="1637"/>
                      </a:moveTo>
                      <a:lnTo>
                        <a:pt x="8199" y="0"/>
                      </a:lnTo>
                      <a:lnTo>
                        <a:pt x="0" y="0"/>
                      </a:lnTo>
                      <a:lnTo>
                        <a:pt x="0" y="1637"/>
                      </a:lnTo>
                      <a:lnTo>
                        <a:pt x="8199" y="1637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3743" name="Group 26"/>
              <p:cNvGrpSpPr>
                <a:grpSpLocks/>
              </p:cNvGrpSpPr>
              <p:nvPr/>
            </p:nvGrpSpPr>
            <p:grpSpPr bwMode="auto">
              <a:xfrm>
                <a:off x="3842" y="1443"/>
                <a:ext cx="1912" cy="125"/>
                <a:chOff x="3842" y="1443"/>
                <a:chExt cx="1912" cy="125"/>
              </a:xfrm>
            </p:grpSpPr>
            <p:sp>
              <p:nvSpPr>
                <p:cNvPr id="7785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842" y="1443"/>
                  <a:ext cx="1912" cy="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5pPr>
                  <a:lvl6pPr marL="2514600" indent="-228600" defTabSz="431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6pPr>
                  <a:lvl7pPr marL="2971800" indent="-228600" defTabSz="431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7pPr>
                  <a:lvl8pPr marL="3429000" indent="-228600" defTabSz="431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8pPr>
                  <a:lvl9pPr marL="3886200" indent="-228600" defTabSz="431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9pPr>
                </a:lstStyle>
                <a:p>
                  <a:pPr>
                    <a:lnSpc>
                      <a:spcPct val="121000"/>
                    </a:lnSpc>
                    <a:defRPr/>
                  </a:pPr>
                  <a:r>
                    <a:rPr lang="pt-BR" sz="1400">
                      <a:latin typeface="Myriad Roman" charset="0"/>
                      <a:cs typeface="Myriad Roman" charset="0"/>
                    </a:rPr>
                    <a:t>1-MB object, 10-Mbps link</a:t>
                  </a:r>
                </a:p>
              </p:txBody>
            </p:sp>
            <p:sp>
              <p:nvSpPr>
                <p:cNvPr id="77852" name="Line 28"/>
                <p:cNvSpPr>
                  <a:spLocks noChangeShapeType="1"/>
                </p:cNvSpPr>
                <p:nvPr/>
              </p:nvSpPr>
              <p:spPr bwMode="auto">
                <a:xfrm>
                  <a:off x="5323" y="1500"/>
                  <a:ext cx="261" cy="0"/>
                </a:xfrm>
                <a:prstGeom prst="line">
                  <a:avLst/>
                </a:prstGeom>
                <a:noFill/>
                <a:ln w="6840">
                  <a:solidFill>
                    <a:srgbClr val="00A0C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3744" name="Group 29"/>
              <p:cNvGrpSpPr>
                <a:grpSpLocks/>
              </p:cNvGrpSpPr>
              <p:nvPr/>
            </p:nvGrpSpPr>
            <p:grpSpPr bwMode="auto">
              <a:xfrm>
                <a:off x="3833" y="1285"/>
                <a:ext cx="1959" cy="125"/>
                <a:chOff x="3833" y="1285"/>
                <a:chExt cx="1959" cy="125"/>
              </a:xfrm>
            </p:grpSpPr>
            <p:sp>
              <p:nvSpPr>
                <p:cNvPr id="7785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833" y="1278"/>
                  <a:ext cx="1959" cy="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5pPr>
                  <a:lvl6pPr marL="2514600" indent="-228600" defTabSz="431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6pPr>
                  <a:lvl7pPr marL="2971800" indent="-228600" defTabSz="431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7pPr>
                  <a:lvl8pPr marL="3429000" indent="-228600" defTabSz="431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8pPr>
                  <a:lvl9pPr marL="3886200" indent="-228600" defTabSz="431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9pPr>
                </a:lstStyle>
                <a:p>
                  <a:pPr>
                    <a:lnSpc>
                      <a:spcPct val="121000"/>
                    </a:lnSpc>
                    <a:defRPr/>
                  </a:pPr>
                  <a:r>
                    <a:rPr lang="pt-BR" sz="1400">
                      <a:latin typeface="Myriad Roman" charset="0"/>
                      <a:cs typeface="Myriad Roman" charset="0"/>
                    </a:rPr>
                    <a:t>1-MB object, 1.5-Mbps link</a:t>
                  </a:r>
                </a:p>
              </p:txBody>
            </p:sp>
            <p:sp>
              <p:nvSpPr>
                <p:cNvPr id="77855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5342" y="1334"/>
                  <a:ext cx="232" cy="4"/>
                </a:xfrm>
                <a:prstGeom prst="line">
                  <a:avLst/>
                </a:prstGeom>
                <a:noFill/>
                <a:ln w="68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grpSp>
          <p:nvGrpSpPr>
            <p:cNvPr id="23573" name="Group 32"/>
            <p:cNvGrpSpPr>
              <a:grpSpLocks/>
            </p:cNvGrpSpPr>
            <p:nvPr/>
          </p:nvGrpSpPr>
          <p:grpSpPr bwMode="auto">
            <a:xfrm>
              <a:off x="3765" y="3284"/>
              <a:ext cx="2013" cy="125"/>
              <a:chOff x="3765" y="3284"/>
              <a:chExt cx="2013" cy="125"/>
            </a:xfrm>
          </p:grpSpPr>
          <p:sp>
            <p:nvSpPr>
              <p:cNvPr id="77857" name="Text Box 33"/>
              <p:cNvSpPr txBox="1">
                <a:spLocks noChangeArrowheads="1"/>
              </p:cNvSpPr>
              <p:nvPr/>
            </p:nvSpPr>
            <p:spPr bwMode="auto">
              <a:xfrm>
                <a:off x="3765" y="3284"/>
                <a:ext cx="2013" cy="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msmincho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msmincho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msmincho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msmincho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msmincho" charset="0"/>
                  </a:defRPr>
                </a:lvl5pPr>
                <a:lvl6pPr marL="2514600" indent="-228600" defTabSz="4318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msmincho" charset="0"/>
                  </a:defRPr>
                </a:lvl6pPr>
                <a:lvl7pPr marL="2971800" indent="-228600" defTabSz="4318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msmincho" charset="0"/>
                  </a:defRPr>
                </a:lvl7pPr>
                <a:lvl8pPr marL="3429000" indent="-228600" defTabSz="4318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msmincho" charset="0"/>
                  </a:defRPr>
                </a:lvl8pPr>
                <a:lvl9pPr marL="3886200" indent="-228600" defTabSz="4318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msmincho" charset="0"/>
                  </a:defRPr>
                </a:lvl9pPr>
              </a:lstStyle>
              <a:p>
                <a:pPr>
                  <a:lnSpc>
                    <a:spcPct val="121000"/>
                  </a:lnSpc>
                  <a:defRPr/>
                </a:pPr>
                <a:r>
                  <a:rPr lang="pt-BR" sz="1400">
                    <a:latin typeface="Myriad Roman" charset="0"/>
                    <a:cs typeface="Myriad Roman" charset="0"/>
                  </a:rPr>
                  <a:t>1-byte object, 10-Mbps link</a:t>
                </a:r>
              </a:p>
            </p:txBody>
          </p:sp>
          <p:sp>
            <p:nvSpPr>
              <p:cNvPr id="77858" name="Line 34"/>
              <p:cNvSpPr>
                <a:spLocks noChangeShapeType="1"/>
              </p:cNvSpPr>
              <p:nvPr/>
            </p:nvSpPr>
            <p:spPr bwMode="auto">
              <a:xfrm>
                <a:off x="5303" y="3341"/>
                <a:ext cx="18" cy="0"/>
              </a:xfrm>
              <a:prstGeom prst="line">
                <a:avLst/>
              </a:prstGeom>
              <a:noFill/>
              <a:ln w="6840">
                <a:solidFill>
                  <a:srgbClr val="00A0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859" name="Line 35"/>
              <p:cNvSpPr>
                <a:spLocks noChangeShapeType="1"/>
              </p:cNvSpPr>
              <p:nvPr/>
            </p:nvSpPr>
            <p:spPr bwMode="auto">
              <a:xfrm>
                <a:off x="5341" y="3341"/>
                <a:ext cx="18" cy="0"/>
              </a:xfrm>
              <a:prstGeom prst="line">
                <a:avLst/>
              </a:prstGeom>
              <a:noFill/>
              <a:ln w="6840">
                <a:solidFill>
                  <a:srgbClr val="00A0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860" name="Line 36"/>
              <p:cNvSpPr>
                <a:spLocks noChangeShapeType="1"/>
              </p:cNvSpPr>
              <p:nvPr/>
            </p:nvSpPr>
            <p:spPr bwMode="auto">
              <a:xfrm>
                <a:off x="5379" y="3341"/>
                <a:ext cx="18" cy="0"/>
              </a:xfrm>
              <a:prstGeom prst="line">
                <a:avLst/>
              </a:prstGeom>
              <a:noFill/>
              <a:ln w="6840">
                <a:solidFill>
                  <a:srgbClr val="00A0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861" name="Line 37"/>
              <p:cNvSpPr>
                <a:spLocks noChangeShapeType="1"/>
              </p:cNvSpPr>
              <p:nvPr/>
            </p:nvSpPr>
            <p:spPr bwMode="auto">
              <a:xfrm>
                <a:off x="5416" y="3341"/>
                <a:ext cx="18" cy="0"/>
              </a:xfrm>
              <a:prstGeom prst="line">
                <a:avLst/>
              </a:prstGeom>
              <a:noFill/>
              <a:ln w="6840">
                <a:solidFill>
                  <a:srgbClr val="00A0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862" name="Line 38"/>
              <p:cNvSpPr>
                <a:spLocks noChangeShapeType="1"/>
              </p:cNvSpPr>
              <p:nvPr/>
            </p:nvSpPr>
            <p:spPr bwMode="auto">
              <a:xfrm>
                <a:off x="5454" y="3341"/>
                <a:ext cx="18" cy="0"/>
              </a:xfrm>
              <a:prstGeom prst="line">
                <a:avLst/>
              </a:prstGeom>
              <a:noFill/>
              <a:ln w="6840">
                <a:solidFill>
                  <a:srgbClr val="00A0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863" name="Line 39"/>
              <p:cNvSpPr>
                <a:spLocks noChangeShapeType="1"/>
              </p:cNvSpPr>
              <p:nvPr/>
            </p:nvSpPr>
            <p:spPr bwMode="auto">
              <a:xfrm>
                <a:off x="5491" y="3341"/>
                <a:ext cx="15" cy="0"/>
              </a:xfrm>
              <a:prstGeom prst="line">
                <a:avLst/>
              </a:prstGeom>
              <a:noFill/>
              <a:ln w="6840">
                <a:solidFill>
                  <a:srgbClr val="00A0C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3574" name="Group 40"/>
            <p:cNvGrpSpPr>
              <a:grpSpLocks/>
            </p:cNvGrpSpPr>
            <p:nvPr/>
          </p:nvGrpSpPr>
          <p:grpSpPr bwMode="auto">
            <a:xfrm>
              <a:off x="3765" y="3090"/>
              <a:ext cx="2060" cy="125"/>
              <a:chOff x="3765" y="3090"/>
              <a:chExt cx="2060" cy="125"/>
            </a:xfrm>
          </p:grpSpPr>
          <p:sp>
            <p:nvSpPr>
              <p:cNvPr id="77865" name="Text Box 41"/>
              <p:cNvSpPr txBox="1">
                <a:spLocks noChangeArrowheads="1"/>
              </p:cNvSpPr>
              <p:nvPr/>
            </p:nvSpPr>
            <p:spPr bwMode="auto">
              <a:xfrm>
                <a:off x="3765" y="3090"/>
                <a:ext cx="2060" cy="1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msmincho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msmincho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msmincho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msmincho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msmincho" charset="0"/>
                  </a:defRPr>
                </a:lvl5pPr>
                <a:lvl6pPr marL="2514600" indent="-228600" defTabSz="4318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msmincho" charset="0"/>
                  </a:defRPr>
                </a:lvl6pPr>
                <a:lvl7pPr marL="2971800" indent="-228600" defTabSz="4318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msmincho" charset="0"/>
                  </a:defRPr>
                </a:lvl7pPr>
                <a:lvl8pPr marL="3429000" indent="-228600" defTabSz="4318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msmincho" charset="0"/>
                  </a:defRPr>
                </a:lvl8pPr>
                <a:lvl9pPr marL="3886200" indent="-228600" defTabSz="4318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charset="0"/>
                    <a:ea typeface="ＭＳ Ｐゴシック" charset="0"/>
                    <a:cs typeface="msmincho" charset="0"/>
                  </a:defRPr>
                </a:lvl9pPr>
              </a:lstStyle>
              <a:p>
                <a:pPr>
                  <a:lnSpc>
                    <a:spcPct val="121000"/>
                  </a:lnSpc>
                  <a:defRPr/>
                </a:pPr>
                <a:r>
                  <a:rPr lang="pt-BR" sz="1400">
                    <a:latin typeface="Myriad Roman" charset="0"/>
                    <a:cs typeface="Myriad Roman" charset="0"/>
                  </a:rPr>
                  <a:t>1-byte object, 1.5-Mbps link</a:t>
                </a:r>
              </a:p>
            </p:txBody>
          </p:sp>
          <p:sp>
            <p:nvSpPr>
              <p:cNvPr id="77866" name="Line 42"/>
              <p:cNvSpPr>
                <a:spLocks noChangeShapeType="1"/>
              </p:cNvSpPr>
              <p:nvPr/>
            </p:nvSpPr>
            <p:spPr bwMode="auto">
              <a:xfrm>
                <a:off x="5332" y="3147"/>
                <a:ext cx="15" cy="0"/>
              </a:xfrm>
              <a:prstGeom prst="line">
                <a:avLst/>
              </a:prstGeom>
              <a:noFill/>
              <a:ln w="68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867" name="Line 43"/>
              <p:cNvSpPr>
                <a:spLocks noChangeShapeType="1"/>
              </p:cNvSpPr>
              <p:nvPr/>
            </p:nvSpPr>
            <p:spPr bwMode="auto">
              <a:xfrm>
                <a:off x="5365" y="3147"/>
                <a:ext cx="15" cy="0"/>
              </a:xfrm>
              <a:prstGeom prst="line">
                <a:avLst/>
              </a:prstGeom>
              <a:noFill/>
              <a:ln w="68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868" name="Line 44"/>
              <p:cNvSpPr>
                <a:spLocks noChangeShapeType="1"/>
              </p:cNvSpPr>
              <p:nvPr/>
            </p:nvSpPr>
            <p:spPr bwMode="auto">
              <a:xfrm>
                <a:off x="5397" y="3147"/>
                <a:ext cx="15" cy="0"/>
              </a:xfrm>
              <a:prstGeom prst="line">
                <a:avLst/>
              </a:prstGeom>
              <a:noFill/>
              <a:ln w="68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869" name="Line 45"/>
              <p:cNvSpPr>
                <a:spLocks noChangeShapeType="1"/>
              </p:cNvSpPr>
              <p:nvPr/>
            </p:nvSpPr>
            <p:spPr bwMode="auto">
              <a:xfrm>
                <a:off x="5429" y="3147"/>
                <a:ext cx="15" cy="0"/>
              </a:xfrm>
              <a:prstGeom prst="line">
                <a:avLst/>
              </a:prstGeom>
              <a:noFill/>
              <a:ln w="68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870" name="Line 46"/>
              <p:cNvSpPr>
                <a:spLocks noChangeShapeType="1"/>
              </p:cNvSpPr>
              <p:nvPr/>
            </p:nvSpPr>
            <p:spPr bwMode="auto">
              <a:xfrm>
                <a:off x="5461" y="3147"/>
                <a:ext cx="15" cy="0"/>
              </a:xfrm>
              <a:prstGeom prst="line">
                <a:avLst/>
              </a:prstGeom>
              <a:noFill/>
              <a:ln w="68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871" name="Line 47"/>
              <p:cNvSpPr>
                <a:spLocks noChangeShapeType="1"/>
              </p:cNvSpPr>
              <p:nvPr/>
            </p:nvSpPr>
            <p:spPr bwMode="auto">
              <a:xfrm>
                <a:off x="5494" y="3147"/>
                <a:ext cx="13" cy="0"/>
              </a:xfrm>
              <a:prstGeom prst="line">
                <a:avLst/>
              </a:prstGeom>
              <a:noFill/>
              <a:ln w="68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3575" name="Group 48"/>
            <p:cNvGrpSpPr>
              <a:grpSpLocks/>
            </p:cNvGrpSpPr>
            <p:nvPr/>
          </p:nvGrpSpPr>
          <p:grpSpPr bwMode="auto">
            <a:xfrm>
              <a:off x="3765" y="2118"/>
              <a:ext cx="2005" cy="380"/>
              <a:chOff x="3765" y="2118"/>
              <a:chExt cx="2005" cy="380"/>
            </a:xfrm>
          </p:grpSpPr>
          <p:grpSp>
            <p:nvGrpSpPr>
              <p:cNvPr id="23715" name="Group 49"/>
              <p:cNvGrpSpPr>
                <a:grpSpLocks/>
              </p:cNvGrpSpPr>
              <p:nvPr/>
            </p:nvGrpSpPr>
            <p:grpSpPr bwMode="auto">
              <a:xfrm>
                <a:off x="3765" y="2118"/>
                <a:ext cx="1887" cy="380"/>
                <a:chOff x="3765" y="2118"/>
                <a:chExt cx="1887" cy="380"/>
              </a:xfrm>
            </p:grpSpPr>
            <p:sp>
              <p:nvSpPr>
                <p:cNvPr id="77874" name="Freeform 50"/>
                <p:cNvSpPr>
                  <a:spLocks noChangeArrowheads="1"/>
                </p:cNvSpPr>
                <p:nvPr/>
              </p:nvSpPr>
              <p:spPr bwMode="auto">
                <a:xfrm>
                  <a:off x="3793" y="2128"/>
                  <a:ext cx="1859" cy="371"/>
                </a:xfrm>
                <a:custGeom>
                  <a:avLst/>
                  <a:gdLst>
                    <a:gd name="T0" fmla="*/ 8201 w 8202"/>
                    <a:gd name="T1" fmla="*/ 1639 h 1640"/>
                    <a:gd name="T2" fmla="*/ 8201 w 8202"/>
                    <a:gd name="T3" fmla="*/ 0 h 1640"/>
                    <a:gd name="T4" fmla="*/ 0 w 8202"/>
                    <a:gd name="T5" fmla="*/ 0 h 1640"/>
                    <a:gd name="T6" fmla="*/ 0 w 8202"/>
                    <a:gd name="T7" fmla="*/ 1639 h 1640"/>
                    <a:gd name="T8" fmla="*/ 8201 w 8202"/>
                    <a:gd name="T9" fmla="*/ 1639 h 1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02" h="1640">
                      <a:moveTo>
                        <a:pt x="8201" y="1639"/>
                      </a:moveTo>
                      <a:lnTo>
                        <a:pt x="8201" y="0"/>
                      </a:lnTo>
                      <a:lnTo>
                        <a:pt x="0" y="0"/>
                      </a:lnTo>
                      <a:lnTo>
                        <a:pt x="0" y="1639"/>
                      </a:lnTo>
                      <a:lnTo>
                        <a:pt x="8201" y="1639"/>
                      </a:lnTo>
                    </a:path>
                  </a:pathLst>
                </a:custGeom>
                <a:solidFill>
                  <a:srgbClr val="00A0C6"/>
                </a:solidFill>
                <a:ln w="9525">
                  <a:solidFill>
                    <a:srgbClr val="00A0C6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7875" name="Freeform 51"/>
                <p:cNvSpPr>
                  <a:spLocks noChangeArrowheads="1"/>
                </p:cNvSpPr>
                <p:nvPr/>
              </p:nvSpPr>
              <p:spPr bwMode="auto">
                <a:xfrm>
                  <a:off x="3765" y="2118"/>
                  <a:ext cx="1859" cy="370"/>
                </a:xfrm>
                <a:custGeom>
                  <a:avLst/>
                  <a:gdLst>
                    <a:gd name="T0" fmla="*/ 8199 w 8200"/>
                    <a:gd name="T1" fmla="*/ 1637 h 1638"/>
                    <a:gd name="T2" fmla="*/ 8199 w 8200"/>
                    <a:gd name="T3" fmla="*/ 0 h 1638"/>
                    <a:gd name="T4" fmla="*/ 0 w 8200"/>
                    <a:gd name="T5" fmla="*/ 0 h 1638"/>
                    <a:gd name="T6" fmla="*/ 0 w 8200"/>
                    <a:gd name="T7" fmla="*/ 1637 h 1638"/>
                    <a:gd name="T8" fmla="*/ 8199 w 8200"/>
                    <a:gd name="T9" fmla="*/ 1637 h 1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00" h="1638">
                      <a:moveTo>
                        <a:pt x="8199" y="1637"/>
                      </a:moveTo>
                      <a:lnTo>
                        <a:pt x="8199" y="0"/>
                      </a:lnTo>
                      <a:lnTo>
                        <a:pt x="0" y="0"/>
                      </a:lnTo>
                      <a:lnTo>
                        <a:pt x="0" y="1637"/>
                      </a:lnTo>
                      <a:lnTo>
                        <a:pt x="8199" y="1637"/>
                      </a:ln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3716" name="Group 52"/>
              <p:cNvGrpSpPr>
                <a:grpSpLocks/>
              </p:cNvGrpSpPr>
              <p:nvPr/>
            </p:nvGrpSpPr>
            <p:grpSpPr bwMode="auto">
              <a:xfrm>
                <a:off x="3842" y="2322"/>
                <a:ext cx="1882" cy="125"/>
                <a:chOff x="3842" y="2322"/>
                <a:chExt cx="1882" cy="125"/>
              </a:xfrm>
            </p:grpSpPr>
            <p:sp>
              <p:nvSpPr>
                <p:cNvPr id="7787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842" y="2329"/>
                  <a:ext cx="1882" cy="1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5pPr>
                  <a:lvl6pPr marL="2514600" indent="-228600" defTabSz="431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6pPr>
                  <a:lvl7pPr marL="2971800" indent="-228600" defTabSz="431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7pPr>
                  <a:lvl8pPr marL="3429000" indent="-228600" defTabSz="431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8pPr>
                  <a:lvl9pPr marL="3886200" indent="-228600" defTabSz="431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9pPr>
                </a:lstStyle>
                <a:p>
                  <a:pPr>
                    <a:lnSpc>
                      <a:spcPct val="121000"/>
                    </a:lnSpc>
                    <a:defRPr/>
                  </a:pPr>
                  <a:r>
                    <a:rPr lang="pt-BR" sz="1400">
                      <a:latin typeface="Myriad Roman" charset="0"/>
                      <a:cs typeface="Myriad Roman" charset="0"/>
                    </a:rPr>
                    <a:t>2-KB object, 10-Mbps link</a:t>
                  </a:r>
                </a:p>
              </p:txBody>
            </p:sp>
            <p:sp>
              <p:nvSpPr>
                <p:cNvPr id="77878" name="Line 54"/>
                <p:cNvSpPr>
                  <a:spLocks noChangeShapeType="1"/>
                </p:cNvSpPr>
                <p:nvPr/>
              </p:nvSpPr>
              <p:spPr bwMode="auto">
                <a:xfrm>
                  <a:off x="5342" y="2387"/>
                  <a:ext cx="43" cy="0"/>
                </a:xfrm>
                <a:prstGeom prst="line">
                  <a:avLst/>
                </a:prstGeom>
                <a:noFill/>
                <a:ln w="6840">
                  <a:solidFill>
                    <a:srgbClr val="00A0C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7879" name="Line 55"/>
                <p:cNvSpPr>
                  <a:spLocks noChangeShapeType="1"/>
                </p:cNvSpPr>
                <p:nvPr/>
              </p:nvSpPr>
              <p:spPr bwMode="auto">
                <a:xfrm>
                  <a:off x="5429" y="2387"/>
                  <a:ext cx="43" cy="0"/>
                </a:xfrm>
                <a:prstGeom prst="line">
                  <a:avLst/>
                </a:prstGeom>
                <a:noFill/>
                <a:ln w="6840">
                  <a:solidFill>
                    <a:srgbClr val="00A0C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7880" name="Line 56"/>
                <p:cNvSpPr>
                  <a:spLocks noChangeShapeType="1"/>
                </p:cNvSpPr>
                <p:nvPr/>
              </p:nvSpPr>
              <p:spPr bwMode="auto">
                <a:xfrm>
                  <a:off x="5516" y="2387"/>
                  <a:ext cx="42" cy="0"/>
                </a:xfrm>
                <a:prstGeom prst="line">
                  <a:avLst/>
                </a:prstGeom>
                <a:noFill/>
                <a:ln w="6840">
                  <a:solidFill>
                    <a:srgbClr val="00A0C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3717" name="Group 57"/>
              <p:cNvGrpSpPr>
                <a:grpSpLocks/>
              </p:cNvGrpSpPr>
              <p:nvPr/>
            </p:nvGrpSpPr>
            <p:grpSpPr bwMode="auto">
              <a:xfrm>
                <a:off x="3842" y="2183"/>
                <a:ext cx="1928" cy="125"/>
                <a:chOff x="3842" y="2183"/>
                <a:chExt cx="1928" cy="125"/>
              </a:xfrm>
            </p:grpSpPr>
            <p:sp>
              <p:nvSpPr>
                <p:cNvPr id="77882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842" y="2183"/>
                  <a:ext cx="1928" cy="1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5pPr>
                  <a:lvl6pPr marL="2514600" indent="-228600" defTabSz="431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6pPr>
                  <a:lvl7pPr marL="2971800" indent="-228600" defTabSz="431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7pPr>
                  <a:lvl8pPr marL="3429000" indent="-228600" defTabSz="431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8pPr>
                  <a:lvl9pPr marL="3886200" indent="-228600" defTabSz="431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charset="0"/>
                      <a:ea typeface="ＭＳ Ｐゴシック" charset="0"/>
                      <a:cs typeface="msmincho" charset="0"/>
                    </a:defRPr>
                  </a:lvl9pPr>
                </a:lstStyle>
                <a:p>
                  <a:pPr>
                    <a:lnSpc>
                      <a:spcPct val="121000"/>
                    </a:lnSpc>
                    <a:defRPr/>
                  </a:pPr>
                  <a:r>
                    <a:rPr lang="pt-BR" sz="1400">
                      <a:latin typeface="Myriad Roman" charset="0"/>
                      <a:cs typeface="Myriad Roman" charset="0"/>
                    </a:rPr>
                    <a:t>2-KB object, 1.5-Mbps link</a:t>
                  </a:r>
                </a:p>
              </p:txBody>
            </p:sp>
            <p:sp>
              <p:nvSpPr>
                <p:cNvPr id="77883" name="Line 59"/>
                <p:cNvSpPr>
                  <a:spLocks noChangeShapeType="1"/>
                </p:cNvSpPr>
                <p:nvPr/>
              </p:nvSpPr>
              <p:spPr bwMode="auto">
                <a:xfrm>
                  <a:off x="5323" y="2240"/>
                  <a:ext cx="47" cy="0"/>
                </a:xfrm>
                <a:prstGeom prst="line">
                  <a:avLst/>
                </a:prstGeom>
                <a:noFill/>
                <a:ln w="68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7884" name="Line 60"/>
                <p:cNvSpPr>
                  <a:spLocks noChangeShapeType="1"/>
                </p:cNvSpPr>
                <p:nvPr/>
              </p:nvSpPr>
              <p:spPr bwMode="auto">
                <a:xfrm>
                  <a:off x="5418" y="2240"/>
                  <a:ext cx="47" cy="0"/>
                </a:xfrm>
                <a:prstGeom prst="line">
                  <a:avLst/>
                </a:prstGeom>
                <a:noFill/>
                <a:ln w="68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77885" name="Line 61"/>
                <p:cNvSpPr>
                  <a:spLocks noChangeShapeType="1"/>
                </p:cNvSpPr>
                <p:nvPr/>
              </p:nvSpPr>
              <p:spPr bwMode="auto">
                <a:xfrm>
                  <a:off x="5512" y="2240"/>
                  <a:ext cx="46" cy="0"/>
                </a:xfrm>
                <a:prstGeom prst="line">
                  <a:avLst/>
                </a:prstGeom>
                <a:noFill/>
                <a:ln w="68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77886" name="Freeform 62"/>
            <p:cNvSpPr>
              <a:spLocks noChangeArrowheads="1"/>
            </p:cNvSpPr>
            <p:nvPr/>
          </p:nvSpPr>
          <p:spPr bwMode="auto">
            <a:xfrm>
              <a:off x="1348" y="1782"/>
              <a:ext cx="2186" cy="31"/>
            </a:xfrm>
            <a:custGeom>
              <a:avLst/>
              <a:gdLst>
                <a:gd name="T0" fmla="*/ 0 w 9644"/>
                <a:gd name="T1" fmla="*/ 142 h 143"/>
                <a:gd name="T2" fmla="*/ 7508 w 9644"/>
                <a:gd name="T3" fmla="*/ 142 h 143"/>
                <a:gd name="T4" fmla="*/ 8726 w 9644"/>
                <a:gd name="T5" fmla="*/ 103 h 143"/>
                <a:gd name="T6" fmla="*/ 9643 w 9644"/>
                <a:gd name="T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44" h="143">
                  <a:moveTo>
                    <a:pt x="0" y="142"/>
                  </a:moveTo>
                  <a:lnTo>
                    <a:pt x="7508" y="142"/>
                  </a:lnTo>
                  <a:lnTo>
                    <a:pt x="8726" y="103"/>
                  </a:lnTo>
                  <a:lnTo>
                    <a:pt x="9643" y="0"/>
                  </a:lnTo>
                </a:path>
              </a:pathLst>
            </a:cu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887" name="Line 63"/>
            <p:cNvSpPr>
              <a:spLocks noChangeShapeType="1"/>
            </p:cNvSpPr>
            <p:nvPr/>
          </p:nvSpPr>
          <p:spPr bwMode="auto">
            <a:xfrm flipV="1">
              <a:off x="1360" y="3514"/>
              <a:ext cx="59" cy="24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888" name="Line 64"/>
            <p:cNvSpPr>
              <a:spLocks noChangeShapeType="1"/>
            </p:cNvSpPr>
            <p:nvPr/>
          </p:nvSpPr>
          <p:spPr bwMode="auto">
            <a:xfrm flipV="1">
              <a:off x="1483" y="3463"/>
              <a:ext cx="58" cy="25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889" name="Line 65"/>
            <p:cNvSpPr>
              <a:spLocks noChangeShapeType="1"/>
            </p:cNvSpPr>
            <p:nvPr/>
          </p:nvSpPr>
          <p:spPr bwMode="auto">
            <a:xfrm flipV="1">
              <a:off x="1605" y="3415"/>
              <a:ext cx="58" cy="24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890" name="Line 66"/>
            <p:cNvSpPr>
              <a:spLocks noChangeShapeType="1"/>
            </p:cNvSpPr>
            <p:nvPr/>
          </p:nvSpPr>
          <p:spPr bwMode="auto">
            <a:xfrm flipV="1">
              <a:off x="1728" y="3364"/>
              <a:ext cx="62" cy="25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891" name="Line 67"/>
            <p:cNvSpPr>
              <a:spLocks noChangeShapeType="1"/>
            </p:cNvSpPr>
            <p:nvPr/>
          </p:nvSpPr>
          <p:spPr bwMode="auto">
            <a:xfrm flipV="1">
              <a:off x="1850" y="3316"/>
              <a:ext cx="63" cy="24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892" name="Line 68"/>
            <p:cNvSpPr>
              <a:spLocks noChangeShapeType="1"/>
            </p:cNvSpPr>
            <p:nvPr/>
          </p:nvSpPr>
          <p:spPr bwMode="auto">
            <a:xfrm flipV="1">
              <a:off x="1972" y="3265"/>
              <a:ext cx="63" cy="25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893" name="Line 69"/>
            <p:cNvSpPr>
              <a:spLocks noChangeShapeType="1"/>
            </p:cNvSpPr>
            <p:nvPr/>
          </p:nvSpPr>
          <p:spPr bwMode="auto">
            <a:xfrm flipV="1">
              <a:off x="2095" y="3214"/>
              <a:ext cx="62" cy="27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894" name="Line 70"/>
            <p:cNvSpPr>
              <a:spLocks noChangeShapeType="1"/>
            </p:cNvSpPr>
            <p:nvPr/>
          </p:nvSpPr>
          <p:spPr bwMode="auto">
            <a:xfrm flipV="1">
              <a:off x="2217" y="3164"/>
              <a:ext cx="58" cy="34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895" name="Line 71"/>
            <p:cNvSpPr>
              <a:spLocks noChangeShapeType="1"/>
            </p:cNvSpPr>
            <p:nvPr/>
          </p:nvSpPr>
          <p:spPr bwMode="auto">
            <a:xfrm flipV="1">
              <a:off x="2339" y="3109"/>
              <a:ext cx="58" cy="30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896" name="Freeform 72"/>
            <p:cNvSpPr>
              <a:spLocks noChangeArrowheads="1"/>
            </p:cNvSpPr>
            <p:nvPr/>
          </p:nvSpPr>
          <p:spPr bwMode="auto">
            <a:xfrm>
              <a:off x="2452" y="3049"/>
              <a:ext cx="49" cy="31"/>
            </a:xfrm>
            <a:custGeom>
              <a:avLst/>
              <a:gdLst>
                <a:gd name="T0" fmla="*/ 0 w 220"/>
                <a:gd name="T1" fmla="*/ 141 h 142"/>
                <a:gd name="T2" fmla="*/ 99 w 220"/>
                <a:gd name="T3" fmla="*/ 77 h 142"/>
                <a:gd name="T4" fmla="*/ 219 w 220"/>
                <a:gd name="T5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0" h="142">
                  <a:moveTo>
                    <a:pt x="0" y="141"/>
                  </a:moveTo>
                  <a:lnTo>
                    <a:pt x="99" y="77"/>
                  </a:lnTo>
                  <a:lnTo>
                    <a:pt x="219" y="0"/>
                  </a:lnTo>
                </a:path>
              </a:pathLst>
            </a:cu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897" name="Freeform 73"/>
            <p:cNvSpPr>
              <a:spLocks noChangeArrowheads="1"/>
            </p:cNvSpPr>
            <p:nvPr/>
          </p:nvSpPr>
          <p:spPr bwMode="auto">
            <a:xfrm>
              <a:off x="2556" y="2985"/>
              <a:ext cx="49" cy="31"/>
            </a:xfrm>
            <a:custGeom>
              <a:avLst/>
              <a:gdLst>
                <a:gd name="T0" fmla="*/ 0 w 221"/>
                <a:gd name="T1" fmla="*/ 141 h 142"/>
                <a:gd name="T2" fmla="*/ 0 w 221"/>
                <a:gd name="T3" fmla="*/ 141 h 142"/>
                <a:gd name="T4" fmla="*/ 220 w 221"/>
                <a:gd name="T5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" h="142">
                  <a:moveTo>
                    <a:pt x="0" y="141"/>
                  </a:moveTo>
                  <a:lnTo>
                    <a:pt x="0" y="141"/>
                  </a:lnTo>
                  <a:lnTo>
                    <a:pt x="220" y="0"/>
                  </a:lnTo>
                </a:path>
              </a:pathLst>
            </a:cu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898" name="Line 74"/>
            <p:cNvSpPr>
              <a:spLocks noChangeShapeType="1"/>
            </p:cNvSpPr>
            <p:nvPr/>
          </p:nvSpPr>
          <p:spPr bwMode="auto">
            <a:xfrm flipV="1">
              <a:off x="2660" y="2917"/>
              <a:ext cx="49" cy="33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899" name="Line 75"/>
            <p:cNvSpPr>
              <a:spLocks noChangeShapeType="1"/>
            </p:cNvSpPr>
            <p:nvPr/>
          </p:nvSpPr>
          <p:spPr bwMode="auto">
            <a:xfrm flipV="1">
              <a:off x="2765" y="2853"/>
              <a:ext cx="48" cy="33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00" name="Line 76"/>
            <p:cNvSpPr>
              <a:spLocks noChangeShapeType="1"/>
            </p:cNvSpPr>
            <p:nvPr/>
          </p:nvSpPr>
          <p:spPr bwMode="auto">
            <a:xfrm flipV="1">
              <a:off x="2869" y="2788"/>
              <a:ext cx="49" cy="40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01" name="Line 77"/>
            <p:cNvSpPr>
              <a:spLocks noChangeShapeType="1"/>
            </p:cNvSpPr>
            <p:nvPr/>
          </p:nvSpPr>
          <p:spPr bwMode="auto">
            <a:xfrm flipV="1">
              <a:off x="2973" y="2725"/>
              <a:ext cx="53" cy="33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02" name="Line 78"/>
            <p:cNvSpPr>
              <a:spLocks noChangeShapeType="1"/>
            </p:cNvSpPr>
            <p:nvPr/>
          </p:nvSpPr>
          <p:spPr bwMode="auto">
            <a:xfrm flipV="1">
              <a:off x="3077" y="2661"/>
              <a:ext cx="53" cy="33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03" name="Line 79"/>
            <p:cNvSpPr>
              <a:spLocks noChangeShapeType="1"/>
            </p:cNvSpPr>
            <p:nvPr/>
          </p:nvSpPr>
          <p:spPr bwMode="auto">
            <a:xfrm flipV="1">
              <a:off x="3181" y="2596"/>
              <a:ext cx="54" cy="33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04" name="Line 80"/>
            <p:cNvSpPr>
              <a:spLocks noChangeShapeType="1"/>
            </p:cNvSpPr>
            <p:nvPr/>
          </p:nvSpPr>
          <p:spPr bwMode="auto">
            <a:xfrm flipV="1">
              <a:off x="3285" y="2532"/>
              <a:ext cx="54" cy="33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05" name="Line 81"/>
            <p:cNvSpPr>
              <a:spLocks noChangeShapeType="1"/>
            </p:cNvSpPr>
            <p:nvPr/>
          </p:nvSpPr>
          <p:spPr bwMode="auto">
            <a:xfrm flipV="1">
              <a:off x="3395" y="2468"/>
              <a:ext cx="48" cy="33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06" name="Line 82"/>
            <p:cNvSpPr>
              <a:spLocks noChangeShapeType="1"/>
            </p:cNvSpPr>
            <p:nvPr/>
          </p:nvSpPr>
          <p:spPr bwMode="auto">
            <a:xfrm flipV="1">
              <a:off x="1360" y="3804"/>
              <a:ext cx="27" cy="19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07" name="Line 83"/>
            <p:cNvSpPr>
              <a:spLocks noChangeShapeType="1"/>
            </p:cNvSpPr>
            <p:nvPr/>
          </p:nvSpPr>
          <p:spPr bwMode="auto">
            <a:xfrm flipV="1">
              <a:off x="1416" y="3772"/>
              <a:ext cx="21" cy="16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08" name="Line 84"/>
            <p:cNvSpPr>
              <a:spLocks noChangeShapeType="1"/>
            </p:cNvSpPr>
            <p:nvPr/>
          </p:nvSpPr>
          <p:spPr bwMode="auto">
            <a:xfrm flipV="1">
              <a:off x="1465" y="3740"/>
              <a:ext cx="26" cy="16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09" name="Line 85"/>
            <p:cNvSpPr>
              <a:spLocks noChangeShapeType="1"/>
            </p:cNvSpPr>
            <p:nvPr/>
          </p:nvSpPr>
          <p:spPr bwMode="auto">
            <a:xfrm flipV="1">
              <a:off x="1515" y="3706"/>
              <a:ext cx="26" cy="18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10" name="Line 86"/>
            <p:cNvSpPr>
              <a:spLocks noChangeShapeType="1"/>
            </p:cNvSpPr>
            <p:nvPr/>
          </p:nvSpPr>
          <p:spPr bwMode="auto">
            <a:xfrm flipV="1">
              <a:off x="1569" y="3674"/>
              <a:ext cx="26" cy="18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11" name="Line 87"/>
            <p:cNvSpPr>
              <a:spLocks noChangeShapeType="1"/>
            </p:cNvSpPr>
            <p:nvPr/>
          </p:nvSpPr>
          <p:spPr bwMode="auto">
            <a:xfrm flipV="1">
              <a:off x="1619" y="3641"/>
              <a:ext cx="26" cy="16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12" name="Line 88"/>
            <p:cNvSpPr>
              <a:spLocks noChangeShapeType="1"/>
            </p:cNvSpPr>
            <p:nvPr/>
          </p:nvSpPr>
          <p:spPr bwMode="auto">
            <a:xfrm flipV="1">
              <a:off x="1673" y="3610"/>
              <a:ext cx="21" cy="15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13" name="Line 89"/>
            <p:cNvSpPr>
              <a:spLocks noChangeShapeType="1"/>
            </p:cNvSpPr>
            <p:nvPr/>
          </p:nvSpPr>
          <p:spPr bwMode="auto">
            <a:xfrm flipV="1">
              <a:off x="1723" y="3575"/>
              <a:ext cx="27" cy="25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14" name="Line 90"/>
            <p:cNvSpPr>
              <a:spLocks noChangeShapeType="1"/>
            </p:cNvSpPr>
            <p:nvPr/>
          </p:nvSpPr>
          <p:spPr bwMode="auto">
            <a:xfrm flipV="1">
              <a:off x="1773" y="3542"/>
              <a:ext cx="26" cy="19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15" name="Line 91"/>
            <p:cNvSpPr>
              <a:spLocks noChangeShapeType="1"/>
            </p:cNvSpPr>
            <p:nvPr/>
          </p:nvSpPr>
          <p:spPr bwMode="auto">
            <a:xfrm flipV="1">
              <a:off x="1827" y="3511"/>
              <a:ext cx="21" cy="15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16" name="Line 92"/>
            <p:cNvSpPr>
              <a:spLocks noChangeShapeType="1"/>
            </p:cNvSpPr>
            <p:nvPr/>
          </p:nvSpPr>
          <p:spPr bwMode="auto">
            <a:xfrm flipV="1">
              <a:off x="1877" y="3479"/>
              <a:ext cx="26" cy="15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17" name="Line 93"/>
            <p:cNvSpPr>
              <a:spLocks noChangeShapeType="1"/>
            </p:cNvSpPr>
            <p:nvPr/>
          </p:nvSpPr>
          <p:spPr bwMode="auto">
            <a:xfrm flipV="1">
              <a:off x="1927" y="3444"/>
              <a:ext cx="26" cy="18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18" name="Line 94"/>
            <p:cNvSpPr>
              <a:spLocks noChangeShapeType="1"/>
            </p:cNvSpPr>
            <p:nvPr/>
          </p:nvSpPr>
          <p:spPr bwMode="auto">
            <a:xfrm flipV="1">
              <a:off x="1981" y="3411"/>
              <a:ext cx="26" cy="19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19" name="Line 95"/>
            <p:cNvSpPr>
              <a:spLocks noChangeShapeType="1"/>
            </p:cNvSpPr>
            <p:nvPr/>
          </p:nvSpPr>
          <p:spPr bwMode="auto">
            <a:xfrm flipV="1">
              <a:off x="2031" y="3380"/>
              <a:ext cx="26" cy="15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20" name="Line 96"/>
            <p:cNvSpPr>
              <a:spLocks noChangeShapeType="1"/>
            </p:cNvSpPr>
            <p:nvPr/>
          </p:nvSpPr>
          <p:spPr bwMode="auto">
            <a:xfrm flipV="1">
              <a:off x="2086" y="3347"/>
              <a:ext cx="21" cy="16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21" name="Line 97"/>
            <p:cNvSpPr>
              <a:spLocks noChangeShapeType="1"/>
            </p:cNvSpPr>
            <p:nvPr/>
          </p:nvSpPr>
          <p:spPr bwMode="auto">
            <a:xfrm flipV="1">
              <a:off x="2135" y="3313"/>
              <a:ext cx="26" cy="18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22" name="Line 98"/>
            <p:cNvSpPr>
              <a:spLocks noChangeShapeType="1"/>
            </p:cNvSpPr>
            <p:nvPr/>
          </p:nvSpPr>
          <p:spPr bwMode="auto">
            <a:xfrm flipV="1">
              <a:off x="2185" y="3281"/>
              <a:ext cx="26" cy="18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23" name="Line 99"/>
            <p:cNvSpPr>
              <a:spLocks noChangeShapeType="1"/>
            </p:cNvSpPr>
            <p:nvPr/>
          </p:nvSpPr>
          <p:spPr bwMode="auto">
            <a:xfrm flipV="1">
              <a:off x="2240" y="3248"/>
              <a:ext cx="21" cy="16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24" name="Line 100"/>
            <p:cNvSpPr>
              <a:spLocks noChangeShapeType="1"/>
            </p:cNvSpPr>
            <p:nvPr/>
          </p:nvSpPr>
          <p:spPr bwMode="auto">
            <a:xfrm flipV="1">
              <a:off x="2289" y="3216"/>
              <a:ext cx="26" cy="16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25" name="Line 101"/>
            <p:cNvSpPr>
              <a:spLocks noChangeShapeType="1"/>
            </p:cNvSpPr>
            <p:nvPr/>
          </p:nvSpPr>
          <p:spPr bwMode="auto">
            <a:xfrm flipV="1">
              <a:off x="2344" y="3182"/>
              <a:ext cx="21" cy="25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26" name="Line 102"/>
            <p:cNvSpPr>
              <a:spLocks noChangeShapeType="1"/>
            </p:cNvSpPr>
            <p:nvPr/>
          </p:nvSpPr>
          <p:spPr bwMode="auto">
            <a:xfrm flipV="1">
              <a:off x="2394" y="3150"/>
              <a:ext cx="27" cy="18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27" name="Line 103"/>
            <p:cNvSpPr>
              <a:spLocks noChangeShapeType="1"/>
            </p:cNvSpPr>
            <p:nvPr/>
          </p:nvSpPr>
          <p:spPr bwMode="auto">
            <a:xfrm flipV="1">
              <a:off x="2443" y="3117"/>
              <a:ext cx="26" cy="16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28" name="Line 104"/>
            <p:cNvSpPr>
              <a:spLocks noChangeShapeType="1"/>
            </p:cNvSpPr>
            <p:nvPr/>
          </p:nvSpPr>
          <p:spPr bwMode="auto">
            <a:xfrm flipV="1">
              <a:off x="2497" y="3085"/>
              <a:ext cx="23" cy="16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29" name="Line 105"/>
            <p:cNvSpPr>
              <a:spLocks noChangeShapeType="1"/>
            </p:cNvSpPr>
            <p:nvPr/>
          </p:nvSpPr>
          <p:spPr bwMode="auto">
            <a:xfrm flipV="1">
              <a:off x="2547" y="3051"/>
              <a:ext cx="26" cy="18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30" name="Line 106"/>
            <p:cNvSpPr>
              <a:spLocks noChangeShapeType="1"/>
            </p:cNvSpPr>
            <p:nvPr/>
          </p:nvSpPr>
          <p:spPr bwMode="auto">
            <a:xfrm flipV="1">
              <a:off x="2597" y="3018"/>
              <a:ext cx="26" cy="19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31" name="Line 107"/>
            <p:cNvSpPr>
              <a:spLocks noChangeShapeType="1"/>
            </p:cNvSpPr>
            <p:nvPr/>
          </p:nvSpPr>
          <p:spPr bwMode="auto">
            <a:xfrm flipV="1">
              <a:off x="2651" y="2987"/>
              <a:ext cx="22" cy="15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32" name="Line 108"/>
            <p:cNvSpPr>
              <a:spLocks noChangeShapeType="1"/>
            </p:cNvSpPr>
            <p:nvPr/>
          </p:nvSpPr>
          <p:spPr bwMode="auto">
            <a:xfrm flipV="1">
              <a:off x="2701" y="2954"/>
              <a:ext cx="26" cy="16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33" name="Line 109"/>
            <p:cNvSpPr>
              <a:spLocks noChangeShapeType="1"/>
            </p:cNvSpPr>
            <p:nvPr/>
          </p:nvSpPr>
          <p:spPr bwMode="auto">
            <a:xfrm flipV="1">
              <a:off x="2756" y="2920"/>
              <a:ext cx="22" cy="18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34" name="Line 110"/>
            <p:cNvSpPr>
              <a:spLocks noChangeShapeType="1"/>
            </p:cNvSpPr>
            <p:nvPr/>
          </p:nvSpPr>
          <p:spPr bwMode="auto">
            <a:xfrm flipV="1">
              <a:off x="2805" y="2888"/>
              <a:ext cx="26" cy="18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35" name="Line 111"/>
            <p:cNvSpPr>
              <a:spLocks noChangeShapeType="1"/>
            </p:cNvSpPr>
            <p:nvPr/>
          </p:nvSpPr>
          <p:spPr bwMode="auto">
            <a:xfrm flipV="1">
              <a:off x="2855" y="2855"/>
              <a:ext cx="26" cy="16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36" name="Line 112"/>
            <p:cNvSpPr>
              <a:spLocks noChangeShapeType="1"/>
            </p:cNvSpPr>
            <p:nvPr/>
          </p:nvSpPr>
          <p:spPr bwMode="auto">
            <a:xfrm flipV="1">
              <a:off x="2910" y="2823"/>
              <a:ext cx="21" cy="16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37" name="Line 113"/>
            <p:cNvSpPr>
              <a:spLocks noChangeShapeType="1"/>
            </p:cNvSpPr>
            <p:nvPr/>
          </p:nvSpPr>
          <p:spPr bwMode="auto">
            <a:xfrm flipV="1">
              <a:off x="2960" y="2788"/>
              <a:ext cx="26" cy="26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38" name="Line 114"/>
            <p:cNvSpPr>
              <a:spLocks noChangeShapeType="1"/>
            </p:cNvSpPr>
            <p:nvPr/>
          </p:nvSpPr>
          <p:spPr bwMode="auto">
            <a:xfrm flipV="1">
              <a:off x="3009" y="2757"/>
              <a:ext cx="26" cy="18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39" name="Line 115"/>
            <p:cNvSpPr>
              <a:spLocks noChangeShapeType="1"/>
            </p:cNvSpPr>
            <p:nvPr/>
          </p:nvSpPr>
          <p:spPr bwMode="auto">
            <a:xfrm flipV="1">
              <a:off x="3063" y="2725"/>
              <a:ext cx="27" cy="18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40" name="Line 116"/>
            <p:cNvSpPr>
              <a:spLocks noChangeShapeType="1"/>
            </p:cNvSpPr>
            <p:nvPr/>
          </p:nvSpPr>
          <p:spPr bwMode="auto">
            <a:xfrm flipV="1">
              <a:off x="3114" y="2692"/>
              <a:ext cx="26" cy="16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41" name="Line 117"/>
            <p:cNvSpPr>
              <a:spLocks noChangeShapeType="1"/>
            </p:cNvSpPr>
            <p:nvPr/>
          </p:nvSpPr>
          <p:spPr bwMode="auto">
            <a:xfrm flipV="1">
              <a:off x="3168" y="2658"/>
              <a:ext cx="21" cy="18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42" name="Line 118"/>
            <p:cNvSpPr>
              <a:spLocks noChangeShapeType="1"/>
            </p:cNvSpPr>
            <p:nvPr/>
          </p:nvSpPr>
          <p:spPr bwMode="auto">
            <a:xfrm flipV="1">
              <a:off x="3218" y="2625"/>
              <a:ext cx="26" cy="19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43" name="Line 119"/>
            <p:cNvSpPr>
              <a:spLocks noChangeShapeType="1"/>
            </p:cNvSpPr>
            <p:nvPr/>
          </p:nvSpPr>
          <p:spPr bwMode="auto">
            <a:xfrm flipV="1">
              <a:off x="3267" y="2594"/>
              <a:ext cx="26" cy="18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44" name="Line 120"/>
            <p:cNvSpPr>
              <a:spLocks noChangeShapeType="1"/>
            </p:cNvSpPr>
            <p:nvPr/>
          </p:nvSpPr>
          <p:spPr bwMode="auto">
            <a:xfrm flipV="1">
              <a:off x="3322" y="2561"/>
              <a:ext cx="22" cy="16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45" name="Line 121"/>
            <p:cNvSpPr>
              <a:spLocks noChangeShapeType="1"/>
            </p:cNvSpPr>
            <p:nvPr/>
          </p:nvSpPr>
          <p:spPr bwMode="auto">
            <a:xfrm flipV="1">
              <a:off x="3372" y="2527"/>
              <a:ext cx="26" cy="18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46" name="Line 122"/>
            <p:cNvSpPr>
              <a:spLocks noChangeShapeType="1"/>
            </p:cNvSpPr>
            <p:nvPr/>
          </p:nvSpPr>
          <p:spPr bwMode="auto">
            <a:xfrm flipV="1">
              <a:off x="3426" y="2495"/>
              <a:ext cx="22" cy="18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47" name="Line 123"/>
            <p:cNvSpPr>
              <a:spLocks noChangeShapeType="1"/>
            </p:cNvSpPr>
            <p:nvPr/>
          </p:nvSpPr>
          <p:spPr bwMode="auto">
            <a:xfrm flipV="1">
              <a:off x="3476" y="2463"/>
              <a:ext cx="26" cy="18"/>
            </a:xfrm>
            <a:prstGeom prst="line">
              <a:avLst/>
            </a:prstGeom>
            <a:noFill/>
            <a:ln w="6840">
              <a:solidFill>
                <a:srgbClr val="00A0C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48" name="Line 124"/>
            <p:cNvSpPr>
              <a:spLocks noChangeShapeType="1"/>
            </p:cNvSpPr>
            <p:nvPr/>
          </p:nvSpPr>
          <p:spPr bwMode="auto">
            <a:xfrm>
              <a:off x="1239" y="1270"/>
              <a:ext cx="108" cy="0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49" name="Line 125"/>
            <p:cNvSpPr>
              <a:spLocks noChangeShapeType="1"/>
            </p:cNvSpPr>
            <p:nvPr/>
          </p:nvSpPr>
          <p:spPr bwMode="auto">
            <a:xfrm>
              <a:off x="1239" y="1106"/>
              <a:ext cx="108" cy="0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50" name="Line 126"/>
            <p:cNvSpPr>
              <a:spLocks noChangeShapeType="1"/>
            </p:cNvSpPr>
            <p:nvPr/>
          </p:nvSpPr>
          <p:spPr bwMode="auto">
            <a:xfrm>
              <a:off x="1239" y="1543"/>
              <a:ext cx="108" cy="0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51" name="Line 127"/>
            <p:cNvSpPr>
              <a:spLocks noChangeShapeType="1"/>
            </p:cNvSpPr>
            <p:nvPr/>
          </p:nvSpPr>
          <p:spPr bwMode="auto">
            <a:xfrm>
              <a:off x="1239" y="1759"/>
              <a:ext cx="108" cy="0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52" name="Line 128"/>
            <p:cNvSpPr>
              <a:spLocks noChangeShapeType="1"/>
            </p:cNvSpPr>
            <p:nvPr/>
          </p:nvSpPr>
          <p:spPr bwMode="auto">
            <a:xfrm>
              <a:off x="1239" y="1962"/>
              <a:ext cx="108" cy="0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53" name="Line 129"/>
            <p:cNvSpPr>
              <a:spLocks noChangeShapeType="1"/>
            </p:cNvSpPr>
            <p:nvPr/>
          </p:nvSpPr>
          <p:spPr bwMode="auto">
            <a:xfrm>
              <a:off x="1239" y="2242"/>
              <a:ext cx="108" cy="0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54" name="Line 130"/>
            <p:cNvSpPr>
              <a:spLocks noChangeShapeType="1"/>
            </p:cNvSpPr>
            <p:nvPr/>
          </p:nvSpPr>
          <p:spPr bwMode="auto">
            <a:xfrm>
              <a:off x="1239" y="2434"/>
              <a:ext cx="108" cy="0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55" name="Line 131"/>
            <p:cNvSpPr>
              <a:spLocks noChangeShapeType="1"/>
            </p:cNvSpPr>
            <p:nvPr/>
          </p:nvSpPr>
          <p:spPr bwMode="auto">
            <a:xfrm>
              <a:off x="1239" y="2644"/>
              <a:ext cx="108" cy="0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56" name="Line 132"/>
            <p:cNvSpPr>
              <a:spLocks noChangeShapeType="1"/>
            </p:cNvSpPr>
            <p:nvPr/>
          </p:nvSpPr>
          <p:spPr bwMode="auto">
            <a:xfrm>
              <a:off x="1239" y="2924"/>
              <a:ext cx="108" cy="0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57" name="Line 133"/>
            <p:cNvSpPr>
              <a:spLocks noChangeShapeType="1"/>
            </p:cNvSpPr>
            <p:nvPr/>
          </p:nvSpPr>
          <p:spPr bwMode="auto">
            <a:xfrm>
              <a:off x="1239" y="3133"/>
              <a:ext cx="108" cy="0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58" name="Line 134"/>
            <p:cNvSpPr>
              <a:spLocks noChangeShapeType="1"/>
            </p:cNvSpPr>
            <p:nvPr/>
          </p:nvSpPr>
          <p:spPr bwMode="auto">
            <a:xfrm>
              <a:off x="1239" y="3351"/>
              <a:ext cx="108" cy="0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59" name="Line 135"/>
            <p:cNvSpPr>
              <a:spLocks noChangeShapeType="1"/>
            </p:cNvSpPr>
            <p:nvPr/>
          </p:nvSpPr>
          <p:spPr bwMode="auto">
            <a:xfrm>
              <a:off x="1239" y="3617"/>
              <a:ext cx="108" cy="0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60" name="Line 136"/>
            <p:cNvSpPr>
              <a:spLocks noChangeShapeType="1"/>
            </p:cNvSpPr>
            <p:nvPr/>
          </p:nvSpPr>
          <p:spPr bwMode="auto">
            <a:xfrm>
              <a:off x="1239" y="3826"/>
              <a:ext cx="108" cy="0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61" name="Line 137"/>
            <p:cNvSpPr>
              <a:spLocks noChangeShapeType="1"/>
            </p:cNvSpPr>
            <p:nvPr/>
          </p:nvSpPr>
          <p:spPr bwMode="auto">
            <a:xfrm flipV="1">
              <a:off x="1348" y="3077"/>
              <a:ext cx="67" cy="10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62" name="Line 138"/>
            <p:cNvSpPr>
              <a:spLocks noChangeShapeType="1"/>
            </p:cNvSpPr>
            <p:nvPr/>
          </p:nvSpPr>
          <p:spPr bwMode="auto">
            <a:xfrm flipV="1">
              <a:off x="1488" y="3053"/>
              <a:ext cx="71" cy="13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63" name="Line 139"/>
            <p:cNvSpPr>
              <a:spLocks noChangeShapeType="1"/>
            </p:cNvSpPr>
            <p:nvPr/>
          </p:nvSpPr>
          <p:spPr bwMode="auto">
            <a:xfrm flipV="1">
              <a:off x="1628" y="3034"/>
              <a:ext cx="71" cy="9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64" name="Line 140"/>
            <p:cNvSpPr>
              <a:spLocks noChangeShapeType="1"/>
            </p:cNvSpPr>
            <p:nvPr/>
          </p:nvSpPr>
          <p:spPr bwMode="auto">
            <a:xfrm flipV="1">
              <a:off x="1769" y="3009"/>
              <a:ext cx="72" cy="13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65" name="Line 141"/>
            <p:cNvSpPr>
              <a:spLocks noChangeShapeType="1"/>
            </p:cNvSpPr>
            <p:nvPr/>
          </p:nvSpPr>
          <p:spPr bwMode="auto">
            <a:xfrm flipV="1">
              <a:off x="1909" y="2989"/>
              <a:ext cx="71" cy="10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66" name="Line 142"/>
            <p:cNvSpPr>
              <a:spLocks noChangeShapeType="1"/>
            </p:cNvSpPr>
            <p:nvPr/>
          </p:nvSpPr>
          <p:spPr bwMode="auto">
            <a:xfrm flipV="1">
              <a:off x="2049" y="2966"/>
              <a:ext cx="72" cy="13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67" name="Line 143"/>
            <p:cNvSpPr>
              <a:spLocks noChangeShapeType="1"/>
            </p:cNvSpPr>
            <p:nvPr/>
          </p:nvSpPr>
          <p:spPr bwMode="auto">
            <a:xfrm flipV="1">
              <a:off x="2194" y="2946"/>
              <a:ext cx="67" cy="10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68" name="Freeform 144"/>
            <p:cNvSpPr>
              <a:spLocks noChangeArrowheads="1"/>
            </p:cNvSpPr>
            <p:nvPr/>
          </p:nvSpPr>
          <p:spPr bwMode="auto">
            <a:xfrm>
              <a:off x="2334" y="2918"/>
              <a:ext cx="63" cy="17"/>
            </a:xfrm>
            <a:custGeom>
              <a:avLst/>
              <a:gdLst>
                <a:gd name="T0" fmla="*/ 0 w 282"/>
                <a:gd name="T1" fmla="*/ 77 h 78"/>
                <a:gd name="T2" fmla="*/ 60 w 282"/>
                <a:gd name="T3" fmla="*/ 63 h 78"/>
                <a:gd name="T4" fmla="*/ 281 w 282"/>
                <a:gd name="T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2" h="78">
                  <a:moveTo>
                    <a:pt x="0" y="77"/>
                  </a:moveTo>
                  <a:lnTo>
                    <a:pt x="60" y="63"/>
                  </a:lnTo>
                  <a:lnTo>
                    <a:pt x="281" y="0"/>
                  </a:lnTo>
                </a:path>
              </a:pathLst>
            </a:cu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69" name="Line 145"/>
            <p:cNvSpPr>
              <a:spLocks noChangeShapeType="1"/>
            </p:cNvSpPr>
            <p:nvPr/>
          </p:nvSpPr>
          <p:spPr bwMode="auto">
            <a:xfrm flipV="1">
              <a:off x="2466" y="2875"/>
              <a:ext cx="62" cy="22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70" name="Freeform 146"/>
            <p:cNvSpPr>
              <a:spLocks noChangeArrowheads="1"/>
            </p:cNvSpPr>
            <p:nvPr/>
          </p:nvSpPr>
          <p:spPr bwMode="auto">
            <a:xfrm>
              <a:off x="2597" y="2833"/>
              <a:ext cx="62" cy="23"/>
            </a:xfrm>
            <a:custGeom>
              <a:avLst/>
              <a:gdLst>
                <a:gd name="T0" fmla="*/ 0 w 278"/>
                <a:gd name="T1" fmla="*/ 105 h 106"/>
                <a:gd name="T2" fmla="*/ 137 w 278"/>
                <a:gd name="T3" fmla="*/ 65 h 106"/>
                <a:gd name="T4" fmla="*/ 277 w 278"/>
                <a:gd name="T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8" h="106">
                  <a:moveTo>
                    <a:pt x="0" y="105"/>
                  </a:moveTo>
                  <a:lnTo>
                    <a:pt x="137" y="65"/>
                  </a:lnTo>
                  <a:lnTo>
                    <a:pt x="277" y="0"/>
                  </a:lnTo>
                </a:path>
              </a:pathLst>
            </a:cu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71" name="Freeform 147"/>
            <p:cNvSpPr>
              <a:spLocks noChangeArrowheads="1"/>
            </p:cNvSpPr>
            <p:nvPr/>
          </p:nvSpPr>
          <p:spPr bwMode="auto">
            <a:xfrm>
              <a:off x="2719" y="2781"/>
              <a:ext cx="58" cy="36"/>
            </a:xfrm>
            <a:custGeom>
              <a:avLst/>
              <a:gdLst>
                <a:gd name="T0" fmla="*/ 0 w 261"/>
                <a:gd name="T1" fmla="*/ 130 h 131"/>
                <a:gd name="T2" fmla="*/ 60 w 261"/>
                <a:gd name="T3" fmla="*/ 103 h 131"/>
                <a:gd name="T4" fmla="*/ 260 w 261"/>
                <a:gd name="T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1" h="131">
                  <a:moveTo>
                    <a:pt x="0" y="130"/>
                  </a:moveTo>
                  <a:lnTo>
                    <a:pt x="60" y="103"/>
                  </a:lnTo>
                  <a:lnTo>
                    <a:pt x="260" y="0"/>
                  </a:lnTo>
                </a:path>
              </a:pathLst>
            </a:cu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72" name="Freeform 148"/>
            <p:cNvSpPr>
              <a:spLocks noChangeArrowheads="1"/>
            </p:cNvSpPr>
            <p:nvPr/>
          </p:nvSpPr>
          <p:spPr bwMode="auto">
            <a:xfrm>
              <a:off x="2837" y="2726"/>
              <a:ext cx="59" cy="28"/>
            </a:xfrm>
            <a:custGeom>
              <a:avLst/>
              <a:gdLst>
                <a:gd name="T0" fmla="*/ 0 w 263"/>
                <a:gd name="T1" fmla="*/ 127 h 128"/>
                <a:gd name="T2" fmla="*/ 79 w 263"/>
                <a:gd name="T3" fmla="*/ 89 h 128"/>
                <a:gd name="T4" fmla="*/ 262 w 263"/>
                <a:gd name="T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3" h="128">
                  <a:moveTo>
                    <a:pt x="0" y="127"/>
                  </a:moveTo>
                  <a:lnTo>
                    <a:pt x="79" y="89"/>
                  </a:lnTo>
                  <a:lnTo>
                    <a:pt x="262" y="0"/>
                  </a:lnTo>
                </a:path>
              </a:pathLst>
            </a:cu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73" name="Freeform 149"/>
            <p:cNvSpPr>
              <a:spLocks noChangeArrowheads="1"/>
            </p:cNvSpPr>
            <p:nvPr/>
          </p:nvSpPr>
          <p:spPr bwMode="auto">
            <a:xfrm>
              <a:off x="2955" y="2670"/>
              <a:ext cx="58" cy="28"/>
            </a:xfrm>
            <a:custGeom>
              <a:avLst/>
              <a:gdLst>
                <a:gd name="T0" fmla="*/ 0 w 260"/>
                <a:gd name="T1" fmla="*/ 127 h 128"/>
                <a:gd name="T2" fmla="*/ 197 w 260"/>
                <a:gd name="T3" fmla="*/ 26 h 128"/>
                <a:gd name="T4" fmla="*/ 259 w 260"/>
                <a:gd name="T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0" h="128">
                  <a:moveTo>
                    <a:pt x="0" y="127"/>
                  </a:moveTo>
                  <a:lnTo>
                    <a:pt x="197" y="26"/>
                  </a:lnTo>
                  <a:lnTo>
                    <a:pt x="259" y="0"/>
                  </a:lnTo>
                </a:path>
              </a:pathLst>
            </a:cu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74" name="Line 150"/>
            <p:cNvSpPr>
              <a:spLocks noChangeShapeType="1"/>
            </p:cNvSpPr>
            <p:nvPr/>
          </p:nvSpPr>
          <p:spPr bwMode="auto">
            <a:xfrm flipV="1">
              <a:off x="3073" y="2614"/>
              <a:ext cx="53" cy="30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75" name="Line 151"/>
            <p:cNvSpPr>
              <a:spLocks noChangeShapeType="1"/>
            </p:cNvSpPr>
            <p:nvPr/>
          </p:nvSpPr>
          <p:spPr bwMode="auto">
            <a:xfrm flipV="1">
              <a:off x="3186" y="2561"/>
              <a:ext cx="58" cy="28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76" name="Line 152"/>
            <p:cNvSpPr>
              <a:spLocks noChangeShapeType="1"/>
            </p:cNvSpPr>
            <p:nvPr/>
          </p:nvSpPr>
          <p:spPr bwMode="auto">
            <a:xfrm flipV="1">
              <a:off x="3303" y="2505"/>
              <a:ext cx="58" cy="28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77" name="Line 153"/>
            <p:cNvSpPr>
              <a:spLocks noChangeShapeType="1"/>
            </p:cNvSpPr>
            <p:nvPr/>
          </p:nvSpPr>
          <p:spPr bwMode="auto">
            <a:xfrm flipV="1">
              <a:off x="3422" y="2451"/>
              <a:ext cx="57" cy="30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78" name="Line 154"/>
            <p:cNvSpPr>
              <a:spLocks noChangeShapeType="1"/>
            </p:cNvSpPr>
            <p:nvPr/>
          </p:nvSpPr>
          <p:spPr bwMode="auto">
            <a:xfrm flipV="1">
              <a:off x="1348" y="3799"/>
              <a:ext cx="25" cy="18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79" name="Line 155"/>
            <p:cNvSpPr>
              <a:spLocks noChangeShapeType="1"/>
            </p:cNvSpPr>
            <p:nvPr/>
          </p:nvSpPr>
          <p:spPr bwMode="auto">
            <a:xfrm flipV="1">
              <a:off x="1397" y="3767"/>
              <a:ext cx="26" cy="18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80" name="Line 156"/>
            <p:cNvSpPr>
              <a:spLocks noChangeShapeType="1"/>
            </p:cNvSpPr>
            <p:nvPr/>
          </p:nvSpPr>
          <p:spPr bwMode="auto">
            <a:xfrm flipV="1">
              <a:off x="1451" y="3734"/>
              <a:ext cx="21" cy="19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81" name="Line 157"/>
            <p:cNvSpPr>
              <a:spLocks noChangeShapeType="1"/>
            </p:cNvSpPr>
            <p:nvPr/>
          </p:nvSpPr>
          <p:spPr bwMode="auto">
            <a:xfrm flipV="1">
              <a:off x="1528" y="3686"/>
              <a:ext cx="26" cy="18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82" name="Line 158"/>
            <p:cNvSpPr>
              <a:spLocks noChangeShapeType="1"/>
            </p:cNvSpPr>
            <p:nvPr/>
          </p:nvSpPr>
          <p:spPr bwMode="auto">
            <a:xfrm flipV="1">
              <a:off x="1578" y="3654"/>
              <a:ext cx="26" cy="18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83" name="Line 159"/>
            <p:cNvSpPr>
              <a:spLocks noChangeShapeType="1"/>
            </p:cNvSpPr>
            <p:nvPr/>
          </p:nvSpPr>
          <p:spPr bwMode="auto">
            <a:xfrm flipV="1">
              <a:off x="1633" y="3621"/>
              <a:ext cx="21" cy="16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84" name="Line 160"/>
            <p:cNvSpPr>
              <a:spLocks noChangeShapeType="1"/>
            </p:cNvSpPr>
            <p:nvPr/>
          </p:nvSpPr>
          <p:spPr bwMode="auto">
            <a:xfrm flipV="1">
              <a:off x="1710" y="3571"/>
              <a:ext cx="21" cy="23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85" name="Line 161"/>
            <p:cNvSpPr>
              <a:spLocks noChangeShapeType="1"/>
            </p:cNvSpPr>
            <p:nvPr/>
          </p:nvSpPr>
          <p:spPr bwMode="auto">
            <a:xfrm flipV="1">
              <a:off x="1759" y="3539"/>
              <a:ext cx="26" cy="16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86" name="Line 162"/>
            <p:cNvSpPr>
              <a:spLocks noChangeShapeType="1"/>
            </p:cNvSpPr>
            <p:nvPr/>
          </p:nvSpPr>
          <p:spPr bwMode="auto">
            <a:xfrm flipV="1">
              <a:off x="1814" y="3505"/>
              <a:ext cx="22" cy="18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87" name="Line 163"/>
            <p:cNvSpPr>
              <a:spLocks noChangeShapeType="1"/>
            </p:cNvSpPr>
            <p:nvPr/>
          </p:nvSpPr>
          <p:spPr bwMode="auto">
            <a:xfrm flipV="1">
              <a:off x="1891" y="3458"/>
              <a:ext cx="22" cy="16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88" name="Line 164"/>
            <p:cNvSpPr>
              <a:spLocks noChangeShapeType="1"/>
            </p:cNvSpPr>
            <p:nvPr/>
          </p:nvSpPr>
          <p:spPr bwMode="auto">
            <a:xfrm flipV="1">
              <a:off x="1940" y="3423"/>
              <a:ext cx="26" cy="18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89" name="Line 165"/>
            <p:cNvSpPr>
              <a:spLocks noChangeShapeType="1"/>
            </p:cNvSpPr>
            <p:nvPr/>
          </p:nvSpPr>
          <p:spPr bwMode="auto">
            <a:xfrm flipV="1">
              <a:off x="1995" y="3392"/>
              <a:ext cx="22" cy="18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90" name="Line 166"/>
            <p:cNvSpPr>
              <a:spLocks noChangeShapeType="1"/>
            </p:cNvSpPr>
            <p:nvPr/>
          </p:nvSpPr>
          <p:spPr bwMode="auto">
            <a:xfrm flipV="1">
              <a:off x="2072" y="3342"/>
              <a:ext cx="22" cy="18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91" name="Line 167"/>
            <p:cNvSpPr>
              <a:spLocks noChangeShapeType="1"/>
            </p:cNvSpPr>
            <p:nvPr/>
          </p:nvSpPr>
          <p:spPr bwMode="auto">
            <a:xfrm flipV="1">
              <a:off x="2122" y="3310"/>
              <a:ext cx="26" cy="18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92" name="Line 168"/>
            <p:cNvSpPr>
              <a:spLocks noChangeShapeType="1"/>
            </p:cNvSpPr>
            <p:nvPr/>
          </p:nvSpPr>
          <p:spPr bwMode="auto">
            <a:xfrm flipV="1">
              <a:off x="2172" y="3278"/>
              <a:ext cx="26" cy="18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93" name="Line 169"/>
            <p:cNvSpPr>
              <a:spLocks noChangeShapeType="1"/>
            </p:cNvSpPr>
            <p:nvPr/>
          </p:nvSpPr>
          <p:spPr bwMode="auto">
            <a:xfrm flipV="1">
              <a:off x="2253" y="3228"/>
              <a:ext cx="23" cy="19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94" name="Line 170"/>
            <p:cNvSpPr>
              <a:spLocks noChangeShapeType="1"/>
            </p:cNvSpPr>
            <p:nvPr/>
          </p:nvSpPr>
          <p:spPr bwMode="auto">
            <a:xfrm flipV="1">
              <a:off x="2303" y="3196"/>
              <a:ext cx="26" cy="16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95" name="Line 171"/>
            <p:cNvSpPr>
              <a:spLocks noChangeShapeType="1"/>
            </p:cNvSpPr>
            <p:nvPr/>
          </p:nvSpPr>
          <p:spPr bwMode="auto">
            <a:xfrm flipV="1">
              <a:off x="2353" y="3164"/>
              <a:ext cx="26" cy="16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96" name="Line 172"/>
            <p:cNvSpPr>
              <a:spLocks noChangeShapeType="1"/>
            </p:cNvSpPr>
            <p:nvPr/>
          </p:nvSpPr>
          <p:spPr bwMode="auto">
            <a:xfrm flipV="1">
              <a:off x="2429" y="3114"/>
              <a:ext cx="26" cy="16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97" name="Line 173"/>
            <p:cNvSpPr>
              <a:spLocks noChangeShapeType="1"/>
            </p:cNvSpPr>
            <p:nvPr/>
          </p:nvSpPr>
          <p:spPr bwMode="auto">
            <a:xfrm flipV="1">
              <a:off x="2484" y="3082"/>
              <a:ext cx="26" cy="16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98" name="Line 174"/>
            <p:cNvSpPr>
              <a:spLocks noChangeShapeType="1"/>
            </p:cNvSpPr>
            <p:nvPr/>
          </p:nvSpPr>
          <p:spPr bwMode="auto">
            <a:xfrm flipV="1">
              <a:off x="2534" y="3048"/>
              <a:ext cx="26" cy="18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999" name="Line 175"/>
            <p:cNvSpPr>
              <a:spLocks noChangeShapeType="1"/>
            </p:cNvSpPr>
            <p:nvPr/>
          </p:nvSpPr>
          <p:spPr bwMode="auto">
            <a:xfrm flipV="1">
              <a:off x="2611" y="3001"/>
              <a:ext cx="26" cy="16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000" name="Line 176"/>
            <p:cNvSpPr>
              <a:spLocks noChangeShapeType="1"/>
            </p:cNvSpPr>
            <p:nvPr/>
          </p:nvSpPr>
          <p:spPr bwMode="auto">
            <a:xfrm flipV="1">
              <a:off x="2665" y="2967"/>
              <a:ext cx="26" cy="18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001" name="Line 177"/>
            <p:cNvSpPr>
              <a:spLocks noChangeShapeType="1"/>
            </p:cNvSpPr>
            <p:nvPr/>
          </p:nvSpPr>
          <p:spPr bwMode="auto">
            <a:xfrm flipV="1">
              <a:off x="2715" y="2934"/>
              <a:ext cx="26" cy="18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002" name="Line 178"/>
            <p:cNvSpPr>
              <a:spLocks noChangeShapeType="1"/>
            </p:cNvSpPr>
            <p:nvPr/>
          </p:nvSpPr>
          <p:spPr bwMode="auto">
            <a:xfrm flipV="1">
              <a:off x="2792" y="2885"/>
              <a:ext cx="26" cy="18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003" name="Line 179"/>
            <p:cNvSpPr>
              <a:spLocks noChangeShapeType="1"/>
            </p:cNvSpPr>
            <p:nvPr/>
          </p:nvSpPr>
          <p:spPr bwMode="auto">
            <a:xfrm flipV="1">
              <a:off x="2846" y="2852"/>
              <a:ext cx="22" cy="19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004" name="Line 180"/>
            <p:cNvSpPr>
              <a:spLocks noChangeShapeType="1"/>
            </p:cNvSpPr>
            <p:nvPr/>
          </p:nvSpPr>
          <p:spPr bwMode="auto">
            <a:xfrm flipV="1">
              <a:off x="2897" y="2820"/>
              <a:ext cx="26" cy="16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005" name="Line 181"/>
            <p:cNvSpPr>
              <a:spLocks noChangeShapeType="1"/>
            </p:cNvSpPr>
            <p:nvPr/>
          </p:nvSpPr>
          <p:spPr bwMode="auto">
            <a:xfrm flipV="1">
              <a:off x="2973" y="2771"/>
              <a:ext cx="26" cy="19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006" name="Line 182"/>
            <p:cNvSpPr>
              <a:spLocks noChangeShapeType="1"/>
            </p:cNvSpPr>
            <p:nvPr/>
          </p:nvSpPr>
          <p:spPr bwMode="auto">
            <a:xfrm flipV="1">
              <a:off x="3027" y="2739"/>
              <a:ext cx="22" cy="15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007" name="Line 183"/>
            <p:cNvSpPr>
              <a:spLocks noChangeShapeType="1"/>
            </p:cNvSpPr>
            <p:nvPr/>
          </p:nvSpPr>
          <p:spPr bwMode="auto">
            <a:xfrm flipV="1">
              <a:off x="3077" y="2707"/>
              <a:ext cx="26" cy="15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008" name="Line 184"/>
            <p:cNvSpPr>
              <a:spLocks noChangeShapeType="1"/>
            </p:cNvSpPr>
            <p:nvPr/>
          </p:nvSpPr>
          <p:spPr bwMode="auto">
            <a:xfrm flipV="1">
              <a:off x="3154" y="2658"/>
              <a:ext cx="26" cy="15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009" name="Line 185"/>
            <p:cNvSpPr>
              <a:spLocks noChangeShapeType="1"/>
            </p:cNvSpPr>
            <p:nvPr/>
          </p:nvSpPr>
          <p:spPr bwMode="auto">
            <a:xfrm flipV="1">
              <a:off x="3209" y="2625"/>
              <a:ext cx="21" cy="16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010" name="Line 186"/>
            <p:cNvSpPr>
              <a:spLocks noChangeShapeType="1"/>
            </p:cNvSpPr>
            <p:nvPr/>
          </p:nvSpPr>
          <p:spPr bwMode="auto">
            <a:xfrm flipV="1">
              <a:off x="3258" y="2590"/>
              <a:ext cx="26" cy="19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011" name="Line 187"/>
            <p:cNvSpPr>
              <a:spLocks noChangeShapeType="1"/>
            </p:cNvSpPr>
            <p:nvPr/>
          </p:nvSpPr>
          <p:spPr bwMode="auto">
            <a:xfrm flipV="1">
              <a:off x="3335" y="2544"/>
              <a:ext cx="26" cy="16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012" name="Line 188"/>
            <p:cNvSpPr>
              <a:spLocks noChangeShapeType="1"/>
            </p:cNvSpPr>
            <p:nvPr/>
          </p:nvSpPr>
          <p:spPr bwMode="auto">
            <a:xfrm flipV="1">
              <a:off x="3390" y="2509"/>
              <a:ext cx="22" cy="19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013" name="Line 189"/>
            <p:cNvSpPr>
              <a:spLocks noChangeShapeType="1"/>
            </p:cNvSpPr>
            <p:nvPr/>
          </p:nvSpPr>
          <p:spPr bwMode="auto">
            <a:xfrm flipV="1">
              <a:off x="3439" y="2477"/>
              <a:ext cx="26" cy="18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014" name="Line 190"/>
            <p:cNvSpPr>
              <a:spLocks noChangeShapeType="1"/>
            </p:cNvSpPr>
            <p:nvPr/>
          </p:nvSpPr>
          <p:spPr bwMode="auto">
            <a:xfrm>
              <a:off x="1348" y="1240"/>
              <a:ext cx="2173" cy="0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015" name="Freeform 191"/>
            <p:cNvSpPr>
              <a:spLocks noChangeArrowheads="1"/>
            </p:cNvSpPr>
            <p:nvPr/>
          </p:nvSpPr>
          <p:spPr bwMode="auto">
            <a:xfrm>
              <a:off x="1348" y="1106"/>
              <a:ext cx="2168" cy="2719"/>
            </a:xfrm>
            <a:custGeom>
              <a:avLst/>
              <a:gdLst>
                <a:gd name="T0" fmla="*/ 0 w 9564"/>
                <a:gd name="T1" fmla="*/ 0 h 11995"/>
                <a:gd name="T2" fmla="*/ 0 w 9564"/>
                <a:gd name="T3" fmla="*/ 11994 h 11995"/>
                <a:gd name="T4" fmla="*/ 9563 w 9564"/>
                <a:gd name="T5" fmla="*/ 11994 h 1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64" h="11995">
                  <a:moveTo>
                    <a:pt x="0" y="0"/>
                  </a:moveTo>
                  <a:lnTo>
                    <a:pt x="0" y="11994"/>
                  </a:lnTo>
                  <a:lnTo>
                    <a:pt x="9563" y="11994"/>
                  </a:lnTo>
                </a:path>
              </a:pathLst>
            </a:cu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016" name="Line 192"/>
            <p:cNvSpPr>
              <a:spLocks noChangeShapeType="1"/>
            </p:cNvSpPr>
            <p:nvPr/>
          </p:nvSpPr>
          <p:spPr bwMode="auto">
            <a:xfrm flipV="1">
              <a:off x="2448" y="3826"/>
              <a:ext cx="0" cy="70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017" name="Line 193"/>
            <p:cNvSpPr>
              <a:spLocks noChangeShapeType="1"/>
            </p:cNvSpPr>
            <p:nvPr/>
          </p:nvSpPr>
          <p:spPr bwMode="auto">
            <a:xfrm flipV="1">
              <a:off x="3516" y="3826"/>
              <a:ext cx="0" cy="70"/>
            </a:xfrm>
            <a:prstGeom prst="line">
              <a:avLst/>
            </a:prstGeom>
            <a:noFill/>
            <a:ln w="684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018" name="Text Box 194"/>
            <p:cNvSpPr txBox="1">
              <a:spLocks noChangeArrowheads="1"/>
            </p:cNvSpPr>
            <p:nvPr/>
          </p:nvSpPr>
          <p:spPr bwMode="auto">
            <a:xfrm rot="16200000">
              <a:off x="233" y="2311"/>
              <a:ext cx="1139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5pPr>
              <a:lvl6pPr marL="25146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6pPr>
              <a:lvl7pPr marL="29718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7pPr>
              <a:lvl8pPr marL="34290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8pPr>
              <a:lvl9pPr marL="3886200" indent="-228600" defTabSz="4318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msmincho" charset="0"/>
                </a:defRPr>
              </a:lvl9pPr>
            </a:lstStyle>
            <a:p>
              <a:pPr>
                <a:lnSpc>
                  <a:spcPct val="93000"/>
                </a:lnSpc>
                <a:defRPr/>
              </a:pPr>
              <a:r>
                <a:rPr lang="pt-BR" sz="1400">
                  <a:latin typeface="Arial" charset="0"/>
                </a:rPr>
                <a:t>Perceived latency (ms)</a:t>
              </a:r>
            </a:p>
          </p:txBody>
        </p:sp>
        <p:cxnSp>
          <p:nvCxnSpPr>
            <p:cNvPr id="78019" name="AutoShape 195"/>
            <p:cNvCxnSpPr>
              <a:cxnSpLocks noChangeShapeType="1"/>
              <a:stCxn id="77854" idx="1"/>
              <a:endCxn id="78014" idx="3"/>
            </p:cNvCxnSpPr>
            <p:nvPr/>
          </p:nvCxnSpPr>
          <p:spPr bwMode="auto">
            <a:xfrm flipH="1" flipV="1">
              <a:off x="3521" y="1240"/>
              <a:ext cx="310" cy="11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8020" name="AutoShape 196"/>
            <p:cNvCxnSpPr>
              <a:cxnSpLocks noChangeShapeType="1"/>
              <a:stCxn id="77851" idx="1"/>
              <a:endCxn id="77886" idx="3"/>
            </p:cNvCxnSpPr>
            <p:nvPr/>
          </p:nvCxnSpPr>
          <p:spPr bwMode="auto">
            <a:xfrm flipH="1">
              <a:off x="3534" y="1509"/>
              <a:ext cx="306" cy="28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8021" name="AutoShape 197"/>
            <p:cNvCxnSpPr>
              <a:cxnSpLocks noChangeShapeType="1"/>
              <a:stCxn id="77882" idx="1"/>
              <a:endCxn id="77963" idx="2"/>
            </p:cNvCxnSpPr>
            <p:nvPr/>
          </p:nvCxnSpPr>
          <p:spPr bwMode="auto">
            <a:xfrm flipH="1">
              <a:off x="1664" y="2249"/>
              <a:ext cx="2176" cy="78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8022" name="AutoShape 198"/>
            <p:cNvCxnSpPr>
              <a:cxnSpLocks noChangeShapeType="1"/>
              <a:stCxn id="77877" idx="1"/>
              <a:endCxn id="77891" idx="0"/>
            </p:cNvCxnSpPr>
            <p:nvPr/>
          </p:nvCxnSpPr>
          <p:spPr bwMode="auto">
            <a:xfrm flipH="1">
              <a:off x="1882" y="2388"/>
              <a:ext cx="1959" cy="935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8023" name="AutoShape 199"/>
            <p:cNvCxnSpPr>
              <a:cxnSpLocks noChangeShapeType="1"/>
              <a:stCxn id="77865" idx="1"/>
              <a:endCxn id="77930" idx="2"/>
            </p:cNvCxnSpPr>
            <p:nvPr/>
          </p:nvCxnSpPr>
          <p:spPr bwMode="auto">
            <a:xfrm flipH="1" flipV="1">
              <a:off x="2624" y="3028"/>
              <a:ext cx="1140" cy="12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8024" name="AutoShape 200"/>
            <p:cNvCxnSpPr>
              <a:cxnSpLocks noChangeShapeType="1"/>
              <a:stCxn id="77857" idx="1"/>
              <a:endCxn id="77985" idx="2"/>
            </p:cNvCxnSpPr>
            <p:nvPr/>
          </p:nvCxnSpPr>
          <p:spPr bwMode="auto">
            <a:xfrm flipH="1">
              <a:off x="1773" y="3349"/>
              <a:ext cx="1991" cy="19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33782666"/>
      </p:ext>
    </p:extLst>
  </p:cSld>
  <p:clrMapOvr>
    <a:masterClrMapping/>
  </p:clrMapOvr>
  <p:transition spd="med" advTm="36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Atraso</a:t>
            </a:r>
            <a:r>
              <a:rPr lang="en-US" dirty="0"/>
              <a:t>, </a:t>
            </a:r>
            <a:r>
              <a:rPr lang="en-US" dirty="0" err="1"/>
              <a:t>banda</a:t>
            </a:r>
            <a:r>
              <a:rPr lang="en-US" dirty="0"/>
              <a:t> e </a:t>
            </a:r>
            <a:r>
              <a:rPr lang="en-US" dirty="0" err="1"/>
              <a:t>desempenho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sempre</a:t>
            </a:r>
            <a:r>
              <a:rPr lang="en-US" dirty="0"/>
              <a:t> </a:t>
            </a:r>
            <a:r>
              <a:rPr lang="en-US" dirty="0" err="1"/>
              <a:t>aumentar</a:t>
            </a:r>
            <a:r>
              <a:rPr lang="en-US" dirty="0"/>
              <a:t> a </a:t>
            </a:r>
            <a:r>
              <a:rPr lang="en-US" dirty="0" err="1"/>
              <a:t>largura</a:t>
            </a:r>
            <a:r>
              <a:rPr lang="en-US" dirty="0"/>
              <a:t> de </a:t>
            </a:r>
            <a:r>
              <a:rPr lang="en-US" dirty="0" err="1"/>
              <a:t>banda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deixar</a:t>
            </a:r>
            <a:r>
              <a:rPr lang="en-US" dirty="0"/>
              <a:t> a Internet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 a </a:t>
            </a:r>
            <a:r>
              <a:rPr lang="en-US" dirty="0" err="1"/>
              <a:t>distância</a:t>
            </a:r>
            <a:r>
              <a:rPr lang="en-US" dirty="0"/>
              <a:t> entre </a:t>
            </a:r>
            <a:r>
              <a:rPr lang="en-US" dirty="0" err="1"/>
              <a:t>transmissor</a:t>
            </a:r>
            <a:r>
              <a:rPr lang="en-US" dirty="0"/>
              <a:t> e receptor for </a:t>
            </a:r>
            <a:r>
              <a:rPr lang="en-US" dirty="0" err="1"/>
              <a:t>grande</a:t>
            </a:r>
            <a:endParaRPr lang="en-US" dirty="0"/>
          </a:p>
          <a:p>
            <a:pPr lvl="1"/>
            <a:r>
              <a:rPr lang="en-US" dirty="0"/>
              <a:t>Se </a:t>
            </a:r>
            <a:r>
              <a:rPr lang="en-US" dirty="0" err="1"/>
              <a:t>protocolos</a:t>
            </a:r>
            <a:r>
              <a:rPr lang="en-US" dirty="0"/>
              <a:t> </a:t>
            </a:r>
            <a:r>
              <a:rPr lang="en-US" dirty="0" err="1"/>
              <a:t>processarem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lentamente</a:t>
            </a:r>
          </a:p>
          <a:p>
            <a:pPr lvl="1"/>
            <a:endParaRPr lang="en-US" dirty="0"/>
          </a:p>
          <a:p>
            <a:r>
              <a:rPr lang="en-US" dirty="0" err="1"/>
              <a:t>Existe</a:t>
            </a:r>
            <a:r>
              <a:rPr lang="en-US" dirty="0"/>
              <a:t> um </a:t>
            </a:r>
            <a:r>
              <a:rPr lang="en-US" dirty="0" err="1"/>
              <a:t>limite</a:t>
            </a:r>
            <a:r>
              <a:rPr lang="en-US" dirty="0"/>
              <a:t> </a:t>
            </a:r>
            <a:r>
              <a:rPr lang="en-US" dirty="0" err="1"/>
              <a:t>físico</a:t>
            </a:r>
            <a:r>
              <a:rPr lang="en-US" dirty="0"/>
              <a:t> para o tempo </a:t>
            </a:r>
            <a:r>
              <a:rPr lang="en-US" dirty="0" err="1"/>
              <a:t>mínimo</a:t>
            </a:r>
            <a:r>
              <a:rPr lang="en-US" dirty="0"/>
              <a:t> de </a:t>
            </a:r>
            <a:r>
              <a:rPr lang="en-US" dirty="0" err="1"/>
              <a:t>transmissão</a:t>
            </a:r>
            <a:r>
              <a:rPr lang="en-US" dirty="0"/>
              <a:t>: </a:t>
            </a:r>
            <a:r>
              <a:rPr lang="en-US" dirty="0" err="1"/>
              <a:t>velocidade</a:t>
            </a:r>
            <a:r>
              <a:rPr lang="en-US" dirty="0"/>
              <a:t> de </a:t>
            </a:r>
            <a:r>
              <a:rPr lang="en-US" dirty="0" err="1"/>
              <a:t>propagação</a:t>
            </a:r>
            <a:r>
              <a:rPr lang="en-US" dirty="0"/>
              <a:t> da luz</a:t>
            </a:r>
          </a:p>
          <a:p>
            <a:pPr lvl="1"/>
            <a:r>
              <a:rPr lang="en-US" dirty="0"/>
              <a:t>Mas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deixar</a:t>
            </a:r>
            <a:r>
              <a:rPr lang="en-US" dirty="0"/>
              <a:t> o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perto</a:t>
            </a:r>
            <a:r>
              <a:rPr lang="en-US" dirty="0"/>
              <a:t> dos </a:t>
            </a:r>
            <a:r>
              <a:rPr lang="en-US" dirty="0" err="1"/>
              <a:t>clientes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09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"/>
    </mc:Choice>
    <mc:Fallback>
      <p:transition spd="slow" advTm="6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Produto</a:t>
            </a:r>
            <a:r>
              <a:rPr lang="en-US" dirty="0"/>
              <a:t> </a:t>
            </a:r>
            <a:r>
              <a:rPr lang="en-US" dirty="0" err="1"/>
              <a:t>atraso-banda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produto</a:t>
            </a:r>
            <a:r>
              <a:rPr lang="en-US" dirty="0"/>
              <a:t> </a:t>
            </a:r>
            <a:r>
              <a:rPr lang="en-US" dirty="0" err="1"/>
              <a:t>atraso</a:t>
            </a:r>
            <a:r>
              <a:rPr lang="en-US" dirty="0"/>
              <a:t> x </a:t>
            </a:r>
            <a:r>
              <a:rPr lang="en-US" dirty="0" err="1"/>
              <a:t>banda</a:t>
            </a:r>
            <a:r>
              <a:rPr lang="en-US" dirty="0"/>
              <a:t> </a:t>
            </a:r>
            <a:r>
              <a:rPr lang="en-US" dirty="0" err="1"/>
              <a:t>dá</a:t>
            </a:r>
            <a:r>
              <a:rPr lang="en-US" dirty="0"/>
              <a:t> o volume do </a:t>
            </a:r>
            <a:r>
              <a:rPr lang="en-US" dirty="0" err="1"/>
              <a:t>tubo</a:t>
            </a:r>
            <a:r>
              <a:rPr lang="en-US" dirty="0"/>
              <a:t> (</a:t>
            </a:r>
            <a:r>
              <a:rPr lang="en-US" dirty="0" err="1"/>
              <a:t>quantidade</a:t>
            </a:r>
            <a:r>
              <a:rPr lang="en-US" dirty="0"/>
              <a:t> de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trânsito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produto</a:t>
            </a:r>
            <a:r>
              <a:rPr lang="en-US" dirty="0"/>
              <a:t> </a:t>
            </a:r>
            <a:r>
              <a:rPr lang="en-US" dirty="0" err="1"/>
              <a:t>AxB</a:t>
            </a:r>
            <a:r>
              <a:rPr lang="en-US" dirty="0"/>
              <a:t> define </a:t>
            </a:r>
            <a:r>
              <a:rPr lang="en-US" dirty="0" err="1"/>
              <a:t>quantos</a:t>
            </a:r>
            <a:r>
              <a:rPr lang="en-US" dirty="0"/>
              <a:t> dados o receptor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tratar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(</a:t>
            </a:r>
            <a:r>
              <a:rPr lang="en-US" dirty="0" err="1"/>
              <a:t>janela</a:t>
            </a:r>
            <a:r>
              <a:rPr lang="en-US" dirty="0"/>
              <a:t> </a:t>
            </a:r>
            <a:r>
              <a:rPr lang="en-US" dirty="0" err="1"/>
              <a:t>deslizante</a:t>
            </a:r>
            <a:r>
              <a:rPr lang="en-US" dirty="0"/>
              <a:t>, </a:t>
            </a:r>
            <a:r>
              <a:rPr lang="en-US" dirty="0" err="1"/>
              <a:t>tópico</a:t>
            </a:r>
            <a:r>
              <a:rPr lang="en-US" dirty="0"/>
              <a:t> do </a:t>
            </a:r>
            <a:r>
              <a:rPr lang="en-US" dirty="0" err="1"/>
              <a:t>próximo</a:t>
            </a:r>
            <a:r>
              <a:rPr lang="en-US" dirty="0"/>
              <a:t> </a:t>
            </a:r>
            <a:r>
              <a:rPr lang="en-US" dirty="0" err="1"/>
              <a:t>capítulo</a:t>
            </a:r>
            <a:r>
              <a:rPr lang="en-US" dirty="0"/>
              <a:t>), </a:t>
            </a:r>
            <a:r>
              <a:rPr lang="en-US" dirty="0" err="1"/>
              <a:t>influenciando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Tamanhos</a:t>
            </a:r>
            <a:r>
              <a:rPr lang="en-US" dirty="0"/>
              <a:t> de buffers</a:t>
            </a:r>
          </a:p>
          <a:p>
            <a:pPr lvl="1"/>
            <a:r>
              <a:rPr lang="en-US" dirty="0" err="1"/>
              <a:t>Tamanhos</a:t>
            </a:r>
            <a:r>
              <a:rPr lang="en-US" dirty="0"/>
              <a:t> dos </a:t>
            </a:r>
            <a:r>
              <a:rPr lang="en-US" dirty="0" err="1"/>
              <a:t>campos</a:t>
            </a:r>
            <a:r>
              <a:rPr lang="en-US" dirty="0"/>
              <a:t> de </a:t>
            </a:r>
            <a:r>
              <a:rPr lang="en-US" dirty="0" err="1"/>
              <a:t>identificação</a:t>
            </a:r>
            <a:r>
              <a:rPr lang="en-US" dirty="0"/>
              <a:t> de dados</a:t>
            </a:r>
          </a:p>
        </p:txBody>
      </p:sp>
    </p:spTree>
    <p:extLst>
      <p:ext uri="{BB962C8B-B14F-4D97-AF65-F5344CB8AC3E}">
        <p14:creationId xmlns:p14="http://schemas.microsoft.com/office/powerpoint/2010/main" val="20602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"/>
    </mc:Choice>
    <mc:Fallback>
      <p:transition spd="slow" advTm="11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DF55C-19D5-D240-91F2-C388CCB0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Desempenho e filas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0531B-6435-7347-907F-CC2B8B4D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filas de pacotes também afetam o desempenho</a:t>
            </a:r>
          </a:p>
          <a:p>
            <a:pPr lvl="1"/>
            <a:r>
              <a:rPr lang="pt-BR" dirty="0"/>
              <a:t>Para evitar filas, podemos usar os mecanismos de controle de fluxo, como ocorre no TCP</a:t>
            </a:r>
          </a:p>
          <a:p>
            <a:pPr lvl="1"/>
            <a:r>
              <a:rPr lang="pt-BR"/>
              <a:t>Aplicação exemplo</a:t>
            </a:r>
            <a:r>
              <a:rPr lang="pt-BR" dirty="0"/>
              <a:t>: </a:t>
            </a:r>
            <a:r>
              <a:rPr lang="pt-BR" dirty="0">
                <a:hlinkClick r:id="rId4"/>
              </a:rPr>
              <a:t>https://media.pearsoncmg.com/aw/ecs_kurose_compnetwork_7/cw/content/interactiveanimations/queuing-loss-applet/index.html</a:t>
            </a:r>
            <a:r>
              <a:rPr lang="pt-BR" dirty="0"/>
              <a:t> </a:t>
            </a:r>
          </a:p>
        </p:txBody>
      </p:sp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ADEFD80B-6D0B-E34E-9F32-441380E2AE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1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"/>
    </mc:Choice>
    <mc:Fallback>
      <p:transition spd="slow" advTm="1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>
                <a:latin typeface="Arial" charset="0"/>
                <a:cs typeface="ＭＳ Ｐゴシック" charset="0"/>
              </a:rPr>
              <a:t>Medindo a “</a:t>
            </a:r>
            <a:r>
              <a:rPr lang="pt-BR" altLang="ja-JP">
                <a:latin typeface="Arial" charset="0"/>
                <a:cs typeface="ＭＳ Ｐゴシック" charset="0"/>
              </a:rPr>
              <a:t>velocidade</a:t>
            </a:r>
            <a:r>
              <a:rPr lang="pt-BR">
                <a:latin typeface="Arial" charset="0"/>
                <a:cs typeface="ＭＳ Ｐゴシック" charset="0"/>
              </a:rPr>
              <a:t>”</a:t>
            </a:r>
            <a:r>
              <a:rPr lang="pt-BR" altLang="ja-JP">
                <a:latin typeface="Arial" charset="0"/>
                <a:cs typeface="ＭＳ Ｐゴシック" charset="0"/>
              </a:rPr>
              <a:t> de um enlace</a:t>
            </a:r>
            <a:endParaRPr lang="pt-BR">
              <a:latin typeface="Arial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5800" y="1905001"/>
            <a:ext cx="7696200" cy="4113213"/>
          </a:xfrm>
        </p:spPr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pt-BR" dirty="0">
                <a:ea typeface="+mn-ea"/>
              </a:rPr>
              <a:t>Largura de banda: quantidade de bits transmitidos por unidade de tempo</a:t>
            </a:r>
          </a:p>
          <a:p>
            <a:pPr lvl="1">
              <a:defRPr/>
            </a:pPr>
            <a:r>
              <a:rPr lang="pt-BR" dirty="0"/>
              <a:t>Bits por segundo (</a:t>
            </a:r>
            <a:r>
              <a:rPr lang="pt-BR" dirty="0" err="1"/>
              <a:t>bps</a:t>
            </a:r>
            <a:r>
              <a:rPr lang="pt-BR" dirty="0"/>
              <a:t>)</a:t>
            </a:r>
          </a:p>
          <a:p>
            <a:pPr lvl="1">
              <a:defRPr/>
            </a:pPr>
            <a:r>
              <a:rPr lang="pt-BR" dirty="0"/>
              <a:t>Base </a:t>
            </a:r>
            <a:r>
              <a:rPr lang="pt-BR"/>
              <a:t>10!</a:t>
            </a:r>
            <a:endParaRPr lang="pt-BR" dirty="0"/>
          </a:p>
          <a:p>
            <a:pPr>
              <a:defRPr/>
            </a:pPr>
            <a:endParaRPr lang="pt-BR" dirty="0"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pt-BR" sz="2600" dirty="0">
                <a:latin typeface="Arial" charset="0"/>
                <a:cs typeface="ＭＳ Ｐゴシック" charset="0"/>
              </a:rPr>
              <a:t>Medindo a largura de banda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err="1">
                <a:latin typeface="Arial" charset="0"/>
                <a:ea typeface="ＭＳ Ｐゴシック" charset="0"/>
              </a:rPr>
              <a:t>bps</a:t>
            </a:r>
            <a:r>
              <a:rPr lang="pt-BR" sz="2200" dirty="0">
                <a:latin typeface="Arial" charset="0"/>
                <a:ea typeface="ＭＳ Ｐゴシック" charset="0"/>
              </a:rPr>
              <a:t>: 10</a:t>
            </a:r>
            <a:r>
              <a:rPr lang="pt-BR" sz="2200" baseline="30000" dirty="0">
                <a:latin typeface="Arial" charset="0"/>
                <a:ea typeface="ＭＳ Ｐゴシック" charset="0"/>
              </a:rPr>
              <a:t>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err="1">
                <a:latin typeface="Arial" charset="0"/>
                <a:ea typeface="ＭＳ Ｐゴシック" charset="0"/>
              </a:rPr>
              <a:t>kbps</a:t>
            </a:r>
            <a:r>
              <a:rPr lang="pt-BR" sz="2200" dirty="0">
                <a:latin typeface="Arial" charset="0"/>
                <a:ea typeface="ＭＳ Ｐゴシック" charset="0"/>
              </a:rPr>
              <a:t>: 10</a:t>
            </a:r>
            <a:r>
              <a:rPr lang="pt-BR" sz="2200" baseline="30000" dirty="0">
                <a:latin typeface="Arial" charset="0"/>
                <a:ea typeface="ＭＳ Ｐゴシック" charset="0"/>
              </a:rPr>
              <a:t>3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>
                <a:latin typeface="Arial" charset="0"/>
                <a:ea typeface="ＭＳ Ｐゴシック" charset="0"/>
              </a:rPr>
              <a:t>Mbps: 10</a:t>
            </a:r>
            <a:r>
              <a:rPr lang="pt-BR" sz="2200" baseline="30000" dirty="0">
                <a:latin typeface="Arial" charset="0"/>
                <a:ea typeface="ＭＳ Ｐゴシック" charset="0"/>
              </a:rPr>
              <a:t>6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err="1">
                <a:latin typeface="Arial" charset="0"/>
                <a:ea typeface="ＭＳ Ｐゴシック" charset="0"/>
              </a:rPr>
              <a:t>Gbps</a:t>
            </a:r>
            <a:r>
              <a:rPr lang="pt-BR" sz="2200" dirty="0">
                <a:latin typeface="Arial" charset="0"/>
                <a:ea typeface="ＭＳ Ｐゴシック" charset="0"/>
              </a:rPr>
              <a:t>: 10</a:t>
            </a:r>
            <a:r>
              <a:rPr lang="pt-BR" sz="2200" baseline="30000" dirty="0">
                <a:latin typeface="Arial" charset="0"/>
                <a:ea typeface="ＭＳ Ｐゴシック" charset="0"/>
              </a:rPr>
              <a:t>9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t-BR" sz="2200" dirty="0" err="1">
                <a:latin typeface="Arial" charset="0"/>
                <a:ea typeface="ＭＳ Ｐゴシック" charset="0"/>
              </a:rPr>
              <a:t>Tbps</a:t>
            </a:r>
            <a:r>
              <a:rPr lang="pt-BR" sz="2200" dirty="0">
                <a:latin typeface="Arial" charset="0"/>
                <a:ea typeface="ＭＳ Ｐゴシック" charset="0"/>
              </a:rPr>
              <a:t>: 10</a:t>
            </a:r>
            <a:r>
              <a:rPr lang="pt-BR" sz="2200" baseline="30000" dirty="0">
                <a:latin typeface="Arial" charset="0"/>
                <a:ea typeface="ＭＳ Ｐゴシック" charset="0"/>
              </a:rPr>
              <a:t>12</a:t>
            </a:r>
            <a:endParaRPr lang="pt-BR" sz="2200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pt-BR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334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"/>
    </mc:Choice>
    <mc:Fallback>
      <p:transition spd="slow" advTm="13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Usos de base 2 em redes</a:t>
            </a:r>
          </a:p>
        </p:txBody>
      </p:sp>
      <p:sp>
        <p:nvSpPr>
          <p:cNvPr id="61442" name="Content Placeholder 2"/>
          <p:cNvSpPr>
            <a:spLocks noGrp="1"/>
          </p:cNvSpPr>
          <p:nvPr>
            <p:ph sz="half" idx="1"/>
          </p:nvPr>
        </p:nvSpPr>
        <p:spPr>
          <a:xfrm>
            <a:off x="2501901" y="1905001"/>
            <a:ext cx="3541713" cy="4113213"/>
          </a:xfrm>
        </p:spPr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pt-BR">
                <a:latin typeface="Arial" charset="0"/>
              </a:rPr>
              <a:t>Usamos base 2 para:</a:t>
            </a:r>
          </a:p>
          <a:p>
            <a:pPr lvl="1" eaLnBrk="1" hangingPunct="1">
              <a:buFont typeface="Arial" charset="0"/>
              <a:buChar char="–"/>
            </a:pPr>
            <a:r>
              <a:rPr lang="pt-BR">
                <a:latin typeface="Arial" charset="0"/>
                <a:ea typeface="DejaVu Sans" charset="0"/>
                <a:cs typeface="DejaVu Sans" charset="0"/>
              </a:rPr>
              <a:t>Tamanho de mensagens</a:t>
            </a:r>
          </a:p>
          <a:p>
            <a:pPr lvl="1" eaLnBrk="1" hangingPunct="1">
              <a:buFont typeface="Arial" charset="0"/>
              <a:buChar char="–"/>
            </a:pPr>
            <a:r>
              <a:rPr lang="pt-BR">
                <a:latin typeface="Arial" charset="0"/>
                <a:ea typeface="DejaVu Sans" charset="0"/>
                <a:cs typeface="DejaVu Sans" charset="0"/>
              </a:rPr>
              <a:t>Quantidade de dados transmitidos</a:t>
            </a:r>
          </a:p>
          <a:p>
            <a:pPr lvl="1" eaLnBrk="1" hangingPunct="1">
              <a:buFont typeface="Arial" charset="0"/>
              <a:buChar char="–"/>
            </a:pPr>
            <a:r>
              <a:rPr lang="pt-BR">
                <a:latin typeface="Arial" charset="0"/>
                <a:ea typeface="DejaVu Sans" charset="0"/>
                <a:cs typeface="DejaVu Sans" charset="0"/>
              </a:rPr>
              <a:t>Espaço de armazenamento</a:t>
            </a:r>
          </a:p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1443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sz="2600" dirty="0">
                <a:latin typeface="Arial" charset="0"/>
              </a:rPr>
              <a:t>Medindo o tamanho</a:t>
            </a:r>
          </a:p>
          <a:p>
            <a:pPr lvl="1" eaLnBrk="1" hangingPunct="1">
              <a:lnSpc>
                <a:spcPct val="90000"/>
              </a:lnSpc>
            </a:pPr>
            <a:r>
              <a:rPr lang="pt-BR" sz="2200" dirty="0">
                <a:latin typeface="Arial" charset="0"/>
                <a:ea typeface="ＭＳ Ｐゴシック" charset="0"/>
                <a:cs typeface="ＭＳ Ｐゴシック" charset="0"/>
              </a:rPr>
              <a:t>Byte: 2</a:t>
            </a:r>
            <a:r>
              <a:rPr lang="pt-BR" sz="2200" baseline="30000" dirty="0">
                <a:latin typeface="Arial" charset="0"/>
                <a:ea typeface="ＭＳ Ｐゴシック" charset="0"/>
                <a:cs typeface="ＭＳ Ｐゴシック" charset="0"/>
              </a:rPr>
              <a:t>0</a:t>
            </a:r>
            <a:endParaRPr lang="pt-BR" sz="22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sz="2200" dirty="0">
                <a:latin typeface="Arial" charset="0"/>
                <a:ea typeface="ＭＳ Ｐゴシック" charset="0"/>
                <a:cs typeface="ＭＳ Ｐゴシック" charset="0"/>
              </a:rPr>
              <a:t>KB: 2</a:t>
            </a:r>
            <a:r>
              <a:rPr lang="pt-BR" sz="2200" baseline="30000" dirty="0">
                <a:latin typeface="Arial" charset="0"/>
                <a:ea typeface="ＭＳ Ｐゴシック" charset="0"/>
                <a:cs typeface="ＭＳ Ｐゴシック" charset="0"/>
              </a:rPr>
              <a:t>10</a:t>
            </a:r>
            <a:r>
              <a:rPr lang="pt-BR" sz="2200" dirty="0">
                <a:latin typeface="Arial" charset="0"/>
                <a:ea typeface="ＭＳ Ｐゴシック" charset="0"/>
                <a:cs typeface="ＭＳ Ｐゴシック" charset="0"/>
              </a:rPr>
              <a:t> = 1.024</a:t>
            </a:r>
            <a:endParaRPr lang="pt-BR" sz="2200" baseline="30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sz="2200" dirty="0">
                <a:latin typeface="Arial" charset="0"/>
                <a:ea typeface="ＭＳ Ｐゴシック" charset="0"/>
                <a:cs typeface="ＭＳ Ｐゴシック" charset="0"/>
              </a:rPr>
              <a:t>MB: 2</a:t>
            </a:r>
            <a:r>
              <a:rPr lang="pt-BR" sz="2200" baseline="30000" dirty="0">
                <a:latin typeface="Arial" charset="0"/>
                <a:ea typeface="ＭＳ Ｐゴシック" charset="0"/>
                <a:cs typeface="ＭＳ Ｐゴシック" charset="0"/>
              </a:rPr>
              <a:t>20 </a:t>
            </a:r>
            <a:r>
              <a:rPr lang="pt-BR" sz="2200" dirty="0">
                <a:latin typeface="Arial" charset="0"/>
                <a:ea typeface="ＭＳ Ｐゴシック" charset="0"/>
                <a:cs typeface="ＭＳ Ｐゴシック" charset="0"/>
              </a:rPr>
              <a:t> = 1.048.576</a:t>
            </a:r>
            <a:endParaRPr lang="pt-BR" sz="2200" baseline="30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sz="2200" dirty="0">
                <a:latin typeface="Arial" charset="0"/>
                <a:ea typeface="ＭＳ Ｐゴシック" charset="0"/>
                <a:cs typeface="ＭＳ Ｐゴシック" charset="0"/>
              </a:rPr>
              <a:t>GB: 2</a:t>
            </a:r>
            <a:r>
              <a:rPr lang="pt-BR" sz="2200" baseline="30000" dirty="0">
                <a:latin typeface="Arial" charset="0"/>
                <a:ea typeface="ＭＳ Ｐゴシック" charset="0"/>
                <a:cs typeface="ＭＳ Ｐゴシック" charset="0"/>
              </a:rPr>
              <a:t>30 </a:t>
            </a:r>
            <a:r>
              <a:rPr lang="pt-BR" sz="2200" dirty="0">
                <a:latin typeface="Arial" charset="0"/>
                <a:ea typeface="ＭＳ Ｐゴシック" charset="0"/>
                <a:cs typeface="ＭＳ Ｐゴシック" charset="0"/>
              </a:rPr>
              <a:t> = 1.073.741.824</a:t>
            </a:r>
            <a:endParaRPr lang="pt-BR" sz="2200" baseline="30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pt-BR" sz="2200" dirty="0">
                <a:latin typeface="Arial" charset="0"/>
                <a:ea typeface="ＭＳ Ｐゴシック" charset="0"/>
                <a:cs typeface="ＭＳ Ｐゴシック" charset="0"/>
              </a:rPr>
              <a:t>TB: 2</a:t>
            </a:r>
            <a:r>
              <a:rPr lang="pt-BR" sz="2200" baseline="30000" dirty="0">
                <a:latin typeface="Arial" charset="0"/>
                <a:ea typeface="ＭＳ Ｐゴシック" charset="0"/>
                <a:cs typeface="ＭＳ Ｐゴシック" charset="0"/>
              </a:rPr>
              <a:t>40 </a:t>
            </a:r>
            <a:r>
              <a:rPr lang="pt-BR" sz="2200" dirty="0">
                <a:latin typeface="Arial" charset="0"/>
                <a:ea typeface="ＭＳ Ｐゴシック" charset="0"/>
                <a:cs typeface="ＭＳ Ｐゴシック" charset="0"/>
              </a:rPr>
              <a:t> = 1.099.511.627.776</a:t>
            </a:r>
          </a:p>
        </p:txBody>
      </p:sp>
    </p:spTree>
    <p:extLst>
      <p:ext uri="{BB962C8B-B14F-4D97-AF65-F5344CB8AC3E}">
        <p14:creationId xmlns:p14="http://schemas.microsoft.com/office/powerpoint/2010/main" val="834106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6"/>
    </mc:Choice>
    <mc:Fallback>
      <p:transition spd="slow" advTm="13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16A85-6BC6-F049-A9B9-589B42B3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22320"/>
            <a:ext cx="4852416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Aumentando as escalas...</a:t>
            </a:r>
          </a:p>
        </p:txBody>
      </p:sp>
      <p:pic>
        <p:nvPicPr>
          <p:cNvPr id="7" name="Imagem 6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E2F46BAF-4537-684E-8009-FFD90FF4A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7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"/>
    </mc:Choice>
    <mc:Fallback>
      <p:transition spd="slow" advTm="10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Exercício</a:t>
            </a:r>
          </a:p>
        </p:txBody>
      </p:sp>
      <p:sp>
        <p:nvSpPr>
          <p:cNvPr id="62466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Arial" charset="0"/>
              </a:rPr>
              <a:t>Qual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é</a:t>
            </a:r>
            <a:r>
              <a:rPr lang="en-US" dirty="0">
                <a:latin typeface="Arial" charset="0"/>
              </a:rPr>
              <a:t> o tempo de </a:t>
            </a:r>
            <a:r>
              <a:rPr lang="en-US" dirty="0" err="1">
                <a:latin typeface="Arial" charset="0"/>
              </a:rPr>
              <a:t>transmissão</a:t>
            </a:r>
            <a:r>
              <a:rPr lang="en-US" dirty="0">
                <a:latin typeface="Arial" charset="0"/>
              </a:rPr>
              <a:t> de 4GB de dados </a:t>
            </a:r>
            <a:r>
              <a:rPr lang="en-US" dirty="0" err="1">
                <a:latin typeface="Arial" charset="0"/>
              </a:rPr>
              <a:t>em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uma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rede</a:t>
            </a:r>
            <a:r>
              <a:rPr lang="en-US" dirty="0">
                <a:latin typeface="Arial" charset="0"/>
              </a:rPr>
              <a:t> de 56kbps? E </a:t>
            </a:r>
            <a:r>
              <a:rPr lang="en-US" dirty="0" err="1">
                <a:latin typeface="Arial" charset="0"/>
              </a:rPr>
              <a:t>em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uma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rede</a:t>
            </a:r>
            <a:r>
              <a:rPr lang="en-US" dirty="0">
                <a:latin typeface="Arial" charset="0"/>
              </a:rPr>
              <a:t> de 100Mbps?</a:t>
            </a: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r>
              <a:rPr lang="en-US" b="1" dirty="0" err="1">
                <a:latin typeface="Arial" charset="0"/>
              </a:rPr>
              <a:t>Cenas</a:t>
            </a:r>
            <a:r>
              <a:rPr lang="en-US" b="1" dirty="0">
                <a:latin typeface="Arial" charset="0"/>
              </a:rPr>
              <a:t> dos </a:t>
            </a:r>
            <a:r>
              <a:rPr lang="en-US" b="1" dirty="0" err="1">
                <a:latin typeface="Arial" charset="0"/>
              </a:rPr>
              <a:t>próximos</a:t>
            </a:r>
            <a:r>
              <a:rPr lang="en-US" b="1" dirty="0">
                <a:latin typeface="Arial" charset="0"/>
              </a:rPr>
              <a:t> </a:t>
            </a:r>
            <a:r>
              <a:rPr lang="en-US" b="1" dirty="0" err="1">
                <a:latin typeface="Arial" charset="0"/>
              </a:rPr>
              <a:t>capítulos</a:t>
            </a:r>
            <a:r>
              <a:rPr lang="en-US" b="1" dirty="0">
                <a:latin typeface="Arial" charset="0"/>
              </a:rPr>
              <a:t>: </a:t>
            </a:r>
            <a:r>
              <a:rPr lang="en-US" dirty="0">
                <a:latin typeface="Arial" charset="0"/>
              </a:rPr>
              <a:t>o tempo de </a:t>
            </a:r>
            <a:r>
              <a:rPr lang="en-US" dirty="0" err="1">
                <a:latin typeface="Arial" charset="0"/>
              </a:rPr>
              <a:t>transmissão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é</a:t>
            </a:r>
            <a:r>
              <a:rPr lang="en-US" dirty="0">
                <a:latin typeface="Arial" charset="0"/>
              </a:rPr>
              <a:t> um </a:t>
            </a:r>
            <a:r>
              <a:rPr lang="en-US" dirty="0" err="1">
                <a:latin typeface="Arial" charset="0"/>
              </a:rPr>
              <a:t>pouco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maior</a:t>
            </a:r>
            <a:r>
              <a:rPr lang="en-US" dirty="0">
                <a:latin typeface="Arial" charset="0"/>
              </a:rPr>
              <a:t> que o </a:t>
            </a:r>
            <a:r>
              <a:rPr lang="en-US" dirty="0" err="1">
                <a:latin typeface="Arial" charset="0"/>
              </a:rPr>
              <a:t>calculado</a:t>
            </a:r>
            <a:r>
              <a:rPr lang="en-US" dirty="0">
                <a:latin typeface="Arial" charset="0"/>
              </a:rPr>
              <a:t> por causa dos </a:t>
            </a:r>
            <a:r>
              <a:rPr lang="en-US" dirty="0" err="1">
                <a:latin typeface="Arial" charset="0"/>
              </a:rPr>
              <a:t>cabeçalhos</a:t>
            </a:r>
            <a:r>
              <a:rPr lang="en-US" dirty="0">
                <a:latin typeface="Arial" charset="0"/>
              </a:rPr>
              <a:t> dos </a:t>
            </a:r>
            <a:r>
              <a:rPr lang="en-US" dirty="0" err="1">
                <a:latin typeface="Arial" charset="0"/>
              </a:rPr>
              <a:t>protocolos</a:t>
            </a:r>
            <a:r>
              <a:rPr lang="en-US" dirty="0">
                <a:latin typeface="Arial" charset="0"/>
              </a:rPr>
              <a:t>.</a:t>
            </a:r>
          </a:p>
        </p:txBody>
      </p:sp>
      <p:pic>
        <p:nvPicPr>
          <p:cNvPr id="3" name="Áudio 2">
            <a:hlinkClick r:id="" action="ppaction://media"/>
            <a:extLst>
              <a:ext uri="{FF2B5EF4-FFF2-40B4-BE49-F238E27FC236}">
                <a16:creationId xmlns:a16="http://schemas.microsoft.com/office/drawing/2014/main" id="{82E08232-A2EC-1E4E-B974-56D6E962702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"/>
    </mc:Choice>
    <mc:Fallback>
      <p:transition spd="slow" advTm="1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Resposta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4GB </a:t>
            </a:r>
            <a:r>
              <a:rPr lang="en-US" dirty="0" err="1"/>
              <a:t>em</a:t>
            </a:r>
            <a:r>
              <a:rPr lang="en-US" dirty="0"/>
              <a:t> bits = 4x2</a:t>
            </a:r>
            <a:r>
              <a:rPr lang="en-US" baseline="30000" dirty="0"/>
              <a:t>30</a:t>
            </a:r>
            <a:r>
              <a:rPr lang="en-US" dirty="0"/>
              <a:t>x8 = 34359738368 bits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56kbps = 56000 bits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segundo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>
                <a:sym typeface="Wingdings"/>
              </a:rPr>
              <a:t>	 </a:t>
            </a:r>
            <a:r>
              <a:rPr lang="en-US" dirty="0"/>
              <a:t>4x2</a:t>
            </a:r>
            <a:r>
              <a:rPr lang="en-US" baseline="30000" dirty="0"/>
              <a:t>30</a:t>
            </a:r>
            <a:r>
              <a:rPr lang="en-US" dirty="0"/>
              <a:t>x8/56000 = 613567s ≈ 7 </a:t>
            </a:r>
            <a:r>
              <a:rPr lang="en-US" dirty="0" err="1"/>
              <a:t>dias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Para 100Mbps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4x2</a:t>
            </a:r>
            <a:r>
              <a:rPr lang="en-US" baseline="30000" dirty="0"/>
              <a:t>30</a:t>
            </a:r>
            <a:r>
              <a:rPr lang="en-US" dirty="0"/>
              <a:t>x8/(100x10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pPr marL="457200" lvl="1" indent="0">
              <a:buNone/>
              <a:defRPr/>
            </a:pPr>
            <a:r>
              <a:rPr lang="en-US" dirty="0">
                <a:sym typeface="Wingdings"/>
              </a:rPr>
              <a:t> 344 </a:t>
            </a:r>
            <a:r>
              <a:rPr lang="en-US" dirty="0" err="1">
                <a:sym typeface="Wingdings"/>
              </a:rPr>
              <a:t>segundos</a:t>
            </a: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"/>
    </mc:Choice>
    <mc:Fallback>
      <p:transition spd="slow" advTm="13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Desempenho de um enlace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pt-BR" sz="2200" b="1" dirty="0">
                <a:latin typeface="Arial" charset="0"/>
                <a:cs typeface="ＭＳ Ｐゴシック" charset="0"/>
              </a:rPr>
              <a:t>Largura de banda</a:t>
            </a:r>
            <a:r>
              <a:rPr lang="pt-BR" sz="2200" dirty="0">
                <a:latin typeface="Arial" charset="0"/>
                <a:cs typeface="ＭＳ Ｐゴシック" charset="0"/>
              </a:rPr>
              <a:t> – número de </a:t>
            </a:r>
            <a:r>
              <a:rPr lang="pt-BR" sz="2200" i="1" dirty="0">
                <a:latin typeface="Arial" charset="0"/>
                <a:cs typeface="ＭＳ Ｐゴシック" charset="0"/>
              </a:rPr>
              <a:t>bits </a:t>
            </a:r>
            <a:r>
              <a:rPr lang="pt-BR" sz="2200" dirty="0">
                <a:latin typeface="Arial" charset="0"/>
                <a:cs typeface="ＭＳ Ｐゴシック" charset="0"/>
              </a:rPr>
              <a:t>que podem ser transmitidos sobre a rede em um determinado período de tempo (Kbps, Mbps, </a:t>
            </a:r>
            <a:r>
              <a:rPr lang="pt-BR" sz="2200" dirty="0" err="1">
                <a:latin typeface="Arial" charset="0"/>
                <a:cs typeface="ＭＳ Ｐゴシック" charset="0"/>
              </a:rPr>
              <a:t>Gbps</a:t>
            </a:r>
            <a:r>
              <a:rPr lang="pt-BR" sz="2200" dirty="0">
                <a:latin typeface="Arial" charset="0"/>
                <a:cs typeface="ＭＳ Ｐゴシック" charset="0"/>
              </a:rPr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endParaRPr lang="pt-BR" sz="2000" dirty="0">
              <a:latin typeface="Arial" charset="0"/>
              <a:cs typeface="ＭＳ Ｐゴシック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pt-BR" sz="1900" dirty="0">
                <a:latin typeface="Arial" charset="0"/>
                <a:cs typeface="ＭＳ Ｐゴシック" charset="0"/>
              </a:rPr>
              <a:t> </a:t>
            </a:r>
            <a:r>
              <a:rPr lang="pt-BR" sz="2200" b="1" dirty="0">
                <a:latin typeface="Arial" charset="0"/>
                <a:cs typeface="ＭＳ Ｐゴシック" charset="0"/>
              </a:rPr>
              <a:t>Latência</a:t>
            </a:r>
            <a:r>
              <a:rPr lang="pt-BR" sz="2200" dirty="0">
                <a:latin typeface="Arial" charset="0"/>
                <a:cs typeface="ＭＳ Ｐゴシック" charset="0"/>
              </a:rPr>
              <a:t> - quanto tempo uma mensagem leva para ser transferida de um lado para outro da rede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pt-BR" sz="2200" dirty="0">
                <a:latin typeface="Arial" charset="0"/>
                <a:ea typeface="ＭＳ Ｐゴシック" charset="0"/>
              </a:rPr>
              <a:t>Tempo de envio dos bits da mensagem </a:t>
            </a:r>
            <a:r>
              <a:rPr lang="pt-BR" sz="2200" dirty="0">
                <a:latin typeface="Arial" charset="0"/>
                <a:ea typeface="ＭＳ Ｐゴシック" charset="0"/>
                <a:sym typeface="Wingdings" charset="0"/>
              </a:rPr>
              <a:t></a:t>
            </a:r>
            <a:r>
              <a:rPr lang="pt-BR" sz="2200" dirty="0">
                <a:latin typeface="Arial" charset="0"/>
                <a:ea typeface="ＭＳ Ｐゴシック" charset="0"/>
              </a:rPr>
              <a:t> </a:t>
            </a:r>
            <a:r>
              <a:rPr lang="pt-BR" sz="2300" dirty="0" err="1">
                <a:latin typeface="Arial" charset="0"/>
                <a:ea typeface="ＭＳ Ｐゴシック" charset="0"/>
              </a:rPr>
              <a:t>t</a:t>
            </a:r>
            <a:r>
              <a:rPr lang="pt-BR" sz="2300" baseline="-25000" dirty="0" err="1">
                <a:latin typeface="Arial" charset="0"/>
                <a:ea typeface="ＭＳ Ｐゴシック" charset="0"/>
              </a:rPr>
              <a:t>TX</a:t>
            </a:r>
            <a:r>
              <a:rPr lang="pt-BR" sz="2300" dirty="0">
                <a:latin typeface="Arial" charset="0"/>
                <a:ea typeface="ＭＳ Ｐゴシック" charset="0"/>
              </a:rPr>
              <a:t> = </a:t>
            </a:r>
            <a:r>
              <a:rPr lang="pt-BR" sz="2300" dirty="0" err="1">
                <a:latin typeface="Arial" charset="0"/>
                <a:ea typeface="ＭＳ Ｐゴシック" charset="0"/>
              </a:rPr>
              <a:t>F</a:t>
            </a:r>
            <a:r>
              <a:rPr lang="pt-BR" sz="2300" dirty="0">
                <a:latin typeface="Arial" charset="0"/>
                <a:ea typeface="ＭＳ Ｐゴシック" charset="0"/>
              </a:rPr>
              <a:t>/</a:t>
            </a:r>
            <a:r>
              <a:rPr lang="pt-BR" sz="2300" dirty="0" err="1">
                <a:latin typeface="Arial" charset="0"/>
                <a:ea typeface="ＭＳ Ｐゴシック" charset="0"/>
              </a:rPr>
              <a:t>B</a:t>
            </a:r>
            <a:endParaRPr lang="pt-BR" sz="23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pt-BR" sz="2200" dirty="0">
                <a:latin typeface="Arial" charset="0"/>
                <a:ea typeface="ＭＳ Ｐゴシック" charset="0"/>
              </a:rPr>
              <a:t>Tempo de propagação do sinal    </a:t>
            </a:r>
            <a:r>
              <a:rPr lang="pt-BR" sz="2200" dirty="0">
                <a:latin typeface="Arial" charset="0"/>
                <a:ea typeface="ＭＳ Ｐゴシック" charset="0"/>
                <a:sym typeface="Wingdings" charset="0"/>
              </a:rPr>
              <a:t> </a:t>
            </a:r>
            <a:r>
              <a:rPr lang="pt-BR" sz="2200" dirty="0">
                <a:latin typeface="Arial" charset="0"/>
                <a:ea typeface="ＭＳ Ｐゴシック" charset="0"/>
              </a:rPr>
              <a:t> </a:t>
            </a:r>
            <a:r>
              <a:rPr lang="pt-BR" sz="2300" dirty="0" err="1">
                <a:latin typeface="Arial" charset="0"/>
                <a:ea typeface="ＭＳ Ｐゴシック" charset="0"/>
              </a:rPr>
              <a:t>t</a:t>
            </a:r>
            <a:r>
              <a:rPr lang="pt-BR" sz="2300" baseline="-25000" dirty="0" err="1">
                <a:latin typeface="Arial" charset="0"/>
                <a:ea typeface="ＭＳ Ｐゴシック" charset="0"/>
              </a:rPr>
              <a:t>ps</a:t>
            </a:r>
            <a:r>
              <a:rPr lang="pt-BR" sz="2300" baseline="-25000" dirty="0">
                <a:latin typeface="Arial" charset="0"/>
                <a:ea typeface="ＭＳ Ｐゴシック" charset="0"/>
              </a:rPr>
              <a:t> </a:t>
            </a:r>
            <a:r>
              <a:rPr lang="pt-BR" sz="2300" dirty="0">
                <a:latin typeface="Arial" charset="0"/>
                <a:ea typeface="ＭＳ Ｐゴシック" charset="0"/>
              </a:rPr>
              <a:t>= l / </a:t>
            </a:r>
            <a:r>
              <a:rPr lang="pt-BR" sz="2300" dirty="0" err="1">
                <a:latin typeface="Arial" charset="0"/>
                <a:ea typeface="ＭＳ Ｐゴシック" charset="0"/>
              </a:rPr>
              <a:t>c</a:t>
            </a:r>
            <a:endParaRPr lang="pt-BR" sz="2300" baseline="-250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pt-BR" sz="2200" dirty="0">
                <a:latin typeface="Arial" charset="0"/>
                <a:ea typeface="ＭＳ Ｐゴシック" charset="0"/>
              </a:rPr>
              <a:t>Tempo de fila </a:t>
            </a:r>
            <a:r>
              <a:rPr lang="pt-BR" sz="2200" dirty="0">
                <a:latin typeface="Arial" charset="0"/>
                <a:ea typeface="ＭＳ Ｐゴシック" charset="0"/>
                <a:sym typeface="Wingdings" charset="0"/>
              </a:rPr>
              <a:t> </a:t>
            </a:r>
            <a:r>
              <a:rPr lang="pt-BR" sz="2200" dirty="0">
                <a:latin typeface="Arial" charset="0"/>
                <a:ea typeface="ＭＳ Ｐゴシック" charset="0"/>
              </a:rPr>
              <a:t> </a:t>
            </a:r>
            <a:r>
              <a:rPr lang="pt-BR" sz="2300" dirty="0" err="1">
                <a:latin typeface="Arial" charset="0"/>
                <a:ea typeface="ＭＳ Ｐゴシック" charset="0"/>
              </a:rPr>
              <a:t>t</a:t>
            </a:r>
            <a:r>
              <a:rPr lang="pt-BR" sz="2300" baseline="-25000" dirty="0" err="1">
                <a:latin typeface="Arial" charset="0"/>
                <a:ea typeface="ＭＳ Ｐゴシック" charset="0"/>
              </a:rPr>
              <a:t>fila</a:t>
            </a:r>
            <a:endParaRPr lang="pt-BR" sz="2300" baseline="-25000" dirty="0">
              <a:latin typeface="Arial" charset="0"/>
              <a:ea typeface="ＭＳ Ｐゴシック" charset="0"/>
            </a:endParaRPr>
          </a:p>
          <a:p>
            <a:pPr lvl="1" eaLnBrk="1" hangingPunct="1">
              <a:lnSpc>
                <a:spcPct val="130000"/>
              </a:lnSpc>
              <a:defRPr/>
            </a:pPr>
            <a:r>
              <a:rPr lang="pt-BR" sz="2200" dirty="0">
                <a:latin typeface="Arial" charset="0"/>
                <a:ea typeface="ＭＳ Ｐゴシック" charset="0"/>
              </a:rPr>
              <a:t> </a:t>
            </a:r>
            <a:r>
              <a:rPr lang="pt-BR" sz="2200" b="1" dirty="0">
                <a:latin typeface="Arial" charset="0"/>
                <a:ea typeface="ＭＳ Ｐゴシック" charset="0"/>
              </a:rPr>
              <a:t>RTT</a:t>
            </a:r>
            <a:r>
              <a:rPr lang="pt-BR" sz="2200" dirty="0">
                <a:latin typeface="Arial" charset="0"/>
                <a:ea typeface="ＭＳ Ｐゴシック" charset="0"/>
              </a:rPr>
              <a:t> (</a:t>
            </a:r>
            <a:r>
              <a:rPr lang="pt-BR" sz="2200" i="1" dirty="0">
                <a:latin typeface="Arial" charset="0"/>
                <a:ea typeface="ＭＳ Ｐゴシック" charset="0"/>
              </a:rPr>
              <a:t>Round </a:t>
            </a:r>
            <a:r>
              <a:rPr lang="pt-BR" sz="2200" i="1" dirty="0" err="1">
                <a:latin typeface="Arial" charset="0"/>
                <a:ea typeface="ＭＳ Ｐゴシック" charset="0"/>
              </a:rPr>
              <a:t>Trip</a:t>
            </a:r>
            <a:r>
              <a:rPr lang="pt-BR" sz="2200" i="1" dirty="0">
                <a:latin typeface="Arial" charset="0"/>
                <a:ea typeface="ＭＳ Ｐゴシック" charset="0"/>
              </a:rPr>
              <a:t> Time) </a:t>
            </a:r>
            <a:r>
              <a:rPr lang="pt-BR" sz="2200" dirty="0">
                <a:latin typeface="Arial" charset="0"/>
                <a:ea typeface="ＭＳ Ｐゴシック" charset="0"/>
              </a:rPr>
              <a:t>tempo de ida e volta da mensagem</a:t>
            </a:r>
          </a:p>
          <a:p>
            <a:pPr>
              <a:lnSpc>
                <a:spcPct val="130000"/>
              </a:lnSpc>
              <a:defRPr/>
            </a:pPr>
            <a:endParaRPr lang="pt-BR" sz="2600" dirty="0">
              <a:latin typeface="Arial" charset="0"/>
              <a:ea typeface="ＭＳ Ｐゴシック" charset="0"/>
            </a:endParaRPr>
          </a:p>
          <a:p>
            <a:pPr>
              <a:lnSpc>
                <a:spcPct val="130000"/>
              </a:lnSpc>
              <a:defRPr/>
            </a:pPr>
            <a:r>
              <a:rPr lang="pt-BR" sz="2200" b="1" dirty="0">
                <a:latin typeface="Arial" charset="0"/>
                <a:ea typeface="ＭＳ Ｐゴシック" charset="0"/>
              </a:rPr>
              <a:t>Vazão</a:t>
            </a:r>
            <a:r>
              <a:rPr lang="pt-BR" sz="2200" dirty="0">
                <a:latin typeface="Arial" charset="0"/>
                <a:ea typeface="ＭＳ Ｐゴシック" charset="0"/>
              </a:rPr>
              <a:t> – O que você obtém na prática na sua rede.</a:t>
            </a:r>
          </a:p>
          <a:p>
            <a:pPr lvl="1" eaLnBrk="1" hangingPunct="1">
              <a:lnSpc>
                <a:spcPct val="130000"/>
              </a:lnSpc>
              <a:defRPr/>
            </a:pPr>
            <a:endParaRPr lang="pt-BR" sz="2200" dirty="0">
              <a:latin typeface="Arial" charset="0"/>
              <a:ea typeface="ＭＳ Ｐゴシック" charset="0"/>
            </a:endParaRPr>
          </a:p>
          <a:p>
            <a:pPr eaLnBrk="1" hangingPunct="1">
              <a:defRPr/>
            </a:pPr>
            <a:endParaRPr lang="pt-BR" dirty="0">
              <a:latin typeface="Arial" charset="0"/>
              <a:cs typeface="ＭＳ Ｐゴシック" charset="0"/>
            </a:endParaRPr>
          </a:p>
        </p:txBody>
      </p:sp>
      <p:pic>
        <p:nvPicPr>
          <p:cNvPr id="2" name="Áudio 1">
            <a:hlinkClick r:id="" action="ppaction://media"/>
            <a:extLst>
              <a:ext uri="{FF2B5EF4-FFF2-40B4-BE49-F238E27FC236}">
                <a16:creationId xmlns:a16="http://schemas.microsoft.com/office/drawing/2014/main" id="{1698D910-7A74-F94B-B330-D41EA46FB2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1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"/>
    </mc:Choice>
    <mc:Fallback>
      <p:transition spd="slow" advTm="1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charset="0"/>
                <a:cs typeface="ＭＳ Ｐゴシック" charset="0"/>
              </a:rPr>
              <a:t>Desempenho de um enlace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2743200" y="1905001"/>
            <a:ext cx="3352800" cy="4113213"/>
          </a:xfrm>
        </p:spPr>
        <p:txBody>
          <a:bodyPr/>
          <a:lstStyle/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Tempo de envio de uma extremidade a outra</a:t>
            </a:r>
          </a:p>
          <a:p>
            <a:pPr eaLnBrk="1" hangingPunct="1"/>
            <a:endParaRPr lang="pt-BR" dirty="0">
              <a:latin typeface="Arial" charset="0"/>
              <a:cs typeface="ＭＳ Ｐゴシック" charset="0"/>
            </a:endParaRPr>
          </a:p>
          <a:p>
            <a:pPr eaLnBrk="1" hangingPunct="1"/>
            <a:endParaRPr lang="pt-BR" dirty="0">
              <a:latin typeface="Arial" charset="0"/>
              <a:cs typeface="ＭＳ Ｐゴシック" charset="0"/>
            </a:endParaRPr>
          </a:p>
          <a:p>
            <a:pPr eaLnBrk="1" hangingPunct="1"/>
            <a:r>
              <a:rPr lang="pt-BR" dirty="0">
                <a:latin typeface="Arial" charset="0"/>
                <a:cs typeface="ＭＳ Ｐゴシック" charset="0"/>
              </a:rPr>
              <a:t>Capacidade</a:t>
            </a:r>
          </a:p>
        </p:txBody>
      </p:sp>
      <p:grpSp>
        <p:nvGrpSpPr>
          <p:cNvPr id="18435" name="Group 36"/>
          <p:cNvGrpSpPr>
            <a:grpSpLocks/>
          </p:cNvGrpSpPr>
          <p:nvPr/>
        </p:nvGrpSpPr>
        <p:grpSpPr bwMode="auto">
          <a:xfrm>
            <a:off x="6908800" y="1597026"/>
            <a:ext cx="2800350" cy="2130425"/>
            <a:chOff x="3584" y="942"/>
            <a:chExt cx="1764" cy="1342"/>
          </a:xfrm>
        </p:grpSpPr>
        <p:sp>
          <p:nvSpPr>
            <p:cNvPr id="18443" name="Line 4"/>
            <p:cNvSpPr>
              <a:spLocks noChangeShapeType="1"/>
            </p:cNvSpPr>
            <p:nvPr/>
          </p:nvSpPr>
          <p:spPr bwMode="auto">
            <a:xfrm>
              <a:off x="3602" y="942"/>
              <a:ext cx="0" cy="1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5"/>
            <p:cNvSpPr>
              <a:spLocks noChangeShapeType="1"/>
            </p:cNvSpPr>
            <p:nvPr/>
          </p:nvSpPr>
          <p:spPr bwMode="auto">
            <a:xfrm>
              <a:off x="4598" y="977"/>
              <a:ext cx="0" cy="1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45" name="Group 13"/>
            <p:cNvGrpSpPr>
              <a:grpSpLocks/>
            </p:cNvGrpSpPr>
            <p:nvPr/>
          </p:nvGrpSpPr>
          <p:grpSpPr bwMode="auto">
            <a:xfrm>
              <a:off x="3601" y="1300"/>
              <a:ext cx="998" cy="449"/>
              <a:chOff x="3592" y="2385"/>
              <a:chExt cx="998" cy="449"/>
            </a:xfrm>
          </p:grpSpPr>
          <p:sp>
            <p:nvSpPr>
              <p:cNvPr id="18454" name="Line 9"/>
              <p:cNvSpPr>
                <a:spLocks noChangeShapeType="1"/>
              </p:cNvSpPr>
              <p:nvPr/>
            </p:nvSpPr>
            <p:spPr bwMode="auto">
              <a:xfrm>
                <a:off x="3593" y="2388"/>
                <a:ext cx="997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5" name="Line 10"/>
              <p:cNvSpPr>
                <a:spLocks noChangeShapeType="1"/>
              </p:cNvSpPr>
              <p:nvPr/>
            </p:nvSpPr>
            <p:spPr bwMode="auto">
              <a:xfrm>
                <a:off x="3592" y="2597"/>
                <a:ext cx="997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6" name="Line 11"/>
              <p:cNvSpPr>
                <a:spLocks noChangeShapeType="1"/>
              </p:cNvSpPr>
              <p:nvPr/>
            </p:nvSpPr>
            <p:spPr bwMode="auto">
              <a:xfrm flipV="1">
                <a:off x="4590" y="2606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57" name="Line 12"/>
              <p:cNvSpPr>
                <a:spLocks noChangeShapeType="1"/>
              </p:cNvSpPr>
              <p:nvPr/>
            </p:nvSpPr>
            <p:spPr bwMode="auto">
              <a:xfrm flipV="1">
                <a:off x="3592" y="2385"/>
                <a:ext cx="0" cy="2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46" name="Text Box 24"/>
            <p:cNvSpPr txBox="1">
              <a:spLocks noChangeArrowheads="1"/>
            </p:cNvSpPr>
            <p:nvPr/>
          </p:nvSpPr>
          <p:spPr bwMode="auto">
            <a:xfrm>
              <a:off x="4791" y="1233"/>
              <a:ext cx="4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2000" b="1"/>
                <a:t>t</a:t>
              </a:r>
              <a:r>
                <a:rPr lang="pt-BR" b="1" baseline="-25000"/>
                <a:t>ps</a:t>
              </a:r>
              <a:r>
                <a:rPr lang="pt-BR" b="1"/>
                <a:t> </a:t>
              </a:r>
              <a:endParaRPr lang="pt-BR" sz="2000" b="1" baseline="-25000"/>
            </a:p>
          </p:txBody>
        </p:sp>
        <p:sp>
          <p:nvSpPr>
            <p:cNvPr id="18447" name="Line 25"/>
            <p:cNvSpPr>
              <a:spLocks noChangeShapeType="1"/>
            </p:cNvSpPr>
            <p:nvPr/>
          </p:nvSpPr>
          <p:spPr bwMode="auto">
            <a:xfrm>
              <a:off x="3593" y="1289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Line 26"/>
            <p:cNvSpPr>
              <a:spLocks noChangeShapeType="1"/>
            </p:cNvSpPr>
            <p:nvPr/>
          </p:nvSpPr>
          <p:spPr bwMode="auto">
            <a:xfrm flipH="1">
              <a:off x="3584" y="1929"/>
              <a:ext cx="1015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Text Box 31"/>
            <p:cNvSpPr txBox="1">
              <a:spLocks noChangeArrowheads="1"/>
            </p:cNvSpPr>
            <p:nvPr/>
          </p:nvSpPr>
          <p:spPr bwMode="auto">
            <a:xfrm>
              <a:off x="4005" y="1418"/>
              <a:ext cx="539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800" b="1"/>
                <a:t>t</a:t>
              </a:r>
              <a:r>
                <a:rPr lang="pt-BR" sz="1800" b="1" baseline="-25000"/>
                <a:t>TX</a:t>
              </a:r>
            </a:p>
            <a:p>
              <a:pPr eaLnBrk="1" hangingPunct="1">
                <a:spcBef>
                  <a:spcPct val="50000"/>
                </a:spcBef>
              </a:pPr>
              <a:endParaRPr lang="pt-BR" sz="1800"/>
            </a:p>
          </p:txBody>
        </p:sp>
        <p:sp>
          <p:nvSpPr>
            <p:cNvPr id="18450" name="Text Box 32"/>
            <p:cNvSpPr txBox="1">
              <a:spLocks noChangeArrowheads="1"/>
            </p:cNvSpPr>
            <p:nvPr/>
          </p:nvSpPr>
          <p:spPr bwMode="auto">
            <a:xfrm>
              <a:off x="4754" y="1746"/>
              <a:ext cx="59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pt-BR" sz="1800" b="1"/>
                <a:t>t</a:t>
              </a:r>
              <a:r>
                <a:rPr lang="pt-BR" sz="1800" b="1" baseline="-25000"/>
                <a:t>FILA</a:t>
              </a:r>
            </a:p>
            <a:p>
              <a:pPr eaLnBrk="1" hangingPunct="1">
                <a:spcBef>
                  <a:spcPct val="50000"/>
                </a:spcBef>
              </a:pPr>
              <a:endParaRPr lang="pt-BR" sz="1800" baseline="-25000"/>
            </a:p>
          </p:txBody>
        </p:sp>
        <p:sp>
          <p:nvSpPr>
            <p:cNvPr id="18451" name="Line 33"/>
            <p:cNvSpPr>
              <a:spLocks noChangeShapeType="1"/>
            </p:cNvSpPr>
            <p:nvPr/>
          </p:nvSpPr>
          <p:spPr bwMode="auto">
            <a:xfrm>
              <a:off x="4581" y="1527"/>
              <a:ext cx="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Line 34"/>
            <p:cNvSpPr>
              <a:spLocks noChangeShapeType="1"/>
            </p:cNvSpPr>
            <p:nvPr/>
          </p:nvSpPr>
          <p:spPr bwMode="auto">
            <a:xfrm>
              <a:off x="4598" y="1746"/>
              <a:ext cx="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Line 35"/>
            <p:cNvSpPr>
              <a:spLocks noChangeShapeType="1"/>
            </p:cNvSpPr>
            <p:nvPr/>
          </p:nvSpPr>
          <p:spPr bwMode="auto">
            <a:xfrm>
              <a:off x="4607" y="1937"/>
              <a:ext cx="1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36" name="Group 37"/>
          <p:cNvGrpSpPr>
            <a:grpSpLocks noChangeAspect="1"/>
          </p:cNvGrpSpPr>
          <p:nvPr/>
        </p:nvGrpSpPr>
        <p:grpSpPr bwMode="auto">
          <a:xfrm>
            <a:off x="5722938" y="4079876"/>
            <a:ext cx="4089400" cy="1687513"/>
            <a:chOff x="3247" y="6768"/>
            <a:chExt cx="3521" cy="1453"/>
          </a:xfrm>
        </p:grpSpPr>
        <p:sp>
          <p:nvSpPr>
            <p:cNvPr id="18438" name="Text Box 38"/>
            <p:cNvSpPr txBox="1">
              <a:spLocks noChangeAspect="1" noChangeArrowheads="1"/>
            </p:cNvSpPr>
            <p:nvPr/>
          </p:nvSpPr>
          <p:spPr bwMode="auto">
            <a:xfrm>
              <a:off x="3247" y="7213"/>
              <a:ext cx="1296" cy="10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pt-BR" sz="1400"/>
                <a:t>Largura de banda</a:t>
              </a:r>
              <a:endParaRPr lang="pt-BR"/>
            </a:p>
          </p:txBody>
        </p:sp>
        <p:sp>
          <p:nvSpPr>
            <p:cNvPr id="18439" name="Text Box 39"/>
            <p:cNvSpPr txBox="1">
              <a:spLocks noChangeAspect="1" noChangeArrowheads="1"/>
            </p:cNvSpPr>
            <p:nvPr/>
          </p:nvSpPr>
          <p:spPr bwMode="auto">
            <a:xfrm>
              <a:off x="5328" y="6768"/>
              <a:ext cx="1008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pt-BR" sz="1400"/>
                <a:t>latência</a:t>
              </a:r>
              <a:endParaRPr lang="pt-BR"/>
            </a:p>
          </p:txBody>
        </p:sp>
        <p:sp>
          <p:nvSpPr>
            <p:cNvPr id="18440" name="AutoShape 40"/>
            <p:cNvSpPr>
              <a:spLocks noChangeAspect="1" noChangeArrowheads="1"/>
            </p:cNvSpPr>
            <p:nvPr/>
          </p:nvSpPr>
          <p:spPr bwMode="auto">
            <a:xfrm rot="-5400000">
              <a:off x="5400" y="6552"/>
              <a:ext cx="576" cy="2160"/>
            </a:xfrm>
            <a:prstGeom prst="can">
              <a:avLst>
                <a:gd name="adj" fmla="val 9375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41" name="Line 41"/>
            <p:cNvSpPr>
              <a:spLocks noChangeAspect="1" noChangeShapeType="1"/>
            </p:cNvSpPr>
            <p:nvPr/>
          </p:nvSpPr>
          <p:spPr bwMode="auto">
            <a:xfrm>
              <a:off x="4608" y="7200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42"/>
            <p:cNvSpPr>
              <a:spLocks noChangeAspect="1" noChangeShapeType="1"/>
            </p:cNvSpPr>
            <p:nvPr/>
          </p:nvSpPr>
          <p:spPr bwMode="auto">
            <a:xfrm>
              <a:off x="4464" y="7344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7" name="TextBox 25"/>
          <p:cNvSpPr txBox="1">
            <a:spLocks noChangeArrowheads="1"/>
          </p:cNvSpPr>
          <p:nvPr/>
        </p:nvSpPr>
        <p:spPr bwMode="auto">
          <a:xfrm>
            <a:off x="7372350" y="3040064"/>
            <a:ext cx="185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pt-BR" sz="180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D29550-E3C6-4148-8B17-7388C4EC2881}"/>
              </a:ext>
            </a:extLst>
          </p:cNvPr>
          <p:cNvSpPr/>
          <p:nvPr/>
        </p:nvSpPr>
        <p:spPr>
          <a:xfrm>
            <a:off x="6475545" y="6101649"/>
            <a:ext cx="3586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4"/>
              </a:rPr>
              <a:t>https://youtu.be/9PLelI2EXZU?t=97</a:t>
            </a:r>
            <a:r>
              <a:rPr lang="pt-BR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5208E5D-FC2F-2641-A8B4-A5CE43331E25}"/>
              </a:ext>
            </a:extLst>
          </p:cNvPr>
          <p:cNvSpPr txBox="1"/>
          <p:nvPr/>
        </p:nvSpPr>
        <p:spPr>
          <a:xfrm>
            <a:off x="2395582" y="6076594"/>
            <a:ext cx="407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Analogia do cano de água (versão Disney)</a:t>
            </a:r>
          </a:p>
        </p:txBody>
      </p:sp>
      <p:pic>
        <p:nvPicPr>
          <p:cNvPr id="4" name="Áudio 3">
            <a:hlinkClick r:id="" action="ppaction://media"/>
            <a:extLst>
              <a:ext uri="{FF2B5EF4-FFF2-40B4-BE49-F238E27FC236}">
                <a16:creationId xmlns:a16="http://schemas.microsoft.com/office/drawing/2014/main" id="{80F86B51-5784-8B45-B19F-C413EDEA9A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80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"/>
    </mc:Choice>
    <mc:Fallback>
      <p:transition spd="slow" advTm="1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DejaVu Sans" charset="0"/>
              </a:rPr>
              <a:t>Quanto tempo leva?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2743201" y="1905000"/>
            <a:ext cx="7237413" cy="47879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err="1">
                <a:latin typeface="Arial" charset="0"/>
                <a:cs typeface="DejaVu Sans" charset="0"/>
              </a:rPr>
              <a:t>Enviar</a:t>
            </a:r>
            <a:r>
              <a:rPr lang="en-US" dirty="0">
                <a:latin typeface="Arial" charset="0"/>
                <a:cs typeface="DejaVu Sans" charset="0"/>
              </a:rPr>
              <a:t> </a:t>
            </a:r>
            <a:r>
              <a:rPr lang="en-US" dirty="0" err="1">
                <a:latin typeface="Arial" charset="0"/>
                <a:cs typeface="DejaVu Sans" charset="0"/>
              </a:rPr>
              <a:t>uma</a:t>
            </a:r>
            <a:r>
              <a:rPr lang="en-US" dirty="0">
                <a:latin typeface="Arial" charset="0"/>
                <a:cs typeface="DejaVu Sans" charset="0"/>
              </a:rPr>
              <a:t> </a:t>
            </a:r>
            <a:r>
              <a:rPr lang="en-US" dirty="0" err="1">
                <a:latin typeface="Arial" charset="0"/>
                <a:cs typeface="DejaVu Sans" charset="0"/>
              </a:rPr>
              <a:t>mensagem</a:t>
            </a:r>
            <a:r>
              <a:rPr lang="en-US" dirty="0">
                <a:latin typeface="Arial" charset="0"/>
                <a:cs typeface="DejaVu Sans" charset="0"/>
              </a:rPr>
              <a:t> de 1 byte da Voyager </a:t>
            </a:r>
            <a:r>
              <a:rPr lang="en-US" dirty="0" err="1">
                <a:latin typeface="Arial" charset="0"/>
                <a:cs typeface="DejaVu Sans" charset="0"/>
              </a:rPr>
              <a:t>até</a:t>
            </a:r>
            <a:r>
              <a:rPr lang="en-US" dirty="0">
                <a:latin typeface="Arial" charset="0"/>
                <a:cs typeface="DejaVu Sans" charset="0"/>
              </a:rPr>
              <a:t> a Terra?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DejaVu Sans" charset="0"/>
                <a:cs typeface="DejaVu Sans" charset="0"/>
              </a:rPr>
              <a:t>Approx. 16 </a:t>
            </a:r>
            <a:r>
              <a:rPr lang="en-US" dirty="0" err="1">
                <a:latin typeface="Arial" charset="0"/>
                <a:ea typeface="DejaVu Sans" charset="0"/>
                <a:cs typeface="DejaVu Sans" charset="0"/>
              </a:rPr>
              <a:t>horas</a:t>
            </a:r>
            <a:endParaRPr lang="en-US" dirty="0">
              <a:latin typeface="Arial" charset="0"/>
              <a:ea typeface="DejaVu Sans" charset="0"/>
              <a:cs typeface="DejaVu Sans" charset="0"/>
            </a:endParaRPr>
          </a:p>
          <a:p>
            <a:pPr>
              <a:defRPr/>
            </a:pPr>
            <a:endParaRPr lang="en-US" dirty="0">
              <a:latin typeface="Arial" charset="0"/>
              <a:cs typeface="DejaVu Sans" charset="0"/>
            </a:endParaRPr>
          </a:p>
          <a:p>
            <a:pPr>
              <a:defRPr/>
            </a:pPr>
            <a:r>
              <a:rPr lang="en-US" dirty="0" err="1">
                <a:latin typeface="Arial" charset="0"/>
                <a:cs typeface="DejaVu Sans" charset="0"/>
              </a:rPr>
              <a:t>Enviar</a:t>
            </a:r>
            <a:r>
              <a:rPr lang="en-US" dirty="0">
                <a:latin typeface="Arial" charset="0"/>
                <a:cs typeface="DejaVu Sans" charset="0"/>
              </a:rPr>
              <a:t> </a:t>
            </a:r>
            <a:r>
              <a:rPr lang="en-US" dirty="0" err="1">
                <a:latin typeface="Arial" charset="0"/>
                <a:cs typeface="DejaVu Sans" charset="0"/>
              </a:rPr>
              <a:t>uma</a:t>
            </a:r>
            <a:r>
              <a:rPr lang="en-US" dirty="0">
                <a:latin typeface="Arial" charset="0"/>
                <a:cs typeface="DejaVu Sans" charset="0"/>
              </a:rPr>
              <a:t> </a:t>
            </a:r>
            <a:r>
              <a:rPr lang="en-US" dirty="0" err="1">
                <a:latin typeface="Arial" charset="0"/>
                <a:cs typeface="DejaVu Sans" charset="0"/>
              </a:rPr>
              <a:t>mensagem</a:t>
            </a:r>
            <a:r>
              <a:rPr lang="en-US" dirty="0">
                <a:latin typeface="Arial" charset="0"/>
                <a:cs typeface="DejaVu Sans" charset="0"/>
              </a:rPr>
              <a:t> de 10GB </a:t>
            </a:r>
            <a:r>
              <a:rPr lang="en-US" dirty="0" err="1">
                <a:latin typeface="Arial" charset="0"/>
                <a:cs typeface="DejaVu Sans" charset="0"/>
              </a:rPr>
              <a:t>em</a:t>
            </a:r>
            <a:r>
              <a:rPr lang="en-US" dirty="0">
                <a:latin typeface="Arial" charset="0"/>
                <a:cs typeface="DejaVu Sans" charset="0"/>
              </a:rPr>
              <a:t> </a:t>
            </a:r>
            <a:r>
              <a:rPr lang="en-US" dirty="0" err="1">
                <a:latin typeface="Arial" charset="0"/>
                <a:cs typeface="DejaVu Sans" charset="0"/>
              </a:rPr>
              <a:t>uma</a:t>
            </a:r>
            <a:r>
              <a:rPr lang="en-US" dirty="0">
                <a:latin typeface="Arial" charset="0"/>
                <a:cs typeface="DejaVu Sans" charset="0"/>
              </a:rPr>
              <a:t> </a:t>
            </a:r>
            <a:r>
              <a:rPr lang="en-US" dirty="0" err="1">
                <a:latin typeface="Arial" charset="0"/>
                <a:cs typeface="DejaVu Sans" charset="0"/>
              </a:rPr>
              <a:t>rede</a:t>
            </a:r>
            <a:r>
              <a:rPr lang="en-US" dirty="0">
                <a:latin typeface="Arial" charset="0"/>
                <a:cs typeface="DejaVu Sans" charset="0"/>
              </a:rPr>
              <a:t> de 10Mbps?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DejaVu Sans" charset="0"/>
                <a:cs typeface="DejaVu Sans" charset="0"/>
              </a:rPr>
              <a:t>Approx. 8000s</a:t>
            </a:r>
          </a:p>
          <a:p>
            <a:pPr lvl="1">
              <a:defRPr/>
            </a:pPr>
            <a:endParaRPr lang="en-US" dirty="0">
              <a:latin typeface="Arial" charset="0"/>
              <a:ea typeface="DejaVu Sans" charset="0"/>
              <a:cs typeface="DejaVu Sans" charset="0"/>
            </a:endParaRPr>
          </a:p>
          <a:p>
            <a:pPr marL="0" indent="0">
              <a:spcBef>
                <a:spcPts val="9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>
                <a:latin typeface="Arial" charset="0"/>
                <a:cs typeface="DejaVu Sans" charset="0"/>
              </a:rPr>
              <a:t>Sites interativos: </a:t>
            </a:r>
          </a:p>
          <a:p>
            <a:pPr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>
                <a:latin typeface="Arial" charset="0"/>
                <a:cs typeface="DejaVu Sans" charset="0"/>
                <a:hlinkClick r:id="rId2"/>
              </a:rPr>
              <a:t>http://www.ccs-labs.org/teaching/rn/animations/propagation/</a:t>
            </a:r>
            <a:r>
              <a:rPr lang="pt-BR" dirty="0">
                <a:latin typeface="Arial" charset="0"/>
                <a:cs typeface="DejaVu Sans" charset="0"/>
              </a:rPr>
              <a:t> </a:t>
            </a:r>
          </a:p>
          <a:p>
            <a:pPr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pt-BR" dirty="0">
                <a:latin typeface="Arial" charset="0"/>
                <a:cs typeface="DejaVu Sans" charset="0"/>
                <a:hlinkClick r:id="rId3"/>
              </a:rPr>
              <a:t>https://media.pearsoncmg.com/aw/ecs_kurose_compnetwork_7/cw/content/interactiveanimations/transmission-vs-propogation-delay/transmission-propagation-delay-ch1/index.html</a:t>
            </a:r>
            <a:r>
              <a:rPr lang="pt-BR" dirty="0">
                <a:latin typeface="Arial" charset="0"/>
                <a:cs typeface="DejaVu Sans" charset="0"/>
              </a:rPr>
              <a:t> </a:t>
            </a:r>
          </a:p>
          <a:p>
            <a:pPr>
              <a:defRPr/>
            </a:pPr>
            <a:endParaRPr lang="en-US" dirty="0">
              <a:latin typeface="Arial" charset="0"/>
              <a:ea typeface="DejaVu Sans" charset="0"/>
              <a:cs typeface="DejaVu Sans" charset="0"/>
            </a:endParaRPr>
          </a:p>
          <a:p>
            <a:pPr>
              <a:defRPr/>
            </a:pPr>
            <a:endParaRPr lang="en-US" dirty="0">
              <a:latin typeface="Arial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950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"/>
    </mc:Choice>
    <mc:Fallback>
      <p:transition spd="slow" advTm="13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heme/theme1.xml><?xml version="1.0" encoding="utf-8"?>
<a:theme xmlns:a="http://schemas.openxmlformats.org/drawingml/2006/main" name="Apresentacao Proposta AG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M0-Apresentação do Curso</Template>
  <TotalTime>212</TotalTime>
  <Words>714</Words>
  <Application>Microsoft Macintosh PowerPoint</Application>
  <PresentationFormat>Widescreen</PresentationFormat>
  <Paragraphs>125</Paragraphs>
  <Slides>15</Slides>
  <Notes>2</Notes>
  <HiddenSlides>0</HiddenSlides>
  <MMClips>6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Myriad Roman</vt:lpstr>
      <vt:lpstr>Apresentacao Proposta AG</vt:lpstr>
      <vt:lpstr>1.2 - Desempenho em redes</vt:lpstr>
      <vt:lpstr>Medindo a “velocidade” de um enlace</vt:lpstr>
      <vt:lpstr>Usos de base 2 em redes</vt:lpstr>
      <vt:lpstr>Aumentando as escalas...</vt:lpstr>
      <vt:lpstr>Exercício</vt:lpstr>
      <vt:lpstr>Resposta</vt:lpstr>
      <vt:lpstr>Desempenho de um enlace</vt:lpstr>
      <vt:lpstr>Desempenho de um enlace</vt:lpstr>
      <vt:lpstr>Quanto tempo leva?</vt:lpstr>
      <vt:lpstr>Associe: Qual valor domina?</vt:lpstr>
      <vt:lpstr>Banda e latência</vt:lpstr>
      <vt:lpstr>Banda e latência</vt:lpstr>
      <vt:lpstr>Atraso, banda e desempenho</vt:lpstr>
      <vt:lpstr>Produto atraso-banda</vt:lpstr>
      <vt:lpstr>Desempenho e filas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1.3 - Desempenho em redes</dc:title>
  <dc:creator>Daniel Macedo</dc:creator>
  <cp:lastModifiedBy>damacedo</cp:lastModifiedBy>
  <cp:revision>23</cp:revision>
  <dcterms:created xsi:type="dcterms:W3CDTF">2016-03-08T21:13:43Z</dcterms:created>
  <dcterms:modified xsi:type="dcterms:W3CDTF">2020-07-21T19:08:47Z</dcterms:modified>
</cp:coreProperties>
</file>