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7" roundtripDataSignature="AMtx7mjlR8Ejwckg1GSGWKWfogMGTkRH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0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0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0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0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0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21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3560763" y="342900"/>
            <a:ext cx="2287587" cy="1716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-1527202" y="2175009"/>
            <a:ext cx="8385202" cy="20596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563563" y="1524000"/>
            <a:ext cx="79740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C80E2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cc_logo_2.jpg" id="16" name="Google Shape;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1.2 - Biblioteca de programação Sockets e paradigmas de programação em redes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0"/>
          <p:cNvGrpSpPr/>
          <p:nvPr/>
        </p:nvGrpSpPr>
        <p:grpSpPr>
          <a:xfrm>
            <a:off x="1646239" y="1887581"/>
            <a:ext cx="5918199" cy="878536"/>
            <a:chOff x="1037" y="1186"/>
            <a:chExt cx="3728" cy="552"/>
          </a:xfrm>
        </p:grpSpPr>
        <p:sp>
          <p:nvSpPr>
            <p:cNvPr id="151" name="Google Shape;151;p10"/>
            <p:cNvSpPr/>
            <p:nvPr/>
          </p:nvSpPr>
          <p:spPr>
            <a:xfrm>
              <a:off x="1037" y="1186"/>
              <a:ext cx="3728" cy="552"/>
            </a:xfrm>
            <a:custGeom>
              <a:rect b="b" l="l" r="r" t="t"/>
              <a:pathLst>
                <a:path extrusionOk="0" h="2438" w="16445">
                  <a:moveTo>
                    <a:pt x="277" y="583"/>
                  </a:moveTo>
                  <a:cubicBezTo>
                    <a:pt x="612" y="237"/>
                    <a:pt x="1098" y="267"/>
                    <a:pt x="1520" y="302"/>
                  </a:cubicBezTo>
                  <a:cubicBezTo>
                    <a:pt x="1927" y="336"/>
                    <a:pt x="2322" y="466"/>
                    <a:pt x="2723" y="543"/>
                  </a:cubicBezTo>
                  <a:cubicBezTo>
                    <a:pt x="3124" y="620"/>
                    <a:pt x="3525" y="600"/>
                    <a:pt x="3926" y="583"/>
                  </a:cubicBezTo>
                  <a:cubicBezTo>
                    <a:pt x="4342" y="566"/>
                    <a:pt x="4761" y="529"/>
                    <a:pt x="5168" y="422"/>
                  </a:cubicBezTo>
                  <a:cubicBezTo>
                    <a:pt x="5584" y="313"/>
                    <a:pt x="5982" y="99"/>
                    <a:pt x="6411" y="61"/>
                  </a:cubicBezTo>
                  <a:cubicBezTo>
                    <a:pt x="6840" y="23"/>
                    <a:pt x="7262" y="0"/>
                    <a:pt x="7694" y="21"/>
                  </a:cubicBezTo>
                  <a:cubicBezTo>
                    <a:pt x="8135" y="42"/>
                    <a:pt x="8564" y="125"/>
                    <a:pt x="9017" y="182"/>
                  </a:cubicBezTo>
                  <a:cubicBezTo>
                    <a:pt x="9505" y="243"/>
                    <a:pt x="9855" y="484"/>
                    <a:pt x="10340" y="502"/>
                  </a:cubicBezTo>
                  <a:cubicBezTo>
                    <a:pt x="10782" y="518"/>
                    <a:pt x="11208" y="696"/>
                    <a:pt x="11663" y="663"/>
                  </a:cubicBezTo>
                  <a:cubicBezTo>
                    <a:pt x="12101" y="631"/>
                    <a:pt x="12545" y="687"/>
                    <a:pt x="12985" y="663"/>
                  </a:cubicBezTo>
                  <a:cubicBezTo>
                    <a:pt x="13419" y="640"/>
                    <a:pt x="13780" y="854"/>
                    <a:pt x="14228" y="823"/>
                  </a:cubicBezTo>
                  <a:cubicBezTo>
                    <a:pt x="14668" y="793"/>
                    <a:pt x="15045" y="530"/>
                    <a:pt x="15471" y="583"/>
                  </a:cubicBezTo>
                  <a:cubicBezTo>
                    <a:pt x="15929" y="640"/>
                    <a:pt x="16272" y="1108"/>
                    <a:pt x="16353" y="1585"/>
                  </a:cubicBezTo>
                  <a:cubicBezTo>
                    <a:pt x="16444" y="2123"/>
                    <a:pt x="15839" y="2209"/>
                    <a:pt x="15471" y="2186"/>
                  </a:cubicBezTo>
                  <a:cubicBezTo>
                    <a:pt x="15054" y="2160"/>
                    <a:pt x="14639" y="2155"/>
                    <a:pt x="14228" y="2106"/>
                  </a:cubicBezTo>
                  <a:cubicBezTo>
                    <a:pt x="13800" y="2055"/>
                    <a:pt x="13371" y="2078"/>
                    <a:pt x="12945" y="2066"/>
                  </a:cubicBezTo>
                  <a:cubicBezTo>
                    <a:pt x="12473" y="2052"/>
                    <a:pt x="12007" y="2130"/>
                    <a:pt x="11542" y="2226"/>
                  </a:cubicBezTo>
                  <a:cubicBezTo>
                    <a:pt x="11110" y="2315"/>
                    <a:pt x="10659" y="2362"/>
                    <a:pt x="10219" y="2306"/>
                  </a:cubicBezTo>
                  <a:cubicBezTo>
                    <a:pt x="9790" y="2251"/>
                    <a:pt x="9406" y="2437"/>
                    <a:pt x="8977" y="2387"/>
                  </a:cubicBezTo>
                  <a:cubicBezTo>
                    <a:pt x="8578" y="2340"/>
                    <a:pt x="8174" y="2407"/>
                    <a:pt x="7774" y="2347"/>
                  </a:cubicBezTo>
                  <a:cubicBezTo>
                    <a:pt x="7308" y="2277"/>
                    <a:pt x="6874" y="2121"/>
                    <a:pt x="6411" y="2026"/>
                  </a:cubicBezTo>
                  <a:cubicBezTo>
                    <a:pt x="5995" y="1941"/>
                    <a:pt x="5580" y="1874"/>
                    <a:pt x="5168" y="1785"/>
                  </a:cubicBezTo>
                  <a:cubicBezTo>
                    <a:pt x="4735" y="1691"/>
                    <a:pt x="4310" y="1741"/>
                    <a:pt x="3885" y="1705"/>
                  </a:cubicBezTo>
                  <a:cubicBezTo>
                    <a:pt x="3347" y="1660"/>
                    <a:pt x="2824" y="1790"/>
                    <a:pt x="2282" y="1745"/>
                  </a:cubicBezTo>
                  <a:cubicBezTo>
                    <a:pt x="1869" y="1711"/>
                    <a:pt x="1448" y="1806"/>
                    <a:pt x="1039" y="1745"/>
                  </a:cubicBezTo>
                  <a:cubicBezTo>
                    <a:pt x="686" y="1692"/>
                    <a:pt x="0" y="1540"/>
                    <a:pt x="197" y="983"/>
                  </a:cubicBezTo>
                  <a:lnTo>
                    <a:pt x="318" y="543"/>
                  </a:lnTo>
                  <a:lnTo>
                    <a:pt x="318" y="543"/>
                  </a:lnTo>
                  <a:lnTo>
                    <a:pt x="277" y="583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0"/>
            <p:cNvSpPr txBox="1"/>
            <p:nvPr/>
          </p:nvSpPr>
          <p:spPr>
            <a:xfrm>
              <a:off x="2323" y="1281"/>
              <a:ext cx="1092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Criação da </a:t>
              </a:r>
              <a:endParaRPr/>
            </a:p>
            <a:p>
              <a:pPr indent="0" lvl="0" marL="0" marR="0" rtl="0" algn="l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estrutura de dados</a:t>
              </a:r>
              <a:endParaRPr/>
            </a:p>
          </p:txBody>
        </p:sp>
      </p:grpSp>
      <p:grpSp>
        <p:nvGrpSpPr>
          <p:cNvPr id="153" name="Google Shape;153;p10"/>
          <p:cNvGrpSpPr/>
          <p:nvPr/>
        </p:nvGrpSpPr>
        <p:grpSpPr>
          <a:xfrm>
            <a:off x="5299076" y="3025542"/>
            <a:ext cx="3300413" cy="776677"/>
            <a:chOff x="3338" y="1901"/>
            <a:chExt cx="2079" cy="488"/>
          </a:xfrm>
        </p:grpSpPr>
        <p:sp>
          <p:nvSpPr>
            <p:cNvPr id="154" name="Google Shape;154;p10"/>
            <p:cNvSpPr/>
            <p:nvPr/>
          </p:nvSpPr>
          <p:spPr>
            <a:xfrm>
              <a:off x="3338" y="1901"/>
              <a:ext cx="2079" cy="488"/>
            </a:xfrm>
            <a:custGeom>
              <a:rect b="b" l="l" r="r" t="t"/>
              <a:pathLst>
                <a:path extrusionOk="0" h="2156" w="9171">
                  <a:moveTo>
                    <a:pt x="552" y="1797"/>
                  </a:moveTo>
                  <a:cubicBezTo>
                    <a:pt x="98" y="1542"/>
                    <a:pt x="0" y="876"/>
                    <a:pt x="352" y="514"/>
                  </a:cubicBezTo>
                  <a:cubicBezTo>
                    <a:pt x="662" y="196"/>
                    <a:pt x="1137" y="188"/>
                    <a:pt x="1555" y="194"/>
                  </a:cubicBezTo>
                  <a:cubicBezTo>
                    <a:pt x="1998" y="200"/>
                    <a:pt x="2434" y="300"/>
                    <a:pt x="2878" y="314"/>
                  </a:cubicBezTo>
                  <a:cubicBezTo>
                    <a:pt x="3322" y="328"/>
                    <a:pt x="3742" y="394"/>
                    <a:pt x="4200" y="274"/>
                  </a:cubicBezTo>
                  <a:cubicBezTo>
                    <a:pt x="4588" y="172"/>
                    <a:pt x="4998" y="199"/>
                    <a:pt x="5403" y="194"/>
                  </a:cubicBezTo>
                  <a:cubicBezTo>
                    <a:pt x="5818" y="188"/>
                    <a:pt x="6231" y="97"/>
                    <a:pt x="6646" y="73"/>
                  </a:cubicBezTo>
                  <a:cubicBezTo>
                    <a:pt x="7045" y="50"/>
                    <a:pt x="7452" y="132"/>
                    <a:pt x="7849" y="73"/>
                  </a:cubicBezTo>
                  <a:cubicBezTo>
                    <a:pt x="8341" y="0"/>
                    <a:pt x="8851" y="266"/>
                    <a:pt x="9011" y="715"/>
                  </a:cubicBezTo>
                  <a:cubicBezTo>
                    <a:pt x="9153" y="1115"/>
                    <a:pt x="9170" y="1678"/>
                    <a:pt x="8690" y="1918"/>
                  </a:cubicBezTo>
                  <a:cubicBezTo>
                    <a:pt x="8266" y="2130"/>
                    <a:pt x="7779" y="2155"/>
                    <a:pt x="7327" y="2078"/>
                  </a:cubicBezTo>
                  <a:cubicBezTo>
                    <a:pt x="6899" y="2005"/>
                    <a:pt x="6513" y="1818"/>
                    <a:pt x="6085" y="1717"/>
                  </a:cubicBezTo>
                  <a:cubicBezTo>
                    <a:pt x="5682" y="1622"/>
                    <a:pt x="5283" y="1509"/>
                    <a:pt x="4882" y="1557"/>
                  </a:cubicBezTo>
                  <a:cubicBezTo>
                    <a:pt x="4461" y="1608"/>
                    <a:pt x="4057" y="1754"/>
                    <a:pt x="3639" y="1837"/>
                  </a:cubicBezTo>
                  <a:cubicBezTo>
                    <a:pt x="3232" y="1918"/>
                    <a:pt x="2813" y="1958"/>
                    <a:pt x="2397" y="1918"/>
                  </a:cubicBezTo>
                  <a:cubicBezTo>
                    <a:pt x="1996" y="1880"/>
                    <a:pt x="1595" y="1837"/>
                    <a:pt x="1194" y="1797"/>
                  </a:cubicBezTo>
                  <a:lnTo>
                    <a:pt x="793" y="1837"/>
                  </a:lnTo>
                  <a:lnTo>
                    <a:pt x="593" y="1837"/>
                  </a:lnTo>
                  <a:lnTo>
                    <a:pt x="552" y="1797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0"/>
            <p:cNvSpPr txBox="1"/>
            <p:nvPr/>
          </p:nvSpPr>
          <p:spPr>
            <a:xfrm>
              <a:off x="4484" y="2036"/>
              <a:ext cx="848" cy="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Abertura ativa</a:t>
              </a:r>
              <a:endParaRPr/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304802" y="2517837"/>
            <a:ext cx="3376612" cy="916734"/>
            <a:chOff x="192" y="1582"/>
            <a:chExt cx="2127" cy="576"/>
          </a:xfrm>
        </p:grpSpPr>
        <p:sp>
          <p:nvSpPr>
            <p:cNvPr id="157" name="Google Shape;157;p10"/>
            <p:cNvSpPr/>
            <p:nvPr/>
          </p:nvSpPr>
          <p:spPr>
            <a:xfrm>
              <a:off x="192" y="1582"/>
              <a:ext cx="2127" cy="576"/>
            </a:xfrm>
            <a:custGeom>
              <a:rect b="b" l="l" r="r" t="t"/>
              <a:pathLst>
                <a:path extrusionOk="0" h="2543" w="9386">
                  <a:moveTo>
                    <a:pt x="114" y="921"/>
                  </a:moveTo>
                  <a:cubicBezTo>
                    <a:pt x="396" y="560"/>
                    <a:pt x="876" y="434"/>
                    <a:pt x="1317" y="480"/>
                  </a:cubicBezTo>
                  <a:cubicBezTo>
                    <a:pt x="1782" y="529"/>
                    <a:pt x="2249" y="553"/>
                    <a:pt x="2720" y="560"/>
                  </a:cubicBezTo>
                  <a:cubicBezTo>
                    <a:pt x="3146" y="566"/>
                    <a:pt x="3572" y="511"/>
                    <a:pt x="3962" y="360"/>
                  </a:cubicBezTo>
                  <a:cubicBezTo>
                    <a:pt x="4358" y="207"/>
                    <a:pt x="4754" y="309"/>
                    <a:pt x="5165" y="200"/>
                  </a:cubicBezTo>
                  <a:cubicBezTo>
                    <a:pt x="5554" y="97"/>
                    <a:pt x="5967" y="123"/>
                    <a:pt x="6368" y="79"/>
                  </a:cubicBezTo>
                  <a:cubicBezTo>
                    <a:pt x="6792" y="32"/>
                    <a:pt x="7231" y="0"/>
                    <a:pt x="7651" y="119"/>
                  </a:cubicBezTo>
                  <a:cubicBezTo>
                    <a:pt x="8063" y="236"/>
                    <a:pt x="8533" y="196"/>
                    <a:pt x="8893" y="480"/>
                  </a:cubicBezTo>
                  <a:cubicBezTo>
                    <a:pt x="9253" y="764"/>
                    <a:pt x="9291" y="1243"/>
                    <a:pt x="9334" y="1683"/>
                  </a:cubicBezTo>
                  <a:cubicBezTo>
                    <a:pt x="9385" y="2207"/>
                    <a:pt x="8897" y="2486"/>
                    <a:pt x="8492" y="2485"/>
                  </a:cubicBezTo>
                  <a:cubicBezTo>
                    <a:pt x="8079" y="2483"/>
                    <a:pt x="7658" y="2542"/>
                    <a:pt x="7250" y="2485"/>
                  </a:cubicBezTo>
                  <a:cubicBezTo>
                    <a:pt x="6842" y="2428"/>
                    <a:pt x="6442" y="2407"/>
                    <a:pt x="6047" y="2324"/>
                  </a:cubicBezTo>
                  <a:cubicBezTo>
                    <a:pt x="5613" y="2233"/>
                    <a:pt x="5267" y="2542"/>
                    <a:pt x="4844" y="2485"/>
                  </a:cubicBezTo>
                  <a:cubicBezTo>
                    <a:pt x="4364" y="2421"/>
                    <a:pt x="3997" y="2102"/>
                    <a:pt x="3561" y="1923"/>
                  </a:cubicBezTo>
                  <a:cubicBezTo>
                    <a:pt x="3138" y="1750"/>
                    <a:pt x="2705" y="1842"/>
                    <a:pt x="2279" y="1803"/>
                  </a:cubicBezTo>
                  <a:cubicBezTo>
                    <a:pt x="1862" y="1764"/>
                    <a:pt x="1451" y="1891"/>
                    <a:pt x="1036" y="1843"/>
                  </a:cubicBezTo>
                  <a:cubicBezTo>
                    <a:pt x="709" y="1805"/>
                    <a:pt x="0" y="2181"/>
                    <a:pt x="74" y="1482"/>
                  </a:cubicBezTo>
                  <a:lnTo>
                    <a:pt x="74" y="1041"/>
                  </a:lnTo>
                  <a:lnTo>
                    <a:pt x="314" y="841"/>
                  </a:lnTo>
                  <a:lnTo>
                    <a:pt x="114" y="921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0"/>
            <p:cNvSpPr txBox="1"/>
            <p:nvPr/>
          </p:nvSpPr>
          <p:spPr>
            <a:xfrm>
              <a:off x="252" y="1772"/>
              <a:ext cx="1015" cy="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Abertura passiva</a:t>
              </a:r>
              <a:endParaRPr/>
            </a:p>
          </p:txBody>
        </p:sp>
      </p:grpSp>
      <p:grpSp>
        <p:nvGrpSpPr>
          <p:cNvPr id="159" name="Google Shape;159;p10"/>
          <p:cNvGrpSpPr/>
          <p:nvPr/>
        </p:nvGrpSpPr>
        <p:grpSpPr>
          <a:xfrm>
            <a:off x="147639" y="3463220"/>
            <a:ext cx="3551237" cy="814875"/>
            <a:chOff x="93" y="2176"/>
            <a:chExt cx="2237" cy="512"/>
          </a:xfrm>
        </p:grpSpPr>
        <p:sp>
          <p:nvSpPr>
            <p:cNvPr id="160" name="Google Shape;160;p10"/>
            <p:cNvSpPr/>
            <p:nvPr/>
          </p:nvSpPr>
          <p:spPr>
            <a:xfrm>
              <a:off x="93" y="2176"/>
              <a:ext cx="2237" cy="512"/>
            </a:xfrm>
            <a:custGeom>
              <a:rect b="b" l="l" r="r" t="t"/>
              <a:pathLst>
                <a:path extrusionOk="0" h="2263" w="9869">
                  <a:moveTo>
                    <a:pt x="674" y="1626"/>
                  </a:moveTo>
                  <a:cubicBezTo>
                    <a:pt x="367" y="1353"/>
                    <a:pt x="0" y="819"/>
                    <a:pt x="425" y="423"/>
                  </a:cubicBezTo>
                  <a:cubicBezTo>
                    <a:pt x="780" y="93"/>
                    <a:pt x="1244" y="148"/>
                    <a:pt x="1666" y="142"/>
                  </a:cubicBezTo>
                  <a:cubicBezTo>
                    <a:pt x="2100" y="135"/>
                    <a:pt x="2514" y="302"/>
                    <a:pt x="2949" y="303"/>
                  </a:cubicBezTo>
                  <a:cubicBezTo>
                    <a:pt x="3375" y="304"/>
                    <a:pt x="3805" y="322"/>
                    <a:pt x="4231" y="303"/>
                  </a:cubicBezTo>
                  <a:cubicBezTo>
                    <a:pt x="4646" y="284"/>
                    <a:pt x="5061" y="238"/>
                    <a:pt x="5473" y="182"/>
                  </a:cubicBezTo>
                  <a:cubicBezTo>
                    <a:pt x="5912" y="123"/>
                    <a:pt x="6355" y="151"/>
                    <a:pt x="6797" y="142"/>
                  </a:cubicBezTo>
                  <a:cubicBezTo>
                    <a:pt x="7209" y="134"/>
                    <a:pt x="7625" y="149"/>
                    <a:pt x="8038" y="142"/>
                  </a:cubicBezTo>
                  <a:cubicBezTo>
                    <a:pt x="8479" y="134"/>
                    <a:pt x="8929" y="0"/>
                    <a:pt x="9361" y="102"/>
                  </a:cubicBezTo>
                  <a:cubicBezTo>
                    <a:pt x="9868" y="222"/>
                    <a:pt x="9677" y="893"/>
                    <a:pt x="9692" y="1305"/>
                  </a:cubicBezTo>
                  <a:cubicBezTo>
                    <a:pt x="9711" y="1804"/>
                    <a:pt x="9116" y="1901"/>
                    <a:pt x="8700" y="1906"/>
                  </a:cubicBezTo>
                  <a:cubicBezTo>
                    <a:pt x="8202" y="1912"/>
                    <a:pt x="7769" y="1823"/>
                    <a:pt x="7293" y="1746"/>
                  </a:cubicBezTo>
                  <a:cubicBezTo>
                    <a:pt x="6871" y="1678"/>
                    <a:pt x="6463" y="1645"/>
                    <a:pt x="6051" y="1585"/>
                  </a:cubicBezTo>
                  <a:cubicBezTo>
                    <a:pt x="5518" y="1507"/>
                    <a:pt x="5151" y="1875"/>
                    <a:pt x="4686" y="1986"/>
                  </a:cubicBezTo>
                  <a:cubicBezTo>
                    <a:pt x="4256" y="2089"/>
                    <a:pt x="3812" y="2262"/>
                    <a:pt x="3362" y="2147"/>
                  </a:cubicBezTo>
                  <a:cubicBezTo>
                    <a:pt x="2933" y="2037"/>
                    <a:pt x="2515" y="1875"/>
                    <a:pt x="2080" y="1786"/>
                  </a:cubicBezTo>
                  <a:cubicBezTo>
                    <a:pt x="1661" y="1700"/>
                    <a:pt x="1222" y="1722"/>
                    <a:pt x="798" y="1786"/>
                  </a:cubicBezTo>
                  <a:lnTo>
                    <a:pt x="798" y="1786"/>
                  </a:lnTo>
                  <a:lnTo>
                    <a:pt x="674" y="1626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 txBox="1"/>
            <p:nvPr/>
          </p:nvSpPr>
          <p:spPr>
            <a:xfrm>
              <a:off x="206" y="2237"/>
              <a:ext cx="1051" cy="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Abertura completa</a:t>
              </a:r>
              <a:endParaRPr/>
            </a:p>
          </p:txBody>
        </p:sp>
      </p:grpSp>
      <p:grpSp>
        <p:nvGrpSpPr>
          <p:cNvPr id="162" name="Google Shape;162;p10"/>
          <p:cNvGrpSpPr/>
          <p:nvPr/>
        </p:nvGrpSpPr>
        <p:grpSpPr>
          <a:xfrm>
            <a:off x="1598613" y="5277589"/>
            <a:ext cx="5762626" cy="1211172"/>
            <a:chOff x="1007" y="3316"/>
            <a:chExt cx="3630" cy="761"/>
          </a:xfrm>
        </p:grpSpPr>
        <p:sp>
          <p:nvSpPr>
            <p:cNvPr id="163" name="Google Shape;163;p10"/>
            <p:cNvSpPr/>
            <p:nvPr/>
          </p:nvSpPr>
          <p:spPr>
            <a:xfrm>
              <a:off x="1007" y="3316"/>
              <a:ext cx="3630" cy="761"/>
            </a:xfrm>
            <a:custGeom>
              <a:rect b="b" l="l" r="r" t="t"/>
              <a:pathLst>
                <a:path extrusionOk="0" h="3362" w="16013">
                  <a:moveTo>
                    <a:pt x="2693" y="2377"/>
                  </a:moveTo>
                  <a:cubicBezTo>
                    <a:pt x="2204" y="2264"/>
                    <a:pt x="1709" y="2135"/>
                    <a:pt x="1209" y="2137"/>
                  </a:cubicBezTo>
                  <a:cubicBezTo>
                    <a:pt x="730" y="2139"/>
                    <a:pt x="327" y="1826"/>
                    <a:pt x="167" y="1415"/>
                  </a:cubicBezTo>
                  <a:cubicBezTo>
                    <a:pt x="0" y="986"/>
                    <a:pt x="289" y="483"/>
                    <a:pt x="728" y="373"/>
                  </a:cubicBezTo>
                  <a:cubicBezTo>
                    <a:pt x="1123" y="274"/>
                    <a:pt x="1530" y="258"/>
                    <a:pt x="1931" y="212"/>
                  </a:cubicBezTo>
                  <a:cubicBezTo>
                    <a:pt x="2344" y="164"/>
                    <a:pt x="2761" y="143"/>
                    <a:pt x="3174" y="92"/>
                  </a:cubicBezTo>
                  <a:cubicBezTo>
                    <a:pt x="3627" y="35"/>
                    <a:pt x="4082" y="59"/>
                    <a:pt x="4537" y="52"/>
                  </a:cubicBezTo>
                  <a:cubicBezTo>
                    <a:pt x="4992" y="45"/>
                    <a:pt x="5448" y="0"/>
                    <a:pt x="5900" y="52"/>
                  </a:cubicBezTo>
                  <a:cubicBezTo>
                    <a:pt x="6352" y="104"/>
                    <a:pt x="6808" y="167"/>
                    <a:pt x="7263" y="212"/>
                  </a:cubicBezTo>
                  <a:cubicBezTo>
                    <a:pt x="7718" y="257"/>
                    <a:pt x="8138" y="410"/>
                    <a:pt x="8585" y="493"/>
                  </a:cubicBezTo>
                  <a:cubicBezTo>
                    <a:pt x="8983" y="567"/>
                    <a:pt x="9372" y="722"/>
                    <a:pt x="9788" y="694"/>
                  </a:cubicBezTo>
                  <a:cubicBezTo>
                    <a:pt x="10204" y="666"/>
                    <a:pt x="10617" y="701"/>
                    <a:pt x="11031" y="694"/>
                  </a:cubicBezTo>
                  <a:cubicBezTo>
                    <a:pt x="11445" y="687"/>
                    <a:pt x="11865" y="742"/>
                    <a:pt x="12274" y="653"/>
                  </a:cubicBezTo>
                  <a:cubicBezTo>
                    <a:pt x="12713" y="557"/>
                    <a:pt x="13085" y="745"/>
                    <a:pt x="13516" y="814"/>
                  </a:cubicBezTo>
                  <a:cubicBezTo>
                    <a:pt x="13937" y="882"/>
                    <a:pt x="14405" y="1053"/>
                    <a:pt x="14759" y="814"/>
                  </a:cubicBezTo>
                  <a:cubicBezTo>
                    <a:pt x="15221" y="502"/>
                    <a:pt x="15733" y="937"/>
                    <a:pt x="15801" y="1335"/>
                  </a:cubicBezTo>
                  <a:cubicBezTo>
                    <a:pt x="15869" y="1733"/>
                    <a:pt x="16012" y="2246"/>
                    <a:pt x="15641" y="2538"/>
                  </a:cubicBezTo>
                  <a:cubicBezTo>
                    <a:pt x="15303" y="2803"/>
                    <a:pt x="14839" y="2891"/>
                    <a:pt x="14398" y="2858"/>
                  </a:cubicBezTo>
                  <a:cubicBezTo>
                    <a:pt x="13972" y="2826"/>
                    <a:pt x="13541" y="2844"/>
                    <a:pt x="13115" y="2858"/>
                  </a:cubicBezTo>
                  <a:cubicBezTo>
                    <a:pt x="12689" y="2872"/>
                    <a:pt x="12270" y="2876"/>
                    <a:pt x="11833" y="2939"/>
                  </a:cubicBezTo>
                  <a:cubicBezTo>
                    <a:pt x="11406" y="3001"/>
                    <a:pt x="10977" y="3014"/>
                    <a:pt x="10550" y="3019"/>
                  </a:cubicBezTo>
                  <a:cubicBezTo>
                    <a:pt x="10135" y="3024"/>
                    <a:pt x="9709" y="3090"/>
                    <a:pt x="9307" y="2979"/>
                  </a:cubicBezTo>
                  <a:cubicBezTo>
                    <a:pt x="8905" y="2868"/>
                    <a:pt x="8505" y="2893"/>
                    <a:pt x="8104" y="2898"/>
                  </a:cubicBezTo>
                  <a:cubicBezTo>
                    <a:pt x="7662" y="2904"/>
                    <a:pt x="7209" y="2824"/>
                    <a:pt x="6782" y="3019"/>
                  </a:cubicBezTo>
                  <a:cubicBezTo>
                    <a:pt x="6406" y="3191"/>
                    <a:pt x="5985" y="3236"/>
                    <a:pt x="5579" y="3299"/>
                  </a:cubicBezTo>
                  <a:cubicBezTo>
                    <a:pt x="5179" y="3361"/>
                    <a:pt x="4769" y="3300"/>
                    <a:pt x="4376" y="3219"/>
                  </a:cubicBezTo>
                  <a:cubicBezTo>
                    <a:pt x="3946" y="3130"/>
                    <a:pt x="3514" y="3011"/>
                    <a:pt x="3133" y="2778"/>
                  </a:cubicBezTo>
                  <a:lnTo>
                    <a:pt x="2693" y="2538"/>
                  </a:lnTo>
                  <a:lnTo>
                    <a:pt x="2292" y="2257"/>
                  </a:lnTo>
                  <a:lnTo>
                    <a:pt x="2292" y="2257"/>
                  </a:lnTo>
                  <a:lnTo>
                    <a:pt x="2693" y="2377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0"/>
            <p:cNvSpPr txBox="1"/>
            <p:nvPr/>
          </p:nvSpPr>
          <p:spPr>
            <a:xfrm>
              <a:off x="2313" y="3518"/>
              <a:ext cx="1160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Encerramento</a:t>
              </a:r>
              <a:endParaRPr/>
            </a:p>
            <a:p>
              <a:pPr indent="0" lvl="0" marL="0" marR="0" rtl="0" algn="ctr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 comunicação</a:t>
              </a:r>
              <a:endParaRPr/>
            </a:p>
          </p:txBody>
        </p:sp>
      </p:grpSp>
      <p:grpSp>
        <p:nvGrpSpPr>
          <p:cNvPr id="165" name="Google Shape;165;p10"/>
          <p:cNvGrpSpPr/>
          <p:nvPr/>
        </p:nvGrpSpPr>
        <p:grpSpPr>
          <a:xfrm>
            <a:off x="1668463" y="3869064"/>
            <a:ext cx="5668963" cy="1671130"/>
            <a:chOff x="1051" y="2431"/>
            <a:chExt cx="3571" cy="1050"/>
          </a:xfrm>
        </p:grpSpPr>
        <p:sp>
          <p:nvSpPr>
            <p:cNvPr id="166" name="Google Shape;166;p10"/>
            <p:cNvSpPr/>
            <p:nvPr/>
          </p:nvSpPr>
          <p:spPr>
            <a:xfrm>
              <a:off x="1051" y="2431"/>
              <a:ext cx="3571" cy="1050"/>
            </a:xfrm>
            <a:custGeom>
              <a:rect b="b" l="l" r="r" t="t"/>
              <a:pathLst>
                <a:path extrusionOk="0" h="4636" w="15753">
                  <a:moveTo>
                    <a:pt x="15609" y="1946"/>
                  </a:moveTo>
                  <a:cubicBezTo>
                    <a:pt x="15752" y="1475"/>
                    <a:pt x="15321" y="1132"/>
                    <a:pt x="15168" y="743"/>
                  </a:cubicBezTo>
                  <a:cubicBezTo>
                    <a:pt x="14979" y="261"/>
                    <a:pt x="14464" y="197"/>
                    <a:pt x="14046" y="102"/>
                  </a:cubicBezTo>
                  <a:cubicBezTo>
                    <a:pt x="13651" y="12"/>
                    <a:pt x="13253" y="50"/>
                    <a:pt x="12843" y="142"/>
                  </a:cubicBezTo>
                  <a:cubicBezTo>
                    <a:pt x="12426" y="235"/>
                    <a:pt x="11988" y="147"/>
                    <a:pt x="11560" y="102"/>
                  </a:cubicBezTo>
                  <a:cubicBezTo>
                    <a:pt x="11147" y="59"/>
                    <a:pt x="10736" y="41"/>
                    <a:pt x="10318" y="21"/>
                  </a:cubicBezTo>
                  <a:cubicBezTo>
                    <a:pt x="9882" y="0"/>
                    <a:pt x="9476" y="142"/>
                    <a:pt x="9115" y="342"/>
                  </a:cubicBezTo>
                  <a:cubicBezTo>
                    <a:pt x="8747" y="545"/>
                    <a:pt x="8322" y="596"/>
                    <a:pt x="7912" y="623"/>
                  </a:cubicBezTo>
                  <a:cubicBezTo>
                    <a:pt x="7472" y="653"/>
                    <a:pt x="7014" y="546"/>
                    <a:pt x="6590" y="703"/>
                  </a:cubicBezTo>
                  <a:cubicBezTo>
                    <a:pt x="6202" y="846"/>
                    <a:pt x="5803" y="1106"/>
                    <a:pt x="5387" y="1024"/>
                  </a:cubicBezTo>
                  <a:cubicBezTo>
                    <a:pt x="4924" y="933"/>
                    <a:pt x="4635" y="1198"/>
                    <a:pt x="4184" y="1224"/>
                  </a:cubicBezTo>
                  <a:cubicBezTo>
                    <a:pt x="3756" y="1249"/>
                    <a:pt x="3356" y="1301"/>
                    <a:pt x="2941" y="1304"/>
                  </a:cubicBezTo>
                  <a:cubicBezTo>
                    <a:pt x="2509" y="1307"/>
                    <a:pt x="2127" y="1024"/>
                    <a:pt x="1699" y="1024"/>
                  </a:cubicBezTo>
                  <a:cubicBezTo>
                    <a:pt x="1296" y="1024"/>
                    <a:pt x="867" y="922"/>
                    <a:pt x="496" y="1144"/>
                  </a:cubicBezTo>
                  <a:cubicBezTo>
                    <a:pt x="83" y="1390"/>
                    <a:pt x="29" y="1900"/>
                    <a:pt x="15" y="2347"/>
                  </a:cubicBezTo>
                  <a:cubicBezTo>
                    <a:pt x="0" y="2812"/>
                    <a:pt x="128" y="3296"/>
                    <a:pt x="576" y="3549"/>
                  </a:cubicBezTo>
                  <a:cubicBezTo>
                    <a:pt x="967" y="3769"/>
                    <a:pt x="1385" y="3873"/>
                    <a:pt x="1819" y="3870"/>
                  </a:cubicBezTo>
                  <a:cubicBezTo>
                    <a:pt x="2235" y="3868"/>
                    <a:pt x="2654" y="3863"/>
                    <a:pt x="3062" y="3790"/>
                  </a:cubicBezTo>
                  <a:cubicBezTo>
                    <a:pt x="3475" y="3716"/>
                    <a:pt x="3888" y="3668"/>
                    <a:pt x="4304" y="3629"/>
                  </a:cubicBezTo>
                  <a:cubicBezTo>
                    <a:pt x="4704" y="3591"/>
                    <a:pt x="5104" y="3506"/>
                    <a:pt x="5507" y="3549"/>
                  </a:cubicBezTo>
                  <a:cubicBezTo>
                    <a:pt x="5910" y="3592"/>
                    <a:pt x="6305" y="3662"/>
                    <a:pt x="6710" y="3710"/>
                  </a:cubicBezTo>
                  <a:cubicBezTo>
                    <a:pt x="7131" y="3760"/>
                    <a:pt x="7540" y="3778"/>
                    <a:pt x="7953" y="3870"/>
                  </a:cubicBezTo>
                  <a:cubicBezTo>
                    <a:pt x="8371" y="3964"/>
                    <a:pt x="8772" y="4109"/>
                    <a:pt x="9195" y="4151"/>
                  </a:cubicBezTo>
                  <a:cubicBezTo>
                    <a:pt x="9597" y="4191"/>
                    <a:pt x="9996" y="4241"/>
                    <a:pt x="10398" y="4311"/>
                  </a:cubicBezTo>
                  <a:cubicBezTo>
                    <a:pt x="10793" y="4380"/>
                    <a:pt x="11196" y="4406"/>
                    <a:pt x="11601" y="4391"/>
                  </a:cubicBezTo>
                  <a:cubicBezTo>
                    <a:pt x="12040" y="4374"/>
                    <a:pt x="12484" y="4431"/>
                    <a:pt x="12923" y="4391"/>
                  </a:cubicBezTo>
                  <a:cubicBezTo>
                    <a:pt x="13354" y="4352"/>
                    <a:pt x="13741" y="4540"/>
                    <a:pt x="14166" y="4511"/>
                  </a:cubicBezTo>
                  <a:cubicBezTo>
                    <a:pt x="14580" y="4483"/>
                    <a:pt x="15136" y="4635"/>
                    <a:pt x="15369" y="4151"/>
                  </a:cubicBezTo>
                  <a:cubicBezTo>
                    <a:pt x="15551" y="3772"/>
                    <a:pt x="15389" y="3346"/>
                    <a:pt x="15489" y="2948"/>
                  </a:cubicBezTo>
                  <a:lnTo>
                    <a:pt x="15609" y="2547"/>
                  </a:lnTo>
                  <a:lnTo>
                    <a:pt x="15609" y="2146"/>
                  </a:lnTo>
                  <a:lnTo>
                    <a:pt x="15609" y="1785"/>
                  </a:lnTo>
                  <a:lnTo>
                    <a:pt x="15609" y="1946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2436" y="2791"/>
              <a:ext cx="107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Comunicação </a:t>
              </a:r>
              <a:endParaRPr/>
            </a:p>
            <a:p>
              <a:pPr indent="0" lvl="0" marL="0" marR="0" rtl="0" algn="ctr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6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propriamente dita</a:t>
              </a:r>
              <a:endParaRPr/>
            </a:p>
          </p:txBody>
        </p:sp>
      </p:grpSp>
      <p:sp>
        <p:nvSpPr>
          <p:cNvPr id="168" name="Google Shape;168;p10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</a:t>
            </a:r>
            <a:endParaRPr/>
          </a:p>
        </p:txBody>
      </p:sp>
      <p:grpSp>
        <p:nvGrpSpPr>
          <p:cNvPr id="169" name="Google Shape;169;p10"/>
          <p:cNvGrpSpPr/>
          <p:nvPr/>
        </p:nvGrpSpPr>
        <p:grpSpPr>
          <a:xfrm>
            <a:off x="2043114" y="1677497"/>
            <a:ext cx="1303337" cy="289663"/>
            <a:chOff x="1287" y="1054"/>
            <a:chExt cx="821" cy="182"/>
          </a:xfrm>
        </p:grpSpPr>
        <p:sp>
          <p:nvSpPr>
            <p:cNvPr id="170" name="Google Shape;170;p10"/>
            <p:cNvSpPr/>
            <p:nvPr/>
          </p:nvSpPr>
          <p:spPr>
            <a:xfrm>
              <a:off x="1287" y="1054"/>
              <a:ext cx="821" cy="182"/>
            </a:xfrm>
            <a:prstGeom prst="roundRect">
              <a:avLst>
                <a:gd fmla="val 54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287" y="1054"/>
              <a:ext cx="821" cy="182"/>
            </a:xfrm>
            <a:prstGeom prst="roundRect">
              <a:avLst>
                <a:gd fmla="val 546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Início</a:t>
              </a:r>
              <a:endParaRPr/>
            </a:p>
          </p:txBody>
        </p:sp>
      </p:grpSp>
      <p:grpSp>
        <p:nvGrpSpPr>
          <p:cNvPr id="172" name="Google Shape;172;p10"/>
          <p:cNvGrpSpPr/>
          <p:nvPr/>
        </p:nvGrpSpPr>
        <p:grpSpPr>
          <a:xfrm>
            <a:off x="2043114" y="2145413"/>
            <a:ext cx="1303337" cy="218043"/>
            <a:chOff x="1287" y="1348"/>
            <a:chExt cx="821" cy="137"/>
          </a:xfrm>
        </p:grpSpPr>
        <p:sp>
          <p:nvSpPr>
            <p:cNvPr id="173" name="Google Shape;173;p10"/>
            <p:cNvSpPr/>
            <p:nvPr/>
          </p:nvSpPr>
          <p:spPr>
            <a:xfrm>
              <a:off x="1287" y="1348"/>
              <a:ext cx="821" cy="137"/>
            </a:xfrm>
            <a:prstGeom prst="roundRect">
              <a:avLst>
                <a:gd fmla="val 722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287" y="1348"/>
              <a:ext cx="821" cy="137"/>
            </a:xfrm>
            <a:prstGeom prst="roundRect">
              <a:avLst>
                <a:gd fmla="val 722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socket( )</a:t>
              </a:r>
              <a:endParaRPr/>
            </a:p>
          </p:txBody>
        </p:sp>
      </p:grpSp>
      <p:grpSp>
        <p:nvGrpSpPr>
          <p:cNvPr id="175" name="Google Shape;175;p10"/>
          <p:cNvGrpSpPr/>
          <p:nvPr/>
        </p:nvGrpSpPr>
        <p:grpSpPr>
          <a:xfrm>
            <a:off x="2043114" y="2697682"/>
            <a:ext cx="1303337" cy="216451"/>
            <a:chOff x="1287" y="1695"/>
            <a:chExt cx="821" cy="136"/>
          </a:xfrm>
        </p:grpSpPr>
        <p:sp>
          <p:nvSpPr>
            <p:cNvPr id="176" name="Google Shape;176;p10"/>
            <p:cNvSpPr/>
            <p:nvPr/>
          </p:nvSpPr>
          <p:spPr>
            <a:xfrm>
              <a:off x="1287" y="169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1287" y="169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bind( )</a:t>
              </a:r>
              <a:endParaRPr/>
            </a:p>
          </p:txBody>
        </p:sp>
      </p:grpSp>
      <p:grpSp>
        <p:nvGrpSpPr>
          <p:cNvPr id="178" name="Google Shape;178;p10"/>
          <p:cNvGrpSpPr/>
          <p:nvPr/>
        </p:nvGrpSpPr>
        <p:grpSpPr>
          <a:xfrm>
            <a:off x="2043114" y="3078063"/>
            <a:ext cx="1303337" cy="216451"/>
            <a:chOff x="1287" y="1934"/>
            <a:chExt cx="821" cy="136"/>
          </a:xfrm>
        </p:grpSpPr>
        <p:sp>
          <p:nvSpPr>
            <p:cNvPr id="179" name="Google Shape;179;p10"/>
            <p:cNvSpPr/>
            <p:nvPr/>
          </p:nvSpPr>
          <p:spPr>
            <a:xfrm>
              <a:off x="1287" y="193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287" y="193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listen( )</a:t>
              </a:r>
              <a:endParaRPr/>
            </a:p>
          </p:txBody>
        </p:sp>
      </p:grpSp>
      <p:grpSp>
        <p:nvGrpSpPr>
          <p:cNvPr id="181" name="Google Shape;181;p10"/>
          <p:cNvGrpSpPr/>
          <p:nvPr/>
        </p:nvGrpSpPr>
        <p:grpSpPr>
          <a:xfrm>
            <a:off x="2043114" y="3689219"/>
            <a:ext cx="1303337" cy="216451"/>
            <a:chOff x="1287" y="2318"/>
            <a:chExt cx="821" cy="136"/>
          </a:xfrm>
        </p:grpSpPr>
        <p:sp>
          <p:nvSpPr>
            <p:cNvPr id="182" name="Google Shape;182;p10"/>
            <p:cNvSpPr/>
            <p:nvPr/>
          </p:nvSpPr>
          <p:spPr>
            <a:xfrm>
              <a:off x="1287" y="2318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287" y="2318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accept( )</a:t>
              </a:r>
              <a:endParaRPr/>
            </a:p>
          </p:txBody>
        </p:sp>
      </p:grpSp>
      <p:grpSp>
        <p:nvGrpSpPr>
          <p:cNvPr id="184" name="Google Shape;184;p10"/>
          <p:cNvGrpSpPr/>
          <p:nvPr/>
        </p:nvGrpSpPr>
        <p:grpSpPr>
          <a:xfrm>
            <a:off x="2043114" y="4387911"/>
            <a:ext cx="1303337" cy="216451"/>
            <a:chOff x="1287" y="2757"/>
            <a:chExt cx="821" cy="136"/>
          </a:xfrm>
        </p:grpSpPr>
        <p:sp>
          <p:nvSpPr>
            <p:cNvPr id="185" name="Google Shape;185;p10"/>
            <p:cNvSpPr/>
            <p:nvPr/>
          </p:nvSpPr>
          <p:spPr>
            <a:xfrm>
              <a:off x="1287" y="275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287" y="275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recv( )</a:t>
              </a:r>
              <a:endParaRPr/>
            </a:p>
          </p:txBody>
        </p:sp>
      </p:grpSp>
      <p:grpSp>
        <p:nvGrpSpPr>
          <p:cNvPr id="187" name="Google Shape;187;p10"/>
          <p:cNvGrpSpPr/>
          <p:nvPr/>
        </p:nvGrpSpPr>
        <p:grpSpPr>
          <a:xfrm>
            <a:off x="2043114" y="4825587"/>
            <a:ext cx="1303337" cy="216451"/>
            <a:chOff x="1287" y="3032"/>
            <a:chExt cx="821" cy="136"/>
          </a:xfrm>
        </p:grpSpPr>
        <p:sp>
          <p:nvSpPr>
            <p:cNvPr id="188" name="Google Shape;188;p10"/>
            <p:cNvSpPr/>
            <p:nvPr/>
          </p:nvSpPr>
          <p:spPr>
            <a:xfrm>
              <a:off x="1287" y="303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1287" y="303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send( )</a:t>
              </a:r>
              <a:endParaRPr/>
            </a:p>
          </p:txBody>
        </p:sp>
      </p:grpSp>
      <p:grpSp>
        <p:nvGrpSpPr>
          <p:cNvPr id="190" name="Google Shape;190;p10"/>
          <p:cNvGrpSpPr/>
          <p:nvPr/>
        </p:nvGrpSpPr>
        <p:grpSpPr>
          <a:xfrm>
            <a:off x="2057400" y="5669110"/>
            <a:ext cx="1303338" cy="216451"/>
            <a:chOff x="1296" y="3562"/>
            <a:chExt cx="821" cy="136"/>
          </a:xfrm>
        </p:grpSpPr>
        <p:sp>
          <p:nvSpPr>
            <p:cNvPr id="191" name="Google Shape;191;p10"/>
            <p:cNvSpPr/>
            <p:nvPr/>
          </p:nvSpPr>
          <p:spPr>
            <a:xfrm>
              <a:off x="1296" y="356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96" y="356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close( )</a:t>
              </a:r>
              <a:endParaRPr/>
            </a:p>
          </p:txBody>
        </p:sp>
      </p:grpSp>
      <p:cxnSp>
        <p:nvCxnSpPr>
          <p:cNvPr id="193" name="Google Shape;193;p10"/>
          <p:cNvCxnSpPr/>
          <p:nvPr/>
        </p:nvCxnSpPr>
        <p:spPr>
          <a:xfrm>
            <a:off x="2695575" y="1967159"/>
            <a:ext cx="1588" cy="17825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0"/>
          <p:cNvCxnSpPr/>
          <p:nvPr/>
        </p:nvCxnSpPr>
        <p:spPr>
          <a:xfrm>
            <a:off x="2695575" y="2363456"/>
            <a:ext cx="1588" cy="33422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0"/>
          <p:cNvCxnSpPr/>
          <p:nvPr/>
        </p:nvCxnSpPr>
        <p:spPr>
          <a:xfrm>
            <a:off x="2695575" y="2917317"/>
            <a:ext cx="1588" cy="1623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0"/>
          <p:cNvCxnSpPr/>
          <p:nvPr/>
        </p:nvCxnSpPr>
        <p:spPr>
          <a:xfrm>
            <a:off x="2695575" y="3296106"/>
            <a:ext cx="1588" cy="39311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0"/>
          <p:cNvCxnSpPr/>
          <p:nvPr/>
        </p:nvCxnSpPr>
        <p:spPr>
          <a:xfrm>
            <a:off x="2695575" y="3907262"/>
            <a:ext cx="1588" cy="48064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0"/>
          <p:cNvCxnSpPr/>
          <p:nvPr/>
        </p:nvCxnSpPr>
        <p:spPr>
          <a:xfrm>
            <a:off x="2695575" y="4607545"/>
            <a:ext cx="1588" cy="21963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0"/>
          <p:cNvCxnSpPr/>
          <p:nvPr/>
        </p:nvCxnSpPr>
        <p:spPr>
          <a:xfrm>
            <a:off x="2695575" y="5043631"/>
            <a:ext cx="14288" cy="6254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" name="Google Shape;200;p10"/>
          <p:cNvGrpSpPr/>
          <p:nvPr/>
        </p:nvGrpSpPr>
        <p:grpSpPr>
          <a:xfrm>
            <a:off x="5586414" y="1679089"/>
            <a:ext cx="1303337" cy="289663"/>
            <a:chOff x="3519" y="1055"/>
            <a:chExt cx="821" cy="182"/>
          </a:xfrm>
        </p:grpSpPr>
        <p:sp>
          <p:nvSpPr>
            <p:cNvPr id="201" name="Google Shape;201;p10"/>
            <p:cNvSpPr/>
            <p:nvPr/>
          </p:nvSpPr>
          <p:spPr>
            <a:xfrm>
              <a:off x="3519" y="1055"/>
              <a:ext cx="821" cy="182"/>
            </a:xfrm>
            <a:prstGeom prst="roundRect">
              <a:avLst>
                <a:gd fmla="val 54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3519" y="1055"/>
              <a:ext cx="821" cy="182"/>
            </a:xfrm>
            <a:prstGeom prst="roundRect">
              <a:avLst>
                <a:gd fmla="val 546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Início</a:t>
              </a:r>
              <a:endParaRPr/>
            </a:p>
          </p:txBody>
        </p:sp>
      </p:grpSp>
      <p:grpSp>
        <p:nvGrpSpPr>
          <p:cNvPr id="203" name="Google Shape;203;p10"/>
          <p:cNvGrpSpPr/>
          <p:nvPr/>
        </p:nvGrpSpPr>
        <p:grpSpPr>
          <a:xfrm>
            <a:off x="5586414" y="2264780"/>
            <a:ext cx="1303337" cy="216451"/>
            <a:chOff x="3519" y="1423"/>
            <a:chExt cx="821" cy="136"/>
          </a:xfrm>
        </p:grpSpPr>
        <p:sp>
          <p:nvSpPr>
            <p:cNvPr id="204" name="Google Shape;204;p10"/>
            <p:cNvSpPr/>
            <p:nvPr/>
          </p:nvSpPr>
          <p:spPr>
            <a:xfrm>
              <a:off x="3519" y="1423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3519" y="1423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socket( )</a:t>
              </a:r>
              <a:endParaRPr/>
            </a:p>
          </p:txBody>
        </p:sp>
      </p:grpSp>
      <p:grpSp>
        <p:nvGrpSpPr>
          <p:cNvPr id="206" name="Google Shape;206;p10"/>
          <p:cNvGrpSpPr/>
          <p:nvPr/>
        </p:nvGrpSpPr>
        <p:grpSpPr>
          <a:xfrm>
            <a:off x="5586414" y="3284964"/>
            <a:ext cx="1303337" cy="216451"/>
            <a:chOff x="3519" y="2064"/>
            <a:chExt cx="821" cy="136"/>
          </a:xfrm>
        </p:grpSpPr>
        <p:sp>
          <p:nvSpPr>
            <p:cNvPr id="207" name="Google Shape;207;p10"/>
            <p:cNvSpPr/>
            <p:nvPr/>
          </p:nvSpPr>
          <p:spPr>
            <a:xfrm>
              <a:off x="3519" y="206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3519" y="206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connect( )</a:t>
              </a:r>
              <a:endParaRPr/>
            </a:p>
          </p:txBody>
        </p:sp>
      </p:grpSp>
      <p:grpSp>
        <p:nvGrpSpPr>
          <p:cNvPr id="209" name="Google Shape;209;p10"/>
          <p:cNvGrpSpPr/>
          <p:nvPr/>
        </p:nvGrpSpPr>
        <p:grpSpPr>
          <a:xfrm>
            <a:off x="5586414" y="4098248"/>
            <a:ext cx="1303337" cy="216451"/>
            <a:chOff x="3519" y="2575"/>
            <a:chExt cx="821" cy="136"/>
          </a:xfrm>
        </p:grpSpPr>
        <p:sp>
          <p:nvSpPr>
            <p:cNvPr id="210" name="Google Shape;210;p10"/>
            <p:cNvSpPr/>
            <p:nvPr/>
          </p:nvSpPr>
          <p:spPr>
            <a:xfrm>
              <a:off x="3519" y="257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3519" y="257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send( )</a:t>
              </a:r>
              <a:endParaRPr/>
            </a:p>
          </p:txBody>
        </p:sp>
      </p:grpSp>
      <p:grpSp>
        <p:nvGrpSpPr>
          <p:cNvPr id="212" name="Google Shape;212;p10"/>
          <p:cNvGrpSpPr/>
          <p:nvPr/>
        </p:nvGrpSpPr>
        <p:grpSpPr>
          <a:xfrm>
            <a:off x="5586414" y="5072278"/>
            <a:ext cx="1303337" cy="216451"/>
            <a:chOff x="3519" y="3187"/>
            <a:chExt cx="821" cy="136"/>
          </a:xfrm>
        </p:grpSpPr>
        <p:sp>
          <p:nvSpPr>
            <p:cNvPr id="213" name="Google Shape;213;p10"/>
            <p:cNvSpPr/>
            <p:nvPr/>
          </p:nvSpPr>
          <p:spPr>
            <a:xfrm>
              <a:off x="3519" y="318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519" y="318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recv( )</a:t>
              </a:r>
              <a:endParaRPr/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5586414" y="5815533"/>
            <a:ext cx="1303337" cy="216451"/>
            <a:chOff x="3519" y="3654"/>
            <a:chExt cx="821" cy="136"/>
          </a:xfrm>
        </p:grpSpPr>
        <p:sp>
          <p:nvSpPr>
            <p:cNvPr id="216" name="Google Shape;216;p10"/>
            <p:cNvSpPr/>
            <p:nvPr/>
          </p:nvSpPr>
          <p:spPr>
            <a:xfrm>
              <a:off x="3519" y="365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3519" y="365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close( )</a:t>
              </a:r>
              <a:endParaRPr/>
            </a:p>
          </p:txBody>
        </p:sp>
      </p:grpSp>
      <p:cxnSp>
        <p:nvCxnSpPr>
          <p:cNvPr id="218" name="Google Shape;218;p10"/>
          <p:cNvCxnSpPr/>
          <p:nvPr/>
        </p:nvCxnSpPr>
        <p:spPr>
          <a:xfrm>
            <a:off x="6240464" y="1970342"/>
            <a:ext cx="1587" cy="2944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10"/>
          <p:cNvCxnSpPr/>
          <p:nvPr/>
        </p:nvCxnSpPr>
        <p:spPr>
          <a:xfrm>
            <a:off x="6240464" y="2482822"/>
            <a:ext cx="1587" cy="80214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0"/>
          <p:cNvCxnSpPr/>
          <p:nvPr/>
        </p:nvCxnSpPr>
        <p:spPr>
          <a:xfrm>
            <a:off x="6240464" y="3503008"/>
            <a:ext cx="1587" cy="59524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0"/>
          <p:cNvCxnSpPr/>
          <p:nvPr/>
        </p:nvCxnSpPr>
        <p:spPr>
          <a:xfrm>
            <a:off x="6240464" y="4316290"/>
            <a:ext cx="1587" cy="75757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10"/>
          <p:cNvCxnSpPr/>
          <p:nvPr/>
        </p:nvCxnSpPr>
        <p:spPr>
          <a:xfrm>
            <a:off x="6240464" y="5290320"/>
            <a:ext cx="1587" cy="52362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10"/>
          <p:cNvCxnSpPr/>
          <p:nvPr/>
        </p:nvCxnSpPr>
        <p:spPr>
          <a:xfrm flipH="1">
            <a:off x="3348039" y="3393191"/>
            <a:ext cx="2238375" cy="405846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0"/>
          <p:cNvCxnSpPr/>
          <p:nvPr/>
        </p:nvCxnSpPr>
        <p:spPr>
          <a:xfrm flipH="1">
            <a:off x="3348039" y="4206473"/>
            <a:ext cx="2238375" cy="291254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0"/>
          <p:cNvCxnSpPr/>
          <p:nvPr/>
        </p:nvCxnSpPr>
        <p:spPr>
          <a:xfrm>
            <a:off x="3348038" y="4933813"/>
            <a:ext cx="2239962" cy="248282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0"/>
          <p:cNvCxnSpPr/>
          <p:nvPr/>
        </p:nvCxnSpPr>
        <p:spPr>
          <a:xfrm>
            <a:off x="3362325" y="5778927"/>
            <a:ext cx="2224200" cy="146400"/>
          </a:xfrm>
          <a:prstGeom prst="curvedConnector3">
            <a:avLst>
              <a:gd fmla="val 49997" name="adj1"/>
            </a:avLst>
          </a:prstGeom>
          <a:noFill/>
          <a:ln cap="flat" cmpd="sng" w="19075">
            <a:solidFill>
              <a:srgbClr val="000000"/>
            </a:solidFill>
            <a:prstDash val="dash"/>
            <a:round/>
            <a:headEnd len="med" w="med" type="triangle"/>
            <a:tailEnd len="med" w="med" type="triangle"/>
          </a:ln>
        </p:spPr>
      </p:cxnSp>
      <p:cxnSp>
        <p:nvCxnSpPr>
          <p:cNvPr id="227" name="Google Shape;227;p10"/>
          <p:cNvCxnSpPr>
            <a:stCxn id="192" idx="2"/>
            <a:endCxn id="183" idx="1"/>
          </p:cNvCxnSpPr>
          <p:nvPr/>
        </p:nvCxnSpPr>
        <p:spPr>
          <a:xfrm flipH="1" rot="5400000">
            <a:off x="1332069" y="4508561"/>
            <a:ext cx="2088000" cy="666000"/>
          </a:xfrm>
          <a:prstGeom prst="bentConnector4">
            <a:avLst>
              <a:gd fmla="val -10949" name="adj1"/>
              <a:gd fmla="val 247884" name="adj2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 </a:t>
            </a:r>
            <a:r>
              <a:rPr lang="en-US"/>
              <a:t>(com conexão)</a:t>
            </a:r>
            <a:endParaRPr/>
          </a:p>
        </p:txBody>
      </p:sp>
      <p:sp>
        <p:nvSpPr>
          <p:cNvPr id="233" name="Google Shape;233;p11"/>
          <p:cNvSpPr txBox="1"/>
          <p:nvPr>
            <p:ph idx="1" type="body"/>
          </p:nvPr>
        </p:nvSpPr>
        <p:spPr>
          <a:xfrm>
            <a:off x="760413" y="1742751"/>
            <a:ext cx="8001000" cy="435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6025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Para que dois processos se comuniquem, eles devem estabelecer uma conexão – mas como?</a:t>
            </a:r>
            <a:endParaRPr/>
          </a:p>
          <a:p>
            <a:pPr indent="-341313" lvl="0" marL="3413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Parte passiva da abertura da conexão: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um processo se diz pronto a receber conexões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não há necessariamente identificação do outro</a:t>
            </a:r>
            <a:endParaRPr/>
          </a:p>
          <a:p>
            <a:pPr indent="-341313" lvl="0" marL="3413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Parte ativa da abertura da conexão: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processo sabe como alcançar seu interlocutor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esse interlocutor já está pronto para receber</a:t>
            </a:r>
            <a:endParaRPr/>
          </a:p>
          <a:p>
            <a:pPr indent="-341313" lvl="0" marL="34131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Fechamento da conexão (explícito ou implícito)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</a:t>
            </a:r>
            <a:endParaRPr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762000" y="1763440"/>
            <a:ext cx="8382000" cy="444520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5385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Criação de um socket</a:t>
            </a:r>
            <a:endParaRPr/>
          </a:p>
          <a:p>
            <a:pPr indent="-341313" lvl="0" marL="341313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  <a:p>
            <a:pPr indent="-341313" lvl="0" marL="341313" rtl="0" algn="ctr">
              <a:lnSpc>
                <a:spcPct val="117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284163" lvl="1" marL="741363" rtl="0" algn="l"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40" name="Google Shape;240;p12"/>
          <p:cNvSpPr/>
          <p:nvPr/>
        </p:nvSpPr>
        <p:spPr>
          <a:xfrm>
            <a:off x="1839914" y="5439927"/>
            <a:ext cx="5229225" cy="673227"/>
          </a:xfrm>
          <a:prstGeom prst="wedgeEllipseCallout">
            <a:avLst>
              <a:gd fmla="val 22528" name="adj1"/>
              <a:gd fmla="val -203829" name="adj2"/>
            </a:avLst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SOCK_STREAM, SOCK_DGRAM, outros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909638" y="2393695"/>
            <a:ext cx="5145087" cy="673227"/>
          </a:xfrm>
          <a:prstGeom prst="wedgeEllipseCallout">
            <a:avLst>
              <a:gd fmla="val 17657" name="adj1"/>
              <a:gd fmla="val 192903" name="adj2"/>
            </a:avLst>
          </a:prstGeom>
          <a:solidFill>
            <a:srgbClr val="94BD5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2" marL="9144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AF_INET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AF_UNIX, AF_OSI (ou PF_*)            </a:t>
            </a:r>
            <a:endParaRPr/>
          </a:p>
        </p:txBody>
      </p:sp>
      <p:sp>
        <p:nvSpPr>
          <p:cNvPr id="242" name="Google Shape;242;p12"/>
          <p:cNvSpPr/>
          <p:nvPr/>
        </p:nvSpPr>
        <p:spPr>
          <a:xfrm>
            <a:off x="6500813" y="2850471"/>
            <a:ext cx="1746250" cy="673226"/>
          </a:xfrm>
          <a:prstGeom prst="wedgeEllipseCallout">
            <a:avLst>
              <a:gd fmla="val -1486" name="adj1"/>
              <a:gd fmla="val 129750" name="adj2"/>
            </a:avLst>
          </a:prstGeom>
          <a:solidFill>
            <a:srgbClr val="FF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(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0" y="3969331"/>
            <a:ext cx="6181725" cy="445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600">
                <a:solidFill>
                  <a:srgbClr val="DC2300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6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domain</a:t>
            </a:r>
            <a:r>
              <a:rPr lang="en-US"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6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lang="en-US"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6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protocol</a:t>
            </a:r>
            <a:r>
              <a:rPr lang="en-US"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</a:t>
            </a:r>
            <a:endParaRPr/>
          </a:p>
        </p:txBody>
      </p:sp>
      <p:sp>
        <p:nvSpPr>
          <p:cNvPr id="249" name="Google Shape;249;p13"/>
          <p:cNvSpPr txBox="1"/>
          <p:nvPr>
            <p:ph idx="1" type="body"/>
          </p:nvPr>
        </p:nvSpPr>
        <p:spPr>
          <a:xfrm>
            <a:off x="668338" y="1526300"/>
            <a:ext cx="8475662" cy="444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53850">
            <a:normAutofit fontScale="85000" lnSpcReduction="20000"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Abertura passiva</a:t>
            </a:r>
            <a:endParaRPr/>
          </a:p>
          <a:p>
            <a:pPr indent="-341313" lvl="0" marL="341313" rtl="0" algn="l">
              <a:lnSpc>
                <a:spcPct val="117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	int </a:t>
            </a:r>
            <a:r>
              <a:rPr lang="en-US" sz="2200">
                <a:solidFill>
                  <a:srgbClr val="DC2300"/>
                </a:solidFill>
                <a:latin typeface="Courier"/>
                <a:ea typeface="Courier"/>
                <a:cs typeface="Courier"/>
                <a:sym typeface="Courier"/>
              </a:rPr>
              <a:t>bind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sckt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struct sockaddr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addr_len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341313" lvl="0" marL="341313" rtl="0" algn="l">
              <a:lnSpc>
                <a:spcPct val="168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	int </a:t>
            </a:r>
            <a:r>
              <a:rPr lang="en-US" sz="2200">
                <a:solidFill>
                  <a:srgbClr val="DC2300"/>
                </a:solidFill>
                <a:latin typeface="Courier"/>
                <a:ea typeface="Courier"/>
                <a:cs typeface="Courier"/>
                <a:sym typeface="Courier"/>
              </a:rPr>
              <a:t>listen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sckt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backlog);</a:t>
            </a:r>
            <a:endParaRPr/>
          </a:p>
          <a:p>
            <a:pPr indent="-341313" lvl="0" marL="341313" rtl="0" algn="l">
              <a:lnSpc>
                <a:spcPct val="168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	int </a:t>
            </a:r>
            <a:r>
              <a:rPr lang="en-US" sz="2200">
                <a:solidFill>
                  <a:srgbClr val="DC2300"/>
                </a:solidFill>
                <a:latin typeface="Courier"/>
                <a:ea typeface="Courier"/>
                <a:cs typeface="Courier"/>
                <a:sym typeface="Courier"/>
              </a:rPr>
              <a:t>accept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sckt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struct sockaddr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addr_len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341313" lvl="0" marL="341313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Abertura ativa</a:t>
            </a:r>
            <a:endParaRPr/>
          </a:p>
          <a:p>
            <a:pPr indent="-341313" lvl="0" marL="341313" rtl="0" algn="l">
              <a:lnSpc>
                <a:spcPct val="117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	int </a:t>
            </a:r>
            <a:r>
              <a:rPr lang="en-US" sz="2200">
                <a:solidFill>
                  <a:srgbClr val="DC2300"/>
                </a:solidFill>
                <a:latin typeface="Courier"/>
                <a:ea typeface="Courier"/>
                <a:cs typeface="Courier"/>
                <a:sym typeface="Courier"/>
              </a:rPr>
              <a:t>connect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sckt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struct sockaddr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addr_len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 </a:t>
            </a:r>
            <a:endParaRPr/>
          </a:p>
          <a:p>
            <a:pPr indent="-341313" lvl="0" marL="341313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Fechamento:</a:t>
            </a:r>
            <a:endParaRPr/>
          </a:p>
          <a:p>
            <a:pPr indent="-341313" lvl="0" marL="341313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200"/>
              <a:t>          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close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</p:txBody>
      </p:sp>
      <p:grpSp>
        <p:nvGrpSpPr>
          <p:cNvPr id="250" name="Google Shape;250;p13"/>
          <p:cNvGrpSpPr/>
          <p:nvPr/>
        </p:nvGrpSpPr>
        <p:grpSpPr>
          <a:xfrm>
            <a:off x="4552950" y="2466908"/>
            <a:ext cx="3333750" cy="3397965"/>
            <a:chOff x="2868" y="1550"/>
            <a:chExt cx="2100" cy="2135"/>
          </a:xfrm>
        </p:grpSpPr>
        <p:sp>
          <p:nvSpPr>
            <p:cNvPr id="251" name="Google Shape;251;p13"/>
            <p:cNvSpPr txBox="1"/>
            <p:nvPr/>
          </p:nvSpPr>
          <p:spPr>
            <a:xfrm>
              <a:off x="2868" y="3507"/>
              <a:ext cx="2100" cy="1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8000"/>
                  </a:solidFill>
                  <a:latin typeface="Arial"/>
                  <a:ea typeface="Arial"/>
                  <a:cs typeface="Arial"/>
                  <a:sym typeface="Arial"/>
                </a:rPr>
                <a:t>Representação de endereços</a:t>
              </a:r>
              <a:endParaRPr/>
            </a:p>
          </p:txBody>
        </p:sp>
        <p:cxnSp>
          <p:nvCxnSpPr>
            <p:cNvPr id="252" name="Google Shape;252;p13"/>
            <p:cNvCxnSpPr/>
            <p:nvPr/>
          </p:nvCxnSpPr>
          <p:spPr>
            <a:xfrm rot="10800000">
              <a:off x="3488" y="1550"/>
              <a:ext cx="307" cy="191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3" name="Google Shape;253;p13"/>
            <p:cNvCxnSpPr/>
            <p:nvPr/>
          </p:nvCxnSpPr>
          <p:spPr>
            <a:xfrm rot="10800000">
              <a:off x="3795" y="2295"/>
              <a:ext cx="8" cy="111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54" name="Google Shape;254;p13"/>
            <p:cNvCxnSpPr/>
            <p:nvPr/>
          </p:nvCxnSpPr>
          <p:spPr>
            <a:xfrm flipH="1" rot="10800000">
              <a:off x="3795" y="2977"/>
              <a:ext cx="88" cy="4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5" name="Google Shape;255;p13"/>
            <p:cNvSpPr/>
            <p:nvPr/>
          </p:nvSpPr>
          <p:spPr>
            <a:xfrm>
              <a:off x="3488" y="1550"/>
              <a:ext cx="1117" cy="288"/>
            </a:xfrm>
            <a:custGeom>
              <a:rect b="b" l="l" r="r" t="t"/>
              <a:pathLst>
                <a:path extrusionOk="0" h="1170" w="3541">
                  <a:moveTo>
                    <a:pt x="0" y="0"/>
                  </a:moveTo>
                  <a:cubicBezTo>
                    <a:pt x="2234" y="1169"/>
                    <a:pt x="3540" y="0"/>
                    <a:pt x="35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883" y="2392"/>
              <a:ext cx="901" cy="264"/>
            </a:xfrm>
            <a:custGeom>
              <a:rect b="b" l="l" r="r" t="t"/>
              <a:pathLst>
                <a:path extrusionOk="0" h="1170" w="3541">
                  <a:moveTo>
                    <a:pt x="0" y="1"/>
                  </a:moveTo>
                  <a:cubicBezTo>
                    <a:pt x="2233" y="1169"/>
                    <a:pt x="3540" y="0"/>
                    <a:pt x="35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883" y="2977"/>
              <a:ext cx="940" cy="334"/>
            </a:xfrm>
            <a:custGeom>
              <a:rect b="b" l="l" r="r" t="t"/>
              <a:pathLst>
                <a:path extrusionOk="0" h="1170" w="3541">
                  <a:moveTo>
                    <a:pt x="0" y="0"/>
                  </a:moveTo>
                  <a:cubicBezTo>
                    <a:pt x="2234" y="1169"/>
                    <a:pt x="3540" y="0"/>
                    <a:pt x="3540" y="0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</a:t>
            </a:r>
            <a:endParaRPr/>
          </a:p>
        </p:txBody>
      </p:sp>
      <p:sp>
        <p:nvSpPr>
          <p:cNvPr id="263" name="Google Shape;263;p14"/>
          <p:cNvSpPr txBox="1"/>
          <p:nvPr>
            <p:ph idx="1" type="body"/>
          </p:nvPr>
        </p:nvSpPr>
        <p:spPr>
          <a:xfrm>
            <a:off x="760413" y="1742751"/>
            <a:ext cx="8382000" cy="444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1313" lvl="0" marL="341313" rtl="0" algn="l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080"/>
              <a:buFont typeface="Noto Sans Symbols"/>
              <a:buChar char="●"/>
            </a:pPr>
            <a:r>
              <a:rPr lang="en-US" sz="24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struct sockaddr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-US" sz="2400"/>
              <a:t>endereço em cada “família”</a:t>
            </a:r>
            <a:endParaRPr/>
          </a:p>
          <a:p>
            <a:pPr indent="-341313" lvl="0" marL="341313" rtl="0" algn="l">
              <a:lnSpc>
                <a:spcPct val="113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struct sockaddr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_in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{</a:t>
            </a:r>
            <a:endParaRPr/>
          </a:p>
          <a:p>
            <a:pPr indent="-341313" lvl="0" marL="341313" rtl="0" algn="l">
              <a:lnSpc>
                <a:spcPct val="113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 	sa_family_t        	sin_family;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/* AF_INET */</a:t>
            </a:r>
            <a:endParaRPr/>
          </a:p>
          <a:p>
            <a:pPr indent="-341313" lvl="0" marL="341313" rtl="0" algn="l">
              <a:lnSpc>
                <a:spcPct val="113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 	unsigned short int 	sin_port;   </a:t>
            </a:r>
            <a:endParaRPr/>
          </a:p>
          <a:p>
            <a:pPr indent="-341313" lvl="0" marL="341313" rtl="0" algn="l">
              <a:lnSpc>
                <a:spcPct val="113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 	struct in_addr     	sin_addr;   </a:t>
            </a:r>
            <a:endParaRPr/>
          </a:p>
          <a:p>
            <a:pPr indent="-341313" lvl="0" marL="341313" rtl="0" algn="l">
              <a:lnSpc>
                <a:spcPct val="113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};</a:t>
            </a:r>
            <a:endParaRPr/>
          </a:p>
          <a:p>
            <a:pPr indent="-341313" lvl="0" marL="34131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Quando parâmetro, sempre acompanhada de seu tamanho</a:t>
            </a:r>
            <a:endParaRPr/>
          </a:p>
          <a:p>
            <a:pPr indent="-341313" lvl="0" marL="34131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Constantes especiais: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sin_addr = INADDR_ANY: qualquer endereço local</a:t>
            </a:r>
            <a:endParaRPr/>
          </a:p>
          <a:p>
            <a:pPr indent="-284163" lvl="1" marL="741363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°"/>
            </a:pPr>
            <a:r>
              <a:rPr lang="en-US" sz="2200"/>
              <a:t>sin_port = 0: sistema escolhe um porto qualquer para usar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Portas</a:t>
            </a:r>
            <a:endParaRPr/>
          </a:p>
        </p:txBody>
      </p:sp>
      <p:sp>
        <p:nvSpPr>
          <p:cNvPr id="269" name="Google Shape;269;p15"/>
          <p:cNvSpPr txBox="1"/>
          <p:nvPr>
            <p:ph idx="1" type="body"/>
          </p:nvPr>
        </p:nvSpPr>
        <p:spPr>
          <a:xfrm>
            <a:off x="1219200" y="1460500"/>
            <a:ext cx="7237413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Definição de portas padrões para servidores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Portas - /etc/services</a:t>
            </a:r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889000" y="1598721"/>
            <a:ext cx="784225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tcpmux          1/tcp                           # TCP port service multiplexer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           7/tcp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echo            7/udp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discard         9/tcp           sink null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discard         9/udp           sink null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systat          11/tcp          users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daytime         13/tcp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daytime         13/udp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netstat         15/tcp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qotd            17/tcp          quote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msp             18/tcp                          # message send protocol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msp             18/udp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chargen         19/tcp          ttytst source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chargen         19/udp          ttytst source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ftp-data        20/tcp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ftp             21/tcp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fsp             21/udp          fspd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ssh             22/tcp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ssh             22/udp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telnet          23/tcp</a:t>
            </a:r>
            <a:endParaRPr b="1" sz="14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smtp            25/tcp          mail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Portas e servidor</a:t>
            </a:r>
            <a:endParaRPr/>
          </a:p>
        </p:txBody>
      </p:sp>
      <p:sp>
        <p:nvSpPr>
          <p:cNvPr id="281" name="Google Shape;28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Portas no servidor são um ponto de entrada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Redireciona conexões para novas portas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IANA: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0 – 1023: serviços bem conhecidos ou “essenciais”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1024 – 49151: registro a pedidos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49152 – 65535: portas privadas (alocação temporária, não reserváveis)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</a:t>
            </a:r>
            <a:r>
              <a:rPr i="1" lang="en-US"/>
              <a:t>sockets (TCP)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760414" y="1742751"/>
            <a:ext cx="8383587" cy="444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5385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Envio e recebimento de mensagens</a:t>
            </a:r>
            <a:endParaRPr/>
          </a:p>
          <a:p>
            <a:pPr indent="-341313" lvl="0" marL="341313" rtl="0" algn="l">
              <a:lnSpc>
                <a:spcPct val="137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41313" lvl="0" marL="341313" rtl="0" algn="l">
              <a:lnSpc>
                <a:spcPct val="137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send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char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msg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mlen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flags /* 0 */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341313" lvl="0" marL="341313" rtl="0" algn="l">
              <a:lnSpc>
                <a:spcPct val="137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341313" lvl="0" marL="341313" rtl="0" algn="l">
              <a:lnSpc>
                <a:spcPct val="13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recv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char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buf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blen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flags </a:t>
            </a:r>
            <a:r>
              <a:rPr lang="en-US" sz="16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/* MSG_WAITALL */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341313" lvl="0" marL="341313" rtl="0" algn="l">
              <a:lnSpc>
                <a:spcPct val="112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284163" lvl="1" marL="741363" rtl="0" algn="l">
              <a:lnSpc>
                <a:spcPct val="11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●"/>
            </a:pPr>
            <a:r>
              <a:rPr lang="en-US" sz="2000"/>
              <a:t>Também pode-se usar </a:t>
            </a: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write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2000"/>
              <a:t> / </a:t>
            </a:r>
            <a:r>
              <a:rPr lang="en-US" sz="20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read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(), mas eu não recomendo...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sockets (UDP)</a:t>
            </a:r>
            <a:endParaRPr/>
          </a:p>
        </p:txBody>
      </p:sp>
      <p:sp>
        <p:nvSpPr>
          <p:cNvPr id="293" name="Google Shape;293;p19"/>
          <p:cNvSpPr txBox="1"/>
          <p:nvPr>
            <p:ph idx="1" type="body"/>
          </p:nvPr>
        </p:nvSpPr>
        <p:spPr>
          <a:xfrm>
            <a:off x="760414" y="1733202"/>
            <a:ext cx="8193087" cy="444520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5385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Envio e recebimento de mensagens</a:t>
            </a:r>
            <a:endParaRPr/>
          </a:p>
          <a:p>
            <a:pPr indent="-341313" lvl="0" marL="341313" rtl="0" algn="l">
              <a:lnSpc>
                <a:spcPct val="117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latin typeface="Courier"/>
              <a:ea typeface="Courier"/>
              <a:cs typeface="Courier"/>
              <a:sym typeface="Courier"/>
            </a:endParaRPr>
          </a:p>
          <a:p>
            <a:pPr indent="-341313" lvl="0" marL="341313" rtl="0" algn="l">
              <a:lnSpc>
                <a:spcPct val="137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sendto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char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msg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mlen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</a:t>
            </a:r>
            <a:endParaRPr/>
          </a:p>
          <a:p>
            <a:pPr indent="-341313" lvl="0" marL="341313" rtl="0" algn="l">
              <a:lnSpc>
                <a:spcPct val="112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        int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flags </a:t>
            </a:r>
            <a:r>
              <a:rPr lang="en-US" sz="22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/* normalmente 0 */,</a:t>
            </a:r>
            <a:endParaRPr/>
          </a:p>
          <a:p>
            <a:pPr indent="-341313" lvl="0" marL="341313" rtl="0" algn="l">
              <a:lnSpc>
                <a:spcPct val="112000"/>
              </a:lnSpc>
              <a:spcBef>
                <a:spcPts val="675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"/>
              <a:buNone/>
            </a:pPr>
            <a:r>
              <a:rPr lang="en-US" sz="22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struct sockaddr *</a:t>
            </a:r>
            <a:r>
              <a:rPr lang="en-US" sz="22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to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tolen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  <a:p>
            <a:pPr indent="-341313" lvl="0" marL="341313" rtl="0" algn="l">
              <a:lnSpc>
                <a:spcPct val="13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341313" lvl="0" marL="341313" rtl="0" algn="l">
              <a:lnSpc>
                <a:spcPct val="13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recvfrom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(int </a:t>
            </a:r>
            <a:r>
              <a:rPr lang="en-US" sz="2200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rPr>
              <a:t>socket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char *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buf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 </a:t>
            </a:r>
            <a:r>
              <a:rPr lang="en-US" sz="2200">
                <a:solidFill>
                  <a:srgbClr val="008000"/>
                </a:solidFill>
                <a:latin typeface="Courier"/>
                <a:ea typeface="Courier"/>
                <a:cs typeface="Courier"/>
                <a:sym typeface="Courier"/>
              </a:rPr>
              <a:t>blen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</a:t>
            </a:r>
            <a:endParaRPr/>
          </a:p>
          <a:p>
            <a:pPr indent="-341313" lvl="0" marL="341313" rtl="0" algn="l">
              <a:lnSpc>
                <a:spcPct val="112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         int 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flags </a:t>
            </a:r>
            <a:r>
              <a:rPr lang="en-US" sz="22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/* normalmente 0 */,</a:t>
            </a:r>
            <a:endParaRPr/>
          </a:p>
          <a:p>
            <a:pPr indent="-341313" lvl="0" marL="341313" rtl="0" algn="l">
              <a:lnSpc>
                <a:spcPct val="112000"/>
              </a:lnSpc>
              <a:spcBef>
                <a:spcPts val="750"/>
              </a:spcBef>
              <a:spcAft>
                <a:spcPts val="0"/>
              </a:spcAft>
              <a:buClr>
                <a:srgbClr val="800000"/>
              </a:buClr>
              <a:buSzPts val="2200"/>
              <a:buFont typeface="Courier"/>
              <a:buNone/>
            </a:pPr>
            <a:r>
              <a:rPr lang="en-US" sz="2200">
                <a:solidFill>
                  <a:srgbClr val="800000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struct sockaddr *</a:t>
            </a:r>
            <a:r>
              <a:rPr lang="en-US" sz="22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, int</a:t>
            </a:r>
            <a:r>
              <a:rPr lang="en-US" sz="2200">
                <a:solidFill>
                  <a:srgbClr val="FF66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220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fromlen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Arial"/>
                <a:ea typeface="Arial"/>
                <a:cs typeface="Arial"/>
                <a:sym typeface="Arial"/>
              </a:rPr>
              <a:t>Paradigmas de desenvolvimento de aplicações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Cliente-servidor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Responsabilidades diferentes: cliente, servidor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Servidor é um ponto de falha e gargalo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WWW, e-mail, DNS, ...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Par-a-par (peer-to-peer)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Todos são clientes e servidores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Não existe ponto de falha ou gargalo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Bittorrent, eMule, Kademlia, Chord....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0"/>
          <p:cNvGrpSpPr/>
          <p:nvPr/>
        </p:nvGrpSpPr>
        <p:grpSpPr>
          <a:xfrm>
            <a:off x="1646239" y="1887581"/>
            <a:ext cx="5918199" cy="878536"/>
            <a:chOff x="1037" y="1186"/>
            <a:chExt cx="3728" cy="552"/>
          </a:xfrm>
        </p:grpSpPr>
        <p:sp>
          <p:nvSpPr>
            <p:cNvPr id="299" name="Google Shape;299;p20"/>
            <p:cNvSpPr/>
            <p:nvPr/>
          </p:nvSpPr>
          <p:spPr>
            <a:xfrm>
              <a:off x="1037" y="1186"/>
              <a:ext cx="3728" cy="552"/>
            </a:xfrm>
            <a:custGeom>
              <a:rect b="b" l="l" r="r" t="t"/>
              <a:pathLst>
                <a:path extrusionOk="0" h="2438" w="16445">
                  <a:moveTo>
                    <a:pt x="277" y="583"/>
                  </a:moveTo>
                  <a:cubicBezTo>
                    <a:pt x="612" y="237"/>
                    <a:pt x="1098" y="267"/>
                    <a:pt x="1520" y="302"/>
                  </a:cubicBezTo>
                  <a:cubicBezTo>
                    <a:pt x="1927" y="336"/>
                    <a:pt x="2322" y="466"/>
                    <a:pt x="2723" y="543"/>
                  </a:cubicBezTo>
                  <a:cubicBezTo>
                    <a:pt x="3124" y="620"/>
                    <a:pt x="3525" y="600"/>
                    <a:pt x="3926" y="583"/>
                  </a:cubicBezTo>
                  <a:cubicBezTo>
                    <a:pt x="4342" y="566"/>
                    <a:pt x="4761" y="529"/>
                    <a:pt x="5168" y="422"/>
                  </a:cubicBezTo>
                  <a:cubicBezTo>
                    <a:pt x="5584" y="313"/>
                    <a:pt x="5982" y="99"/>
                    <a:pt x="6411" y="61"/>
                  </a:cubicBezTo>
                  <a:cubicBezTo>
                    <a:pt x="6840" y="23"/>
                    <a:pt x="7262" y="0"/>
                    <a:pt x="7694" y="21"/>
                  </a:cubicBezTo>
                  <a:cubicBezTo>
                    <a:pt x="8135" y="42"/>
                    <a:pt x="8564" y="125"/>
                    <a:pt x="9017" y="182"/>
                  </a:cubicBezTo>
                  <a:cubicBezTo>
                    <a:pt x="9505" y="243"/>
                    <a:pt x="9855" y="484"/>
                    <a:pt x="10340" y="502"/>
                  </a:cubicBezTo>
                  <a:cubicBezTo>
                    <a:pt x="10782" y="518"/>
                    <a:pt x="11208" y="696"/>
                    <a:pt x="11663" y="663"/>
                  </a:cubicBezTo>
                  <a:cubicBezTo>
                    <a:pt x="12101" y="631"/>
                    <a:pt x="12545" y="687"/>
                    <a:pt x="12985" y="663"/>
                  </a:cubicBezTo>
                  <a:cubicBezTo>
                    <a:pt x="13419" y="640"/>
                    <a:pt x="13780" y="854"/>
                    <a:pt x="14228" y="823"/>
                  </a:cubicBezTo>
                  <a:cubicBezTo>
                    <a:pt x="14668" y="793"/>
                    <a:pt x="15045" y="530"/>
                    <a:pt x="15471" y="583"/>
                  </a:cubicBezTo>
                  <a:cubicBezTo>
                    <a:pt x="15929" y="640"/>
                    <a:pt x="16272" y="1108"/>
                    <a:pt x="16353" y="1585"/>
                  </a:cubicBezTo>
                  <a:cubicBezTo>
                    <a:pt x="16444" y="2123"/>
                    <a:pt x="15839" y="2209"/>
                    <a:pt x="15471" y="2186"/>
                  </a:cubicBezTo>
                  <a:cubicBezTo>
                    <a:pt x="15054" y="2160"/>
                    <a:pt x="14639" y="2155"/>
                    <a:pt x="14228" y="2106"/>
                  </a:cubicBezTo>
                  <a:cubicBezTo>
                    <a:pt x="13800" y="2055"/>
                    <a:pt x="13371" y="2078"/>
                    <a:pt x="12945" y="2066"/>
                  </a:cubicBezTo>
                  <a:cubicBezTo>
                    <a:pt x="12473" y="2052"/>
                    <a:pt x="12007" y="2130"/>
                    <a:pt x="11542" y="2226"/>
                  </a:cubicBezTo>
                  <a:cubicBezTo>
                    <a:pt x="11110" y="2315"/>
                    <a:pt x="10659" y="2362"/>
                    <a:pt x="10219" y="2306"/>
                  </a:cubicBezTo>
                  <a:cubicBezTo>
                    <a:pt x="9790" y="2251"/>
                    <a:pt x="9406" y="2437"/>
                    <a:pt x="8977" y="2387"/>
                  </a:cubicBezTo>
                  <a:cubicBezTo>
                    <a:pt x="8578" y="2340"/>
                    <a:pt x="8174" y="2407"/>
                    <a:pt x="7774" y="2347"/>
                  </a:cubicBezTo>
                  <a:cubicBezTo>
                    <a:pt x="7308" y="2277"/>
                    <a:pt x="6874" y="2121"/>
                    <a:pt x="6411" y="2026"/>
                  </a:cubicBezTo>
                  <a:cubicBezTo>
                    <a:pt x="5995" y="1941"/>
                    <a:pt x="5580" y="1874"/>
                    <a:pt x="5168" y="1785"/>
                  </a:cubicBezTo>
                  <a:cubicBezTo>
                    <a:pt x="4735" y="1691"/>
                    <a:pt x="4310" y="1741"/>
                    <a:pt x="3885" y="1705"/>
                  </a:cubicBezTo>
                  <a:cubicBezTo>
                    <a:pt x="3347" y="1660"/>
                    <a:pt x="2824" y="1790"/>
                    <a:pt x="2282" y="1745"/>
                  </a:cubicBezTo>
                  <a:cubicBezTo>
                    <a:pt x="1869" y="1711"/>
                    <a:pt x="1448" y="1806"/>
                    <a:pt x="1039" y="1745"/>
                  </a:cubicBezTo>
                  <a:cubicBezTo>
                    <a:pt x="686" y="1692"/>
                    <a:pt x="0" y="1540"/>
                    <a:pt x="197" y="983"/>
                  </a:cubicBezTo>
                  <a:lnTo>
                    <a:pt x="318" y="543"/>
                  </a:lnTo>
                  <a:lnTo>
                    <a:pt x="318" y="543"/>
                  </a:lnTo>
                  <a:lnTo>
                    <a:pt x="277" y="583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0"/>
            <p:cNvSpPr txBox="1"/>
            <p:nvPr/>
          </p:nvSpPr>
          <p:spPr>
            <a:xfrm>
              <a:off x="2323" y="1281"/>
              <a:ext cx="1092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Criação da </a:t>
              </a:r>
              <a:endParaRPr/>
            </a:p>
            <a:p>
              <a:pPr indent="0" lvl="0" marL="0" marR="0" rtl="0" algn="l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estrutura de dados</a:t>
              </a:r>
              <a:endParaRPr/>
            </a:p>
          </p:txBody>
        </p:sp>
      </p:grpSp>
      <p:grpSp>
        <p:nvGrpSpPr>
          <p:cNvPr id="301" name="Google Shape;301;p20"/>
          <p:cNvGrpSpPr/>
          <p:nvPr/>
        </p:nvGrpSpPr>
        <p:grpSpPr>
          <a:xfrm>
            <a:off x="5299076" y="3025542"/>
            <a:ext cx="3300413" cy="776677"/>
            <a:chOff x="3338" y="1901"/>
            <a:chExt cx="2079" cy="488"/>
          </a:xfrm>
        </p:grpSpPr>
        <p:sp>
          <p:nvSpPr>
            <p:cNvPr id="302" name="Google Shape;302;p20"/>
            <p:cNvSpPr/>
            <p:nvPr/>
          </p:nvSpPr>
          <p:spPr>
            <a:xfrm>
              <a:off x="3338" y="1901"/>
              <a:ext cx="2079" cy="488"/>
            </a:xfrm>
            <a:custGeom>
              <a:rect b="b" l="l" r="r" t="t"/>
              <a:pathLst>
                <a:path extrusionOk="0" h="2156" w="9171">
                  <a:moveTo>
                    <a:pt x="552" y="1797"/>
                  </a:moveTo>
                  <a:cubicBezTo>
                    <a:pt x="98" y="1542"/>
                    <a:pt x="0" y="876"/>
                    <a:pt x="352" y="514"/>
                  </a:cubicBezTo>
                  <a:cubicBezTo>
                    <a:pt x="662" y="196"/>
                    <a:pt x="1137" y="188"/>
                    <a:pt x="1555" y="194"/>
                  </a:cubicBezTo>
                  <a:cubicBezTo>
                    <a:pt x="1998" y="200"/>
                    <a:pt x="2434" y="300"/>
                    <a:pt x="2878" y="314"/>
                  </a:cubicBezTo>
                  <a:cubicBezTo>
                    <a:pt x="3322" y="328"/>
                    <a:pt x="3742" y="394"/>
                    <a:pt x="4200" y="274"/>
                  </a:cubicBezTo>
                  <a:cubicBezTo>
                    <a:pt x="4588" y="172"/>
                    <a:pt x="4998" y="199"/>
                    <a:pt x="5403" y="194"/>
                  </a:cubicBezTo>
                  <a:cubicBezTo>
                    <a:pt x="5818" y="188"/>
                    <a:pt x="6231" y="97"/>
                    <a:pt x="6646" y="73"/>
                  </a:cubicBezTo>
                  <a:cubicBezTo>
                    <a:pt x="7045" y="50"/>
                    <a:pt x="7452" y="132"/>
                    <a:pt x="7849" y="73"/>
                  </a:cubicBezTo>
                  <a:cubicBezTo>
                    <a:pt x="8341" y="0"/>
                    <a:pt x="8851" y="266"/>
                    <a:pt x="9011" y="715"/>
                  </a:cubicBezTo>
                  <a:cubicBezTo>
                    <a:pt x="9153" y="1115"/>
                    <a:pt x="9170" y="1678"/>
                    <a:pt x="8690" y="1918"/>
                  </a:cubicBezTo>
                  <a:cubicBezTo>
                    <a:pt x="8266" y="2130"/>
                    <a:pt x="7779" y="2155"/>
                    <a:pt x="7327" y="2078"/>
                  </a:cubicBezTo>
                  <a:cubicBezTo>
                    <a:pt x="6899" y="2005"/>
                    <a:pt x="6513" y="1818"/>
                    <a:pt x="6085" y="1717"/>
                  </a:cubicBezTo>
                  <a:cubicBezTo>
                    <a:pt x="5682" y="1622"/>
                    <a:pt x="5283" y="1509"/>
                    <a:pt x="4882" y="1557"/>
                  </a:cubicBezTo>
                  <a:cubicBezTo>
                    <a:pt x="4461" y="1608"/>
                    <a:pt x="4057" y="1754"/>
                    <a:pt x="3639" y="1837"/>
                  </a:cubicBezTo>
                  <a:cubicBezTo>
                    <a:pt x="3232" y="1918"/>
                    <a:pt x="2813" y="1958"/>
                    <a:pt x="2397" y="1918"/>
                  </a:cubicBezTo>
                  <a:cubicBezTo>
                    <a:pt x="1996" y="1880"/>
                    <a:pt x="1595" y="1837"/>
                    <a:pt x="1194" y="1797"/>
                  </a:cubicBezTo>
                  <a:lnTo>
                    <a:pt x="793" y="1837"/>
                  </a:lnTo>
                  <a:lnTo>
                    <a:pt x="593" y="1837"/>
                  </a:lnTo>
                  <a:lnTo>
                    <a:pt x="552" y="1797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4484" y="2036"/>
              <a:ext cx="848" cy="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Identif. local</a:t>
              </a:r>
              <a:endParaRPr/>
            </a:p>
          </p:txBody>
        </p:sp>
      </p:grpSp>
      <p:grpSp>
        <p:nvGrpSpPr>
          <p:cNvPr id="304" name="Google Shape;304;p20"/>
          <p:cNvGrpSpPr/>
          <p:nvPr/>
        </p:nvGrpSpPr>
        <p:grpSpPr>
          <a:xfrm>
            <a:off x="304802" y="2883894"/>
            <a:ext cx="3376612" cy="724156"/>
            <a:chOff x="192" y="1812"/>
            <a:chExt cx="2127" cy="455"/>
          </a:xfrm>
        </p:grpSpPr>
        <p:sp>
          <p:nvSpPr>
            <p:cNvPr id="305" name="Google Shape;305;p20"/>
            <p:cNvSpPr/>
            <p:nvPr/>
          </p:nvSpPr>
          <p:spPr>
            <a:xfrm>
              <a:off x="192" y="1812"/>
              <a:ext cx="2127" cy="455"/>
            </a:xfrm>
            <a:custGeom>
              <a:rect b="b" l="l" r="r" t="t"/>
              <a:pathLst>
                <a:path extrusionOk="0" h="2010" w="9386">
                  <a:moveTo>
                    <a:pt x="114" y="728"/>
                  </a:moveTo>
                  <a:cubicBezTo>
                    <a:pt x="396" y="443"/>
                    <a:pt x="876" y="343"/>
                    <a:pt x="1317" y="379"/>
                  </a:cubicBezTo>
                  <a:cubicBezTo>
                    <a:pt x="1782" y="418"/>
                    <a:pt x="2249" y="437"/>
                    <a:pt x="2720" y="443"/>
                  </a:cubicBezTo>
                  <a:cubicBezTo>
                    <a:pt x="3146" y="447"/>
                    <a:pt x="3572" y="404"/>
                    <a:pt x="3962" y="285"/>
                  </a:cubicBezTo>
                  <a:cubicBezTo>
                    <a:pt x="4358" y="164"/>
                    <a:pt x="4754" y="244"/>
                    <a:pt x="5165" y="158"/>
                  </a:cubicBezTo>
                  <a:cubicBezTo>
                    <a:pt x="5554" y="77"/>
                    <a:pt x="5967" y="97"/>
                    <a:pt x="6368" y="62"/>
                  </a:cubicBezTo>
                  <a:cubicBezTo>
                    <a:pt x="6792" y="25"/>
                    <a:pt x="7231" y="0"/>
                    <a:pt x="7651" y="94"/>
                  </a:cubicBezTo>
                  <a:cubicBezTo>
                    <a:pt x="8063" y="186"/>
                    <a:pt x="8533" y="155"/>
                    <a:pt x="8893" y="379"/>
                  </a:cubicBezTo>
                  <a:cubicBezTo>
                    <a:pt x="9253" y="603"/>
                    <a:pt x="9291" y="982"/>
                    <a:pt x="9334" y="1330"/>
                  </a:cubicBezTo>
                  <a:cubicBezTo>
                    <a:pt x="9385" y="1744"/>
                    <a:pt x="8897" y="1965"/>
                    <a:pt x="8492" y="1964"/>
                  </a:cubicBezTo>
                  <a:cubicBezTo>
                    <a:pt x="8079" y="1963"/>
                    <a:pt x="7658" y="2009"/>
                    <a:pt x="7250" y="1964"/>
                  </a:cubicBezTo>
                  <a:cubicBezTo>
                    <a:pt x="6842" y="1919"/>
                    <a:pt x="6442" y="1903"/>
                    <a:pt x="6047" y="1837"/>
                  </a:cubicBezTo>
                  <a:cubicBezTo>
                    <a:pt x="5613" y="1765"/>
                    <a:pt x="5267" y="2009"/>
                    <a:pt x="4844" y="1964"/>
                  </a:cubicBezTo>
                  <a:cubicBezTo>
                    <a:pt x="4364" y="1914"/>
                    <a:pt x="3997" y="1661"/>
                    <a:pt x="3561" y="1520"/>
                  </a:cubicBezTo>
                  <a:cubicBezTo>
                    <a:pt x="3138" y="1383"/>
                    <a:pt x="2705" y="1456"/>
                    <a:pt x="2279" y="1425"/>
                  </a:cubicBezTo>
                  <a:cubicBezTo>
                    <a:pt x="1862" y="1394"/>
                    <a:pt x="1451" y="1495"/>
                    <a:pt x="1036" y="1457"/>
                  </a:cubicBezTo>
                  <a:cubicBezTo>
                    <a:pt x="709" y="1427"/>
                    <a:pt x="0" y="1724"/>
                    <a:pt x="74" y="1171"/>
                  </a:cubicBezTo>
                  <a:lnTo>
                    <a:pt x="74" y="823"/>
                  </a:lnTo>
                  <a:lnTo>
                    <a:pt x="314" y="665"/>
                  </a:lnTo>
                  <a:lnTo>
                    <a:pt x="114" y="728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0"/>
            <p:cNvSpPr txBox="1"/>
            <p:nvPr/>
          </p:nvSpPr>
          <p:spPr>
            <a:xfrm>
              <a:off x="456" y="1978"/>
              <a:ext cx="1015" cy="1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Identif. local</a:t>
              </a: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668463" y="3869064"/>
            <a:ext cx="5668963" cy="1671130"/>
            <a:chOff x="1051" y="2431"/>
            <a:chExt cx="3571" cy="1050"/>
          </a:xfrm>
        </p:grpSpPr>
        <p:sp>
          <p:nvSpPr>
            <p:cNvPr id="308" name="Google Shape;308;p20"/>
            <p:cNvSpPr/>
            <p:nvPr/>
          </p:nvSpPr>
          <p:spPr>
            <a:xfrm>
              <a:off x="1051" y="2431"/>
              <a:ext cx="3571" cy="1050"/>
            </a:xfrm>
            <a:custGeom>
              <a:rect b="b" l="l" r="r" t="t"/>
              <a:pathLst>
                <a:path extrusionOk="0" h="4636" w="15753">
                  <a:moveTo>
                    <a:pt x="15609" y="1946"/>
                  </a:moveTo>
                  <a:cubicBezTo>
                    <a:pt x="15752" y="1475"/>
                    <a:pt x="15321" y="1132"/>
                    <a:pt x="15168" y="743"/>
                  </a:cubicBezTo>
                  <a:cubicBezTo>
                    <a:pt x="14979" y="261"/>
                    <a:pt x="14464" y="197"/>
                    <a:pt x="14046" y="102"/>
                  </a:cubicBezTo>
                  <a:cubicBezTo>
                    <a:pt x="13651" y="12"/>
                    <a:pt x="13253" y="50"/>
                    <a:pt x="12843" y="142"/>
                  </a:cubicBezTo>
                  <a:cubicBezTo>
                    <a:pt x="12426" y="235"/>
                    <a:pt x="11988" y="147"/>
                    <a:pt x="11560" y="102"/>
                  </a:cubicBezTo>
                  <a:cubicBezTo>
                    <a:pt x="11147" y="59"/>
                    <a:pt x="10736" y="41"/>
                    <a:pt x="10318" y="21"/>
                  </a:cubicBezTo>
                  <a:cubicBezTo>
                    <a:pt x="9882" y="0"/>
                    <a:pt x="9476" y="142"/>
                    <a:pt x="9115" y="342"/>
                  </a:cubicBezTo>
                  <a:cubicBezTo>
                    <a:pt x="8747" y="545"/>
                    <a:pt x="8322" y="596"/>
                    <a:pt x="7912" y="623"/>
                  </a:cubicBezTo>
                  <a:cubicBezTo>
                    <a:pt x="7472" y="653"/>
                    <a:pt x="7014" y="546"/>
                    <a:pt x="6590" y="703"/>
                  </a:cubicBezTo>
                  <a:cubicBezTo>
                    <a:pt x="6202" y="846"/>
                    <a:pt x="5803" y="1106"/>
                    <a:pt x="5387" y="1024"/>
                  </a:cubicBezTo>
                  <a:cubicBezTo>
                    <a:pt x="4924" y="933"/>
                    <a:pt x="4635" y="1198"/>
                    <a:pt x="4184" y="1224"/>
                  </a:cubicBezTo>
                  <a:cubicBezTo>
                    <a:pt x="3756" y="1249"/>
                    <a:pt x="3356" y="1301"/>
                    <a:pt x="2941" y="1304"/>
                  </a:cubicBezTo>
                  <a:cubicBezTo>
                    <a:pt x="2509" y="1307"/>
                    <a:pt x="2127" y="1024"/>
                    <a:pt x="1699" y="1024"/>
                  </a:cubicBezTo>
                  <a:cubicBezTo>
                    <a:pt x="1296" y="1024"/>
                    <a:pt x="867" y="922"/>
                    <a:pt x="496" y="1144"/>
                  </a:cubicBezTo>
                  <a:cubicBezTo>
                    <a:pt x="83" y="1390"/>
                    <a:pt x="29" y="1900"/>
                    <a:pt x="15" y="2347"/>
                  </a:cubicBezTo>
                  <a:cubicBezTo>
                    <a:pt x="0" y="2812"/>
                    <a:pt x="128" y="3296"/>
                    <a:pt x="576" y="3549"/>
                  </a:cubicBezTo>
                  <a:cubicBezTo>
                    <a:pt x="967" y="3769"/>
                    <a:pt x="1385" y="3873"/>
                    <a:pt x="1819" y="3870"/>
                  </a:cubicBezTo>
                  <a:cubicBezTo>
                    <a:pt x="2235" y="3868"/>
                    <a:pt x="2654" y="3863"/>
                    <a:pt x="3062" y="3790"/>
                  </a:cubicBezTo>
                  <a:cubicBezTo>
                    <a:pt x="3475" y="3716"/>
                    <a:pt x="3888" y="3668"/>
                    <a:pt x="4304" y="3629"/>
                  </a:cubicBezTo>
                  <a:cubicBezTo>
                    <a:pt x="4704" y="3591"/>
                    <a:pt x="5104" y="3506"/>
                    <a:pt x="5507" y="3549"/>
                  </a:cubicBezTo>
                  <a:cubicBezTo>
                    <a:pt x="5910" y="3592"/>
                    <a:pt x="6305" y="3662"/>
                    <a:pt x="6710" y="3710"/>
                  </a:cubicBezTo>
                  <a:cubicBezTo>
                    <a:pt x="7131" y="3760"/>
                    <a:pt x="7540" y="3778"/>
                    <a:pt x="7953" y="3870"/>
                  </a:cubicBezTo>
                  <a:cubicBezTo>
                    <a:pt x="8371" y="3964"/>
                    <a:pt x="8772" y="4109"/>
                    <a:pt x="9195" y="4151"/>
                  </a:cubicBezTo>
                  <a:cubicBezTo>
                    <a:pt x="9597" y="4191"/>
                    <a:pt x="9996" y="4241"/>
                    <a:pt x="10398" y="4311"/>
                  </a:cubicBezTo>
                  <a:cubicBezTo>
                    <a:pt x="10793" y="4380"/>
                    <a:pt x="11196" y="4406"/>
                    <a:pt x="11601" y="4391"/>
                  </a:cubicBezTo>
                  <a:cubicBezTo>
                    <a:pt x="12040" y="4374"/>
                    <a:pt x="12484" y="4431"/>
                    <a:pt x="12923" y="4391"/>
                  </a:cubicBezTo>
                  <a:cubicBezTo>
                    <a:pt x="13354" y="4352"/>
                    <a:pt x="13741" y="4540"/>
                    <a:pt x="14166" y="4511"/>
                  </a:cubicBezTo>
                  <a:cubicBezTo>
                    <a:pt x="14580" y="4483"/>
                    <a:pt x="15136" y="4635"/>
                    <a:pt x="15369" y="4151"/>
                  </a:cubicBezTo>
                  <a:cubicBezTo>
                    <a:pt x="15551" y="3772"/>
                    <a:pt x="15389" y="3346"/>
                    <a:pt x="15489" y="2948"/>
                  </a:cubicBezTo>
                  <a:lnTo>
                    <a:pt x="15609" y="2547"/>
                  </a:lnTo>
                  <a:lnTo>
                    <a:pt x="15609" y="2146"/>
                  </a:lnTo>
                  <a:lnTo>
                    <a:pt x="15609" y="1785"/>
                  </a:lnTo>
                  <a:lnTo>
                    <a:pt x="15609" y="1946"/>
                  </a:lnTo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0"/>
            <p:cNvSpPr txBox="1"/>
            <p:nvPr/>
          </p:nvSpPr>
          <p:spPr>
            <a:xfrm>
              <a:off x="2436" y="2791"/>
              <a:ext cx="1076" cy="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Comunicação </a:t>
              </a:r>
              <a:endParaRPr/>
            </a:p>
            <a:p>
              <a:pPr indent="0" lvl="0" marL="0" marR="0" rtl="0" algn="ctr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propriamente dita</a:t>
              </a:r>
              <a:endParaRPr/>
            </a:p>
          </p:txBody>
        </p:sp>
      </p:grpSp>
      <p:sp>
        <p:nvSpPr>
          <p:cNvPr id="310" name="Google Shape;310;p20"/>
          <p:cNvSpPr txBox="1"/>
          <p:nvPr>
            <p:ph type="title"/>
          </p:nvPr>
        </p:nvSpPr>
        <p:spPr>
          <a:xfrm>
            <a:off x="738189" y="183030"/>
            <a:ext cx="8023225" cy="131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82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sockets (UDP)</a:t>
            </a:r>
            <a:endParaRPr/>
          </a:p>
        </p:txBody>
      </p:sp>
      <p:grpSp>
        <p:nvGrpSpPr>
          <p:cNvPr id="311" name="Google Shape;311;p20"/>
          <p:cNvGrpSpPr/>
          <p:nvPr/>
        </p:nvGrpSpPr>
        <p:grpSpPr>
          <a:xfrm>
            <a:off x="2043114" y="1677497"/>
            <a:ext cx="1303337" cy="289663"/>
            <a:chOff x="1287" y="1054"/>
            <a:chExt cx="821" cy="182"/>
          </a:xfrm>
        </p:grpSpPr>
        <p:sp>
          <p:nvSpPr>
            <p:cNvPr id="312" name="Google Shape;312;p20"/>
            <p:cNvSpPr/>
            <p:nvPr/>
          </p:nvSpPr>
          <p:spPr>
            <a:xfrm>
              <a:off x="1287" y="1054"/>
              <a:ext cx="821" cy="182"/>
            </a:xfrm>
            <a:prstGeom prst="roundRect">
              <a:avLst>
                <a:gd fmla="val 54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1287" y="1054"/>
              <a:ext cx="821" cy="182"/>
            </a:xfrm>
            <a:prstGeom prst="roundRect">
              <a:avLst>
                <a:gd fmla="val 546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Início</a:t>
              </a:r>
              <a:endParaRPr/>
            </a:p>
          </p:txBody>
        </p:sp>
      </p:grpSp>
      <p:grpSp>
        <p:nvGrpSpPr>
          <p:cNvPr id="314" name="Google Shape;314;p20"/>
          <p:cNvGrpSpPr/>
          <p:nvPr/>
        </p:nvGrpSpPr>
        <p:grpSpPr>
          <a:xfrm>
            <a:off x="2043114" y="2145413"/>
            <a:ext cx="1303337" cy="218043"/>
            <a:chOff x="1287" y="1348"/>
            <a:chExt cx="821" cy="137"/>
          </a:xfrm>
        </p:grpSpPr>
        <p:sp>
          <p:nvSpPr>
            <p:cNvPr id="315" name="Google Shape;315;p20"/>
            <p:cNvSpPr/>
            <p:nvPr/>
          </p:nvSpPr>
          <p:spPr>
            <a:xfrm>
              <a:off x="1287" y="1348"/>
              <a:ext cx="821" cy="137"/>
            </a:xfrm>
            <a:prstGeom prst="roundRect">
              <a:avLst>
                <a:gd fmla="val 722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1287" y="1348"/>
              <a:ext cx="821" cy="137"/>
            </a:xfrm>
            <a:prstGeom prst="roundRect">
              <a:avLst>
                <a:gd fmla="val 722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socket( )</a:t>
              </a:r>
              <a:endParaRPr/>
            </a:p>
          </p:txBody>
        </p:sp>
      </p:grpSp>
      <p:grpSp>
        <p:nvGrpSpPr>
          <p:cNvPr id="317" name="Google Shape;317;p20"/>
          <p:cNvGrpSpPr/>
          <p:nvPr/>
        </p:nvGrpSpPr>
        <p:grpSpPr>
          <a:xfrm>
            <a:off x="2043114" y="3095570"/>
            <a:ext cx="1303337" cy="216451"/>
            <a:chOff x="1287" y="1945"/>
            <a:chExt cx="821" cy="136"/>
          </a:xfrm>
        </p:grpSpPr>
        <p:sp>
          <p:nvSpPr>
            <p:cNvPr id="318" name="Google Shape;318;p20"/>
            <p:cNvSpPr/>
            <p:nvPr/>
          </p:nvSpPr>
          <p:spPr>
            <a:xfrm>
              <a:off x="1287" y="194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287" y="194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bind( )</a:t>
              </a:r>
              <a:endParaRPr/>
            </a:p>
          </p:txBody>
        </p:sp>
      </p:grpSp>
      <p:grpSp>
        <p:nvGrpSpPr>
          <p:cNvPr id="320" name="Google Shape;320;p20"/>
          <p:cNvGrpSpPr/>
          <p:nvPr/>
        </p:nvGrpSpPr>
        <p:grpSpPr>
          <a:xfrm>
            <a:off x="2043114" y="4387911"/>
            <a:ext cx="1303337" cy="216451"/>
            <a:chOff x="1287" y="2757"/>
            <a:chExt cx="821" cy="136"/>
          </a:xfrm>
        </p:grpSpPr>
        <p:sp>
          <p:nvSpPr>
            <p:cNvPr id="321" name="Google Shape;321;p20"/>
            <p:cNvSpPr/>
            <p:nvPr/>
          </p:nvSpPr>
          <p:spPr>
            <a:xfrm>
              <a:off x="1287" y="275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287" y="275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recvfrom( )</a:t>
              </a:r>
              <a:endParaRPr/>
            </a:p>
          </p:txBody>
        </p:sp>
      </p:grpSp>
      <p:grpSp>
        <p:nvGrpSpPr>
          <p:cNvPr id="323" name="Google Shape;323;p20"/>
          <p:cNvGrpSpPr/>
          <p:nvPr/>
        </p:nvGrpSpPr>
        <p:grpSpPr>
          <a:xfrm>
            <a:off x="2043114" y="4825587"/>
            <a:ext cx="1303337" cy="216451"/>
            <a:chOff x="1287" y="3032"/>
            <a:chExt cx="821" cy="136"/>
          </a:xfrm>
        </p:grpSpPr>
        <p:sp>
          <p:nvSpPr>
            <p:cNvPr id="324" name="Google Shape;324;p20"/>
            <p:cNvSpPr/>
            <p:nvPr/>
          </p:nvSpPr>
          <p:spPr>
            <a:xfrm>
              <a:off x="1287" y="303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1287" y="3032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sendto( )</a:t>
              </a:r>
              <a:endParaRPr/>
            </a:p>
          </p:txBody>
        </p:sp>
      </p:grpSp>
      <p:cxnSp>
        <p:nvCxnSpPr>
          <p:cNvPr id="326" name="Google Shape;326;p20"/>
          <p:cNvCxnSpPr/>
          <p:nvPr/>
        </p:nvCxnSpPr>
        <p:spPr>
          <a:xfrm>
            <a:off x="2695575" y="1967159"/>
            <a:ext cx="1588" cy="17825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20"/>
          <p:cNvCxnSpPr/>
          <p:nvPr/>
        </p:nvCxnSpPr>
        <p:spPr>
          <a:xfrm>
            <a:off x="2695575" y="2363456"/>
            <a:ext cx="1588" cy="73052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0"/>
          <p:cNvCxnSpPr/>
          <p:nvPr/>
        </p:nvCxnSpPr>
        <p:spPr>
          <a:xfrm>
            <a:off x="2695575" y="3313612"/>
            <a:ext cx="1588" cy="107588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0"/>
          <p:cNvCxnSpPr/>
          <p:nvPr/>
        </p:nvCxnSpPr>
        <p:spPr>
          <a:xfrm>
            <a:off x="2695575" y="4607545"/>
            <a:ext cx="1588" cy="219634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0"/>
          <p:cNvCxnSpPr/>
          <p:nvPr/>
        </p:nvCxnSpPr>
        <p:spPr>
          <a:xfrm>
            <a:off x="2695575" y="5043631"/>
            <a:ext cx="14288" cy="6254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31" name="Google Shape;331;p20"/>
          <p:cNvGrpSpPr/>
          <p:nvPr/>
        </p:nvGrpSpPr>
        <p:grpSpPr>
          <a:xfrm>
            <a:off x="5586414" y="1679089"/>
            <a:ext cx="1303337" cy="289663"/>
            <a:chOff x="3519" y="1055"/>
            <a:chExt cx="821" cy="182"/>
          </a:xfrm>
        </p:grpSpPr>
        <p:sp>
          <p:nvSpPr>
            <p:cNvPr id="332" name="Google Shape;332;p20"/>
            <p:cNvSpPr/>
            <p:nvPr/>
          </p:nvSpPr>
          <p:spPr>
            <a:xfrm>
              <a:off x="3519" y="1055"/>
              <a:ext cx="821" cy="182"/>
            </a:xfrm>
            <a:prstGeom prst="roundRect">
              <a:avLst>
                <a:gd fmla="val 54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519" y="1055"/>
              <a:ext cx="821" cy="182"/>
            </a:xfrm>
            <a:prstGeom prst="roundRect">
              <a:avLst>
                <a:gd fmla="val 546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Início</a:t>
              </a: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5586414" y="2264780"/>
            <a:ext cx="1303337" cy="216451"/>
            <a:chOff x="3519" y="1423"/>
            <a:chExt cx="821" cy="136"/>
          </a:xfrm>
        </p:grpSpPr>
        <p:sp>
          <p:nvSpPr>
            <p:cNvPr id="335" name="Google Shape;335;p20"/>
            <p:cNvSpPr/>
            <p:nvPr/>
          </p:nvSpPr>
          <p:spPr>
            <a:xfrm>
              <a:off x="3519" y="1423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519" y="1423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socket( )</a:t>
              </a:r>
              <a:endParaRPr/>
            </a:p>
          </p:txBody>
        </p:sp>
      </p:grpSp>
      <p:grpSp>
        <p:nvGrpSpPr>
          <p:cNvPr id="337" name="Google Shape;337;p20"/>
          <p:cNvGrpSpPr/>
          <p:nvPr/>
        </p:nvGrpSpPr>
        <p:grpSpPr>
          <a:xfrm>
            <a:off x="5586414" y="3284964"/>
            <a:ext cx="1303337" cy="216451"/>
            <a:chOff x="3519" y="2064"/>
            <a:chExt cx="821" cy="136"/>
          </a:xfrm>
        </p:grpSpPr>
        <p:sp>
          <p:nvSpPr>
            <p:cNvPr id="338" name="Google Shape;338;p20"/>
            <p:cNvSpPr/>
            <p:nvPr/>
          </p:nvSpPr>
          <p:spPr>
            <a:xfrm>
              <a:off x="3519" y="206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19" y="2064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bind()</a:t>
              </a:r>
              <a:endParaRPr/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5586414" y="4098248"/>
            <a:ext cx="1303337" cy="216451"/>
            <a:chOff x="3519" y="2575"/>
            <a:chExt cx="821" cy="136"/>
          </a:xfrm>
        </p:grpSpPr>
        <p:sp>
          <p:nvSpPr>
            <p:cNvPr id="341" name="Google Shape;341;p20"/>
            <p:cNvSpPr/>
            <p:nvPr/>
          </p:nvSpPr>
          <p:spPr>
            <a:xfrm>
              <a:off x="3519" y="257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519" y="2575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sendto( )</a:t>
              </a:r>
              <a:endParaRPr/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5586414" y="5072278"/>
            <a:ext cx="1303337" cy="216451"/>
            <a:chOff x="3519" y="3187"/>
            <a:chExt cx="821" cy="136"/>
          </a:xfrm>
        </p:grpSpPr>
        <p:sp>
          <p:nvSpPr>
            <p:cNvPr id="344" name="Google Shape;344;p20"/>
            <p:cNvSpPr/>
            <p:nvPr/>
          </p:nvSpPr>
          <p:spPr>
            <a:xfrm>
              <a:off x="3519" y="318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519" y="3187"/>
              <a:ext cx="821" cy="136"/>
            </a:xfrm>
            <a:prstGeom prst="roundRect">
              <a:avLst>
                <a:gd fmla="val 731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recvfrom( )</a:t>
              </a:r>
              <a:endParaRPr/>
            </a:p>
          </p:txBody>
        </p:sp>
      </p:grpSp>
      <p:cxnSp>
        <p:nvCxnSpPr>
          <p:cNvPr id="346" name="Google Shape;346;p20"/>
          <p:cNvCxnSpPr/>
          <p:nvPr/>
        </p:nvCxnSpPr>
        <p:spPr>
          <a:xfrm>
            <a:off x="6240464" y="1970342"/>
            <a:ext cx="1587" cy="2944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20"/>
          <p:cNvCxnSpPr/>
          <p:nvPr/>
        </p:nvCxnSpPr>
        <p:spPr>
          <a:xfrm>
            <a:off x="6240464" y="2482822"/>
            <a:ext cx="1587" cy="80214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8" name="Google Shape;348;p20"/>
          <p:cNvCxnSpPr/>
          <p:nvPr/>
        </p:nvCxnSpPr>
        <p:spPr>
          <a:xfrm>
            <a:off x="6240464" y="3503008"/>
            <a:ext cx="1587" cy="59524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0"/>
          <p:cNvCxnSpPr/>
          <p:nvPr/>
        </p:nvCxnSpPr>
        <p:spPr>
          <a:xfrm>
            <a:off x="6240464" y="4316290"/>
            <a:ext cx="1587" cy="75757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20"/>
          <p:cNvCxnSpPr/>
          <p:nvPr/>
        </p:nvCxnSpPr>
        <p:spPr>
          <a:xfrm>
            <a:off x="6240464" y="5290320"/>
            <a:ext cx="1587" cy="52362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20"/>
          <p:cNvCxnSpPr/>
          <p:nvPr/>
        </p:nvCxnSpPr>
        <p:spPr>
          <a:xfrm flipH="1">
            <a:off x="3348039" y="4206473"/>
            <a:ext cx="2238375" cy="291254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3348038" y="4933813"/>
            <a:ext cx="2239962" cy="248282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0"/>
          <p:cNvCxnSpPr>
            <a:stCxn id="325" idx="2"/>
            <a:endCxn id="322" idx="1"/>
          </p:cNvCxnSpPr>
          <p:nvPr/>
        </p:nvCxnSpPr>
        <p:spPr>
          <a:xfrm flipH="1" rot="5400000">
            <a:off x="2095983" y="4443238"/>
            <a:ext cx="546000" cy="651600"/>
          </a:xfrm>
          <a:prstGeom prst="bentConnector4">
            <a:avLst>
              <a:gd fmla="val -41869" name="adj1"/>
              <a:gd fmla="val 202986" name="adj2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p20"/>
          <p:cNvCxnSpPr>
            <a:stCxn id="345" idx="3"/>
            <a:endCxn id="342" idx="3"/>
          </p:cNvCxnSpPr>
          <p:nvPr/>
        </p:nvCxnSpPr>
        <p:spPr>
          <a:xfrm flipH="1" rot="10800000">
            <a:off x="6889751" y="4206404"/>
            <a:ext cx="600" cy="974100"/>
          </a:xfrm>
          <a:prstGeom prst="bentConnector3">
            <a:avLst>
              <a:gd fmla="val 38100000" name="adj1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738189" y="230776"/>
            <a:ext cx="8023225" cy="121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sockets</a:t>
            </a:r>
            <a:endParaRPr/>
          </a:p>
        </p:txBody>
      </p:sp>
      <p:sp>
        <p:nvSpPr>
          <p:cNvPr id="360" name="Google Shape;360;p21"/>
          <p:cNvSpPr txBox="1"/>
          <p:nvPr>
            <p:ph idx="1" type="body"/>
          </p:nvPr>
        </p:nvSpPr>
        <p:spPr>
          <a:xfrm>
            <a:off x="760413" y="1742751"/>
            <a:ext cx="8382000" cy="435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Operações especiais:</a:t>
            </a:r>
            <a:endParaRPr/>
          </a:p>
          <a:p>
            <a:pPr indent="-284163" lvl="1" marL="7413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°"/>
            </a:pPr>
            <a:r>
              <a:rPr lang="en-US" sz="2400"/>
              <a:t>Como converter um string de/para um endereço IP?</a:t>
            </a:r>
            <a:endParaRPr/>
          </a:p>
          <a:p>
            <a:pPr indent="-228600" lvl="2" marL="1143000" rtl="0" algn="l">
              <a:lnSpc>
                <a:spcPct val="117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struct in_addr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inet_addr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(char* addr);</a:t>
            </a:r>
            <a:endParaRPr/>
          </a:p>
          <a:p>
            <a:pPr indent="-228600" lvl="2" marL="1143000" rtl="0" algn="l">
              <a:lnSpc>
                <a:spcPct val="117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char* 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inet_ntoa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(struct in_addr inaddr);</a:t>
            </a:r>
            <a:endParaRPr/>
          </a:p>
          <a:p>
            <a:pPr indent="-341313" lvl="0" marL="341313" rtl="0" algn="l">
              <a:lnSpc>
                <a:spcPct val="168000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2200">
              <a:latin typeface="Courier"/>
              <a:ea typeface="Courier"/>
              <a:cs typeface="Courier"/>
              <a:sym typeface="Courier"/>
            </a:endParaRPr>
          </a:p>
          <a:p>
            <a:pPr indent="-284163" lvl="1" marL="741363" rtl="0" algn="l">
              <a:spcBef>
                <a:spcPts val="76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°"/>
            </a:pPr>
            <a:r>
              <a:rPr lang="en-US" sz="2400"/>
              <a:t>Como converter inteiros da representação da máquina para a representação da rede?</a:t>
            </a:r>
            <a:endParaRPr/>
          </a:p>
          <a:p>
            <a:pPr indent="-341313" lvl="0" marL="341313" rtl="0" algn="l">
              <a:lnSpc>
                <a:spcPct val="117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sz="600">
              <a:solidFill>
                <a:srgbClr val="FF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-341313" lvl="0" marL="341313" rtl="0" algn="l">
              <a:lnSpc>
                <a:spcPct val="117000"/>
              </a:lnSpc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"/>
              <a:buNone/>
            </a:pP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htons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(),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htonl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(),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ntohs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(),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ntohl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2"/>
          <p:cNvSpPr txBox="1"/>
          <p:nvPr>
            <p:ph type="title"/>
          </p:nvPr>
        </p:nvSpPr>
        <p:spPr>
          <a:xfrm>
            <a:off x="738189" y="230776"/>
            <a:ext cx="8023225" cy="121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sockets</a:t>
            </a:r>
            <a:endParaRPr/>
          </a:p>
        </p:txBody>
      </p:sp>
      <p:sp>
        <p:nvSpPr>
          <p:cNvPr id="366" name="Google Shape;366;p22"/>
          <p:cNvSpPr txBox="1"/>
          <p:nvPr>
            <p:ph idx="1" type="body"/>
          </p:nvPr>
        </p:nvSpPr>
        <p:spPr>
          <a:xfrm>
            <a:off x="760413" y="1742751"/>
            <a:ext cx="8382000" cy="435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Operações especiais:</a:t>
            </a:r>
            <a:endParaRPr/>
          </a:p>
          <a:p>
            <a:pPr indent="-284163" lvl="1" marL="7413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°"/>
            </a:pPr>
            <a:r>
              <a:rPr lang="en-US" sz="2400"/>
              <a:t>Como obter a identificação de quem mandou a msg</a:t>
            </a:r>
            <a:endParaRPr/>
          </a:p>
          <a:p>
            <a:pPr indent="-228600" lvl="2" marL="1143000" rtl="0" algn="l">
              <a:lnSpc>
                <a:spcPct val="117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short int port</a:t>
            </a:r>
            <a:r>
              <a:rPr lang="en-US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 = ntohs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(s_addr_in.sin_port);</a:t>
            </a:r>
            <a:endParaRPr/>
          </a:p>
          <a:p>
            <a:pPr indent="-228600" lvl="2" marL="1143000" rtl="0" algn="l">
              <a:lnSpc>
                <a:spcPct val="117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struct in_addr addr = s_addr_in.sin_addr;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738189" y="230776"/>
            <a:ext cx="8023225" cy="1219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Interface: sockets</a:t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760413" y="1742751"/>
            <a:ext cx="8382000" cy="435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Operações especiais:</a:t>
            </a:r>
            <a:endParaRPr/>
          </a:p>
          <a:p>
            <a:pPr indent="-284163" lvl="1" marL="741363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°"/>
            </a:pPr>
            <a:r>
              <a:rPr lang="en-US" sz="2400"/>
              <a:t>Como obter o nome da minha máquina?</a:t>
            </a:r>
            <a:endParaRPr/>
          </a:p>
          <a:p>
            <a:pPr indent="-284163" lvl="1" marL="741363" rtl="0" algn="l">
              <a:lnSpc>
                <a:spcPct val="117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int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gethostname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(char* name, int namelen);</a:t>
            </a:r>
            <a:endParaRPr/>
          </a:p>
          <a:p>
            <a:pPr indent="-284163" lvl="1" marL="741363" rtl="0" algn="l">
              <a:lnSpc>
                <a:spcPct val="140000"/>
              </a:lnSpc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°"/>
            </a:pPr>
            <a:r>
              <a:rPr lang="en-US" sz="2400"/>
              <a:t>Como obter um endereço a partir do nome da máquina</a:t>
            </a:r>
            <a:endParaRPr/>
          </a:p>
          <a:p>
            <a:pPr indent="-284163" lvl="1" marL="741363" rtl="0" algn="l">
              <a:lnSpc>
                <a:spcPct val="168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struct hostent* </a:t>
            </a:r>
            <a:r>
              <a:rPr lang="en-US" sz="22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gethostbyname</a:t>
            </a:r>
            <a:r>
              <a:rPr lang="en-US" sz="2200">
                <a:latin typeface="Courier"/>
                <a:ea typeface="Courier"/>
                <a:cs typeface="Courier"/>
                <a:sym typeface="Courier"/>
              </a:rPr>
              <a:t>(char* hostn);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Exemplo</a:t>
            </a:r>
            <a:endParaRPr/>
          </a:p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Arquivos na pasta de transparências: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Serviço TCP para listar arquivos de um diretório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Select() - Descrição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Ao invés de um processo para cada requisição, um único processo serve a todas as requisições.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Select() funciona bloqueando o processo até que seja acordado por um evento no socket.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Select() – Etapas</a:t>
            </a:r>
            <a:endParaRPr/>
          </a:p>
        </p:txBody>
      </p:sp>
      <p:sp>
        <p:nvSpPr>
          <p:cNvPr id="390" name="Google Shape;390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Preenche a estrutura fd_set com os sockets a serem acompanhados para recebimento de dados.</a:t>
            </a: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Preenche a estrutura fd_set com os sockets em que se pode escrever.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Select() - Etapas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Chama Select() e congela até que algo aconteça.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Esperar por um valor retornado por Select()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Select() - Etapas</a:t>
            </a:r>
            <a:endParaRPr/>
          </a:p>
        </p:txBody>
      </p:sp>
      <p:sp>
        <p:nvSpPr>
          <p:cNvPr id="402" name="Google Shape;40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Esperar por um valor retornado por Select(). Responder à requisição do socket da maneira desejada.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Repetir estas operações enquanto o servidor precisar funcionar.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 fd_set - Macros</a:t>
            </a:r>
            <a:endParaRPr/>
          </a:p>
        </p:txBody>
      </p:sp>
      <p:sp>
        <p:nvSpPr>
          <p:cNvPr id="408" name="Google Shape;408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FD_ZERO – Limpa um fd_set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FD_ISSET – Checa se o socket está no fd_set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FD_SET – Adiciona um socket ao fd_set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FD_CLR – Remove um socket do fd_set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Paradigma cliente-servidor</a:t>
            </a:r>
            <a:endParaRPr/>
          </a:p>
        </p:txBody>
      </p:sp>
      <p:pic>
        <p:nvPicPr>
          <p:cNvPr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761" r="2761" t="0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Estrutura fd_set – Como instanciar</a:t>
            </a:r>
            <a:endParaRPr/>
          </a:p>
        </p:txBody>
      </p:sp>
      <p:sp>
        <p:nvSpPr>
          <p:cNvPr id="414" name="Google Shape;414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Exemplo: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"/>
            </a:pPr>
            <a:r>
              <a:rPr lang="en-US">
                <a:solidFill>
                  <a:srgbClr val="7F7F7F"/>
                </a:solidFill>
              </a:rPr>
              <a:t>//cria fd_set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"/>
            </a:pPr>
            <a:r>
              <a:rPr lang="en-US"/>
              <a:t>fd_set readfds;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Noto Sans Symbols"/>
              <a:buChar char=""/>
            </a:pPr>
            <a:r>
              <a:rPr lang="en-US">
                <a:solidFill>
                  <a:srgbClr val="7F7F7F"/>
                </a:solidFill>
              </a:rPr>
              <a:t>//adiciona um socket ao fd_set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"/>
            </a:pPr>
            <a:r>
              <a:rPr lang="en-US"/>
              <a:t>FD_SET(socket, &amp;readfds);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Select() – Como instanciar</a:t>
            </a:r>
            <a:endParaRPr/>
          </a:p>
        </p:txBody>
      </p:sp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Exemplo: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/>
            </a:br>
            <a:r>
              <a:rPr lang="en-US">
                <a:solidFill>
                  <a:srgbClr val="7F7F7F"/>
                </a:solidFill>
              </a:rPr>
              <a:t>//Recebe uma lista de sockets e os monitora</a:t>
            </a:r>
            <a:br>
              <a:rPr lang="en-US"/>
            </a:br>
            <a:r>
              <a:rPr lang="en-US"/>
              <a:t>activity = select( max_clients , &amp;readfds , NULL , NULL , NULL);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Paradigma par-a-par</a:t>
            </a:r>
            <a:endParaRPr/>
          </a:p>
        </p:txBody>
      </p:sp>
      <p:pic>
        <p:nvPicPr>
          <p:cNvPr id="113" name="Google Shape;11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7694" l="0" r="0" t="-7694"/>
          <a:stretch/>
        </p:blipFill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Par-a-par versus cliente-servidor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Distribuição de popularidade típica da Internet: Zipf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63" y="2915842"/>
            <a:ext cx="6086475" cy="257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Par-a-par versus cliente-servidor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Alta popularidade: P2P ganha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Muitas fontes de dados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Fontes distribuídas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Baixa popularidade: P2P perde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Pouca gente com o arquivo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Muito downtime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Problema do P2P com conteúdo copyrighted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Solução: Redes CDN para distribuição de conteúdo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Programação em Sockets</a:t>
            </a:r>
            <a:endParaRPr/>
          </a:p>
        </p:txBody>
      </p:sp>
      <p:sp>
        <p:nvSpPr>
          <p:cNvPr id="132" name="Google Shape;132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</a:t>
            </a:r>
            <a:endParaRPr/>
          </a:p>
        </p:txBody>
      </p:sp>
      <p:sp>
        <p:nvSpPr>
          <p:cNvPr id="138" name="Google Shape;138;p8"/>
          <p:cNvSpPr txBox="1"/>
          <p:nvPr/>
        </p:nvSpPr>
        <p:spPr>
          <a:xfrm>
            <a:off x="0" y="1460942"/>
            <a:ext cx="8664955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618FFD"/>
                </a:solidFill>
                <a:latin typeface="Calibri"/>
                <a:ea typeface="Calibri"/>
                <a:cs typeface="Calibri"/>
                <a:sym typeface="Calibri"/>
              </a:rPr>
              <a:t>SOCKET: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Introduzido no BSD4.1 UNIX, 1981</a:t>
            </a:r>
            <a:endParaRPr/>
          </a:p>
          <a:p>
            <a:pPr indent="0" lvl="0" marL="4476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Explicitamente criados, usados e liberados pelas aplicações  </a:t>
            </a:r>
            <a:endParaRPr/>
          </a:p>
          <a:p>
            <a:pPr indent="0" lvl="0" marL="447675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Paradigma cliente-servidor </a:t>
            </a:r>
            <a:endParaRPr/>
          </a:p>
          <a:p>
            <a:pPr indent="0" lvl="0" marL="447675" marR="0" rtl="0" algn="l"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Dois tipos de serviço de transporte via socket API: </a:t>
            </a:r>
            <a:endParaRPr/>
          </a:p>
          <a:p>
            <a:pPr indent="0" lvl="1" marL="9048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UDP - Datagrama não confiável </a:t>
            </a:r>
            <a:endParaRPr/>
          </a:p>
          <a:p>
            <a:pPr indent="0" lvl="1" marL="9048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TCP – transferência confiável de cadeias de bytes de um processo para outro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447675" marR="0" rtl="0" algn="l"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rebuchet MS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Uma porta entre o processo de aplicação e o protocolo de transporte fim-a-fim (UDP ou TCP) 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400" y="3978218"/>
            <a:ext cx="6335658" cy="286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Funcionamento</a:t>
            </a:r>
            <a:endParaRPr/>
          </a:p>
        </p:txBody>
      </p:sp>
      <p:sp>
        <p:nvSpPr>
          <p:cNvPr id="145" name="Google Shape;145;p9"/>
          <p:cNvSpPr txBox="1"/>
          <p:nvPr/>
        </p:nvSpPr>
        <p:spPr>
          <a:xfrm>
            <a:off x="676275" y="1663227"/>
            <a:ext cx="7775147" cy="452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8103"/>
                </a:solidFill>
                <a:latin typeface="Calibri"/>
                <a:ea typeface="Calibri"/>
                <a:cs typeface="Calibri"/>
                <a:sym typeface="Calibri"/>
              </a:rPr>
              <a:t>Cliente deve contatar o servidor</a:t>
            </a:r>
            <a:endParaRPr b="0" i="0" sz="1700" u="none" cap="none" strike="noStrike">
              <a:solidFill>
                <a:srgbClr val="FF810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FF810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000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∙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Processo servidor já deve estar em execução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00013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∙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Servidor deve ter criado socket (porta) que aceita o contato do cliente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00013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∙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Cliente cria um socket TCP local: especificando endereço IP e número da porta do processo servidor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100013" marR="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∙"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Quando o </a:t>
            </a:r>
            <a:r>
              <a:rPr b="0" i="0" lang="en-US" sz="1700" u="none" cap="none" strike="noStrike">
                <a:solidFill>
                  <a:srgbClr val="FF8103"/>
                </a:solidFill>
                <a:latin typeface="Calibri"/>
                <a:ea typeface="Calibri"/>
                <a:cs typeface="Calibri"/>
                <a:sym typeface="Calibri"/>
              </a:rPr>
              <a:t>cliente cria o socket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cliente TCP estabelece conexão com o TCP do servidor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handshake de 3 vias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103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FF8103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b="0" i="0" sz="1700" u="none" cap="none" strike="noStrike">
              <a:solidFill>
                <a:srgbClr val="FF810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FF810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Quando contatado pelo cliente, </a:t>
            </a:r>
            <a:r>
              <a:rPr b="0" i="0" lang="en-US" sz="1700" u="none" cap="none" strike="noStrike">
                <a:solidFill>
                  <a:srgbClr val="FF8103"/>
                </a:solidFill>
                <a:latin typeface="Calibri"/>
                <a:ea typeface="Calibri"/>
                <a:cs typeface="Calibri"/>
                <a:sym typeface="Calibri"/>
              </a:rPr>
              <a:t>o TCP do servidor cria um novo socket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 processo servidor comunicar-se com o cliente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7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Permite ao servidor conversar com múltiplos clientes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17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Números da porta de origem enviados são usados para distinguir os clientes</a:t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8103"/>
              </a:buClr>
              <a:buSzPts val="1700"/>
              <a:buFont typeface="Times New Roman"/>
              <a:buNone/>
            </a:pPr>
            <a:r>
              <a:rPr b="1" i="0" lang="en-US" sz="1700" u="none" cap="none" strike="noStrike">
                <a:solidFill>
                  <a:srgbClr val="FF81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Ponto de vista da aplicação</a:t>
            </a:r>
            <a:endParaRPr b="1" i="0" sz="1700" u="none" cap="none" strike="noStrike">
              <a:solidFill>
                <a:srgbClr val="FF810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0" marL="10001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700"/>
              <a:buFont typeface="Times New Roman"/>
              <a:buChar char="•"/>
            </a:pPr>
            <a:r>
              <a:rPr b="0" i="0" lang="en-US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TCP fornece a transferência confiável, em ordem de bytes (“pipe”) entre o cliente e o servido</a:t>
            </a:r>
            <a:endParaRPr b="0" i="0" sz="17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0013" lvl="0" marL="10001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cao Proposta AG">
  <a:themeElements>
    <a:clrScheme name="Expo">
      <a:dk1>
        <a:srgbClr val="000000"/>
      </a:dk1>
      <a:lt1>
        <a:srgbClr val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2011-08-24T17:08:52Z</dcterms:created>
  <dc:creator>Daniel Macedo</dc:creator>
</cp:coreProperties>
</file>