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394" r:id="rId3"/>
    <p:sldId id="257" r:id="rId4"/>
    <p:sldId id="258" r:id="rId5"/>
    <p:sldId id="293" r:id="rId6"/>
    <p:sldId id="294" r:id="rId7"/>
    <p:sldId id="295" r:id="rId8"/>
    <p:sldId id="296" r:id="rId9"/>
    <p:sldId id="298" r:id="rId10"/>
    <p:sldId id="297" r:id="rId11"/>
    <p:sldId id="301" r:id="rId12"/>
    <p:sldId id="299" r:id="rId13"/>
    <p:sldId id="300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285" r:id="rId27"/>
    <p:sldId id="308" r:id="rId28"/>
    <p:sldId id="407" r:id="rId29"/>
    <p:sldId id="408" r:id="rId30"/>
    <p:sldId id="286" r:id="rId31"/>
    <p:sldId id="409" r:id="rId32"/>
    <p:sldId id="290" r:id="rId33"/>
    <p:sldId id="260" r:id="rId34"/>
    <p:sldId id="309" r:id="rId35"/>
    <p:sldId id="261" r:id="rId36"/>
    <p:sldId id="262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310" r:id="rId47"/>
    <p:sldId id="273" r:id="rId48"/>
    <p:sldId id="274" r:id="rId49"/>
    <p:sldId id="275" r:id="rId50"/>
    <p:sldId id="302" r:id="rId51"/>
    <p:sldId id="277" r:id="rId52"/>
    <p:sldId id="278" r:id="rId53"/>
    <p:sldId id="279" r:id="rId54"/>
    <p:sldId id="280" r:id="rId55"/>
    <p:sldId id="276" r:id="rId56"/>
    <p:sldId id="281" r:id="rId57"/>
    <p:sldId id="282" r:id="rId58"/>
    <p:sldId id="305" r:id="rId59"/>
    <p:sldId id="284" r:id="rId60"/>
    <p:sldId id="303" r:id="rId61"/>
    <p:sldId id="304" r:id="rId62"/>
    <p:sldId id="283" r:id="rId63"/>
    <p:sldId id="306" r:id="rId64"/>
    <p:sldId id="307" r:id="rId65"/>
    <p:sldId id="287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1"/>
    <p:restoredTop sz="93471"/>
  </p:normalViewPr>
  <p:slideViewPr>
    <p:cSldViewPr snapToGrid="0" snapToObjects="1">
      <p:cViewPr varScale="1">
        <p:scale>
          <a:sx n="101" d="100"/>
          <a:sy n="101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Micro-arquitetura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9273A-F8F0-8049-BAB4-D4E0C555F48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48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563" y="1524000"/>
            <a:ext cx="7974012" cy="1752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0479964-2804-A345-9894-A419AAC3CB1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0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4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8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fld id="{D0479964-2804-A345-9894-A419AAC3CB1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fld id="{3BCBCA69-E94B-644F-BADA-799156F57330}" type="slidenum">
              <a:rPr lang="en-US" smtClean="0"/>
              <a:t>‹nº›</a:t>
            </a:fld>
            <a:endParaRPr lang="en-US"/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308725"/>
            <a:ext cx="1371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 descr="dcc_logo_2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142038"/>
            <a:ext cx="154781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02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C80E2D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-labs.org/teaching/rn/animations/gbn_sr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Fernandes</a:t>
            </a:r>
            <a:r>
              <a:rPr lang="en-US" dirty="0"/>
              <a:t> Macedo</a:t>
            </a:r>
          </a:p>
        </p:txBody>
      </p:sp>
    </p:spTree>
    <p:extLst>
      <p:ext uri="{BB962C8B-B14F-4D97-AF65-F5344CB8AC3E}">
        <p14:creationId xmlns:p14="http://schemas.microsoft.com/office/powerpoint/2010/main" val="230161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10842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pt-BR" dirty="0">
                <a:latin typeface="Arial" charset="0"/>
              </a:rPr>
              <a:t>Problema produtor-consumidor</a:t>
            </a:r>
          </a:p>
          <a:p>
            <a:r>
              <a:rPr lang="pt-BR" dirty="0">
                <a:latin typeface="Arial" charset="0"/>
              </a:rPr>
              <a:t>Buffers e controle da quantidade de dados enviados por unidade de tempo</a:t>
            </a:r>
          </a:p>
          <a:p>
            <a:endParaRPr lang="pt-BR" dirty="0">
              <a:latin typeface="Arial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0" y="3091463"/>
            <a:ext cx="374650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91463"/>
            <a:ext cx="2330450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289300" y="3907438"/>
            <a:ext cx="2324100" cy="82232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41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congestionamento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</a:t>
            </a:r>
            <a:r>
              <a:rPr lang="en-US" dirty="0" err="1"/>
              <a:t>canos</a:t>
            </a:r>
            <a:r>
              <a:rPr lang="en-US" dirty="0"/>
              <a:t> </a:t>
            </a:r>
            <a:r>
              <a:rPr lang="en-US" dirty="0" err="1"/>
              <a:t>cheios</a:t>
            </a:r>
            <a:endParaRPr lang="en-US" dirty="0"/>
          </a:p>
          <a:p>
            <a:r>
              <a:rPr lang="en-US" dirty="0" err="1"/>
              <a:t>Ajuste</a:t>
            </a:r>
            <a:r>
              <a:rPr lang="en-US" dirty="0"/>
              <a:t> da taxa 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gargalo</a:t>
            </a:r>
            <a:endParaRPr lang="en-US" dirty="0"/>
          </a:p>
        </p:txBody>
      </p:sp>
      <p:pic>
        <p:nvPicPr>
          <p:cNvPr id="3" name="Picture 5" descr="6-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96" y="2816461"/>
            <a:ext cx="4878680" cy="364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33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Finalização</a:t>
            </a:r>
            <a:r>
              <a:rPr lang="en-US" dirty="0"/>
              <a:t> das </a:t>
            </a:r>
            <a:r>
              <a:rPr lang="en-US" dirty="0" err="1"/>
              <a:t>conexões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Impossível</a:t>
            </a:r>
            <a:r>
              <a:rPr lang="en-US" dirty="0"/>
              <a:t> de saber se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finalizado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: </a:t>
            </a:r>
            <a:r>
              <a:rPr lang="en-US" dirty="0" err="1"/>
              <a:t>problema</a:t>
            </a:r>
            <a:r>
              <a:rPr lang="en-US" dirty="0"/>
              <a:t> dos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exércitos</a:t>
            </a:r>
            <a:endParaRPr lang="en-US" dirty="0"/>
          </a:p>
        </p:txBody>
      </p:sp>
      <p:pic>
        <p:nvPicPr>
          <p:cNvPr id="4" name="Picture 5" descr="6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3038280"/>
            <a:ext cx="6680200" cy="27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0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Finalização</a:t>
            </a:r>
            <a:r>
              <a:rPr lang="en-US" dirty="0"/>
              <a:t> das </a:t>
            </a:r>
            <a:r>
              <a:rPr lang="en-US" dirty="0" err="1"/>
              <a:t>conexões</a:t>
            </a:r>
            <a:endParaRPr lang="en-US" dirty="0"/>
          </a:p>
        </p:txBody>
      </p:sp>
      <p:pic>
        <p:nvPicPr>
          <p:cNvPr id="4" name="Picture 5" descr="6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2"/>
          <a:stretch>
            <a:fillRect/>
          </a:stretch>
        </p:blipFill>
        <p:spPr bwMode="auto">
          <a:xfrm>
            <a:off x="733425" y="1869321"/>
            <a:ext cx="7967663" cy="426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1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Transmissão confiável e em ordem</a:t>
            </a:r>
          </a:p>
        </p:txBody>
      </p:sp>
      <p:sp>
        <p:nvSpPr>
          <p:cNvPr id="45058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8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Um primeiro protocolo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Comunica</a:t>
            </a:r>
            <a:r>
              <a:rPr lang="en-US" dirty="0" err="1">
                <a:latin typeface="Arial" charset="0"/>
              </a:rPr>
              <a:t>ç</a:t>
            </a:r>
            <a:r>
              <a:rPr lang="en-US" dirty="0" err="1">
                <a:latin typeface="Arial" charset="0"/>
                <a:cs typeface="ＭＳ Ｐゴシック" charset="0"/>
              </a:rPr>
              <a:t>ão</a:t>
            </a:r>
            <a:r>
              <a:rPr lang="en-US" dirty="0">
                <a:latin typeface="Arial" charset="0"/>
                <a:cs typeface="ＭＳ Ｐゴシック" charset="0"/>
              </a:rPr>
              <a:t> </a:t>
            </a:r>
            <a:r>
              <a:rPr lang="pt-BR" dirty="0">
                <a:latin typeface="Arial" charset="0"/>
              </a:rPr>
              <a:t>s</a:t>
            </a:r>
            <a:r>
              <a:rPr lang="pt-BR" dirty="0">
                <a:latin typeface="Arial" charset="0"/>
                <a:cs typeface="ＭＳ Ｐゴシック" charset="0"/>
              </a:rPr>
              <a:t>implex (</a:t>
            </a:r>
            <a:r>
              <a:rPr lang="pt-BR" dirty="0" err="1">
                <a:latin typeface="Arial" charset="0"/>
                <a:cs typeface="ＭＳ Ｐゴシック" charset="0"/>
              </a:rPr>
              <a:t>n</a:t>
            </a:r>
            <a:r>
              <a:rPr lang="en-US" dirty="0" err="1">
                <a:latin typeface="Arial" charset="0"/>
              </a:rPr>
              <a:t>ão</a:t>
            </a:r>
            <a:r>
              <a:rPr lang="en-US" dirty="0">
                <a:latin typeface="Arial" charset="0"/>
              </a:rPr>
              <a:t> o enlace)</a:t>
            </a:r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Sem erros de canal</a:t>
            </a: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Receptor analisa os pacotes recebidos instantaneamente</a:t>
            </a:r>
          </a:p>
          <a:p>
            <a:pPr eaLnBrk="1" hangingPunct="1"/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Solução: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Envio de quadros um seguido do outro</a:t>
            </a:r>
          </a:p>
        </p:txBody>
      </p:sp>
    </p:spTree>
    <p:extLst>
      <p:ext uri="{BB962C8B-B14F-4D97-AF65-F5344CB8AC3E}">
        <p14:creationId xmlns:p14="http://schemas.microsoft.com/office/powerpoint/2010/main" val="384967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Stop-and-wait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pt-BR" dirty="0"/>
              <a:t>E se o tempo de processamento não for </a:t>
            </a:r>
            <a:r>
              <a:rPr lang="pt-BR" dirty="0" err="1"/>
              <a:t>negligível</a:t>
            </a:r>
            <a:r>
              <a:rPr lang="pt-BR" dirty="0"/>
              <a:t>?</a:t>
            </a:r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Receptor informa explicitamente ao emissor que terminou o processamento: </a:t>
            </a:r>
            <a:r>
              <a:rPr lang="pt-BR" b="1" dirty="0"/>
              <a:t>pára e espera</a:t>
            </a:r>
          </a:p>
          <a:p>
            <a:pPr eaLnBrk="1" hangingPunct="1">
              <a:defRPr/>
            </a:pPr>
            <a:endParaRPr lang="pt-BR" b="1" dirty="0"/>
          </a:p>
          <a:p>
            <a:pPr eaLnBrk="1" hangingPunct="1">
              <a:defRPr/>
            </a:pPr>
            <a:r>
              <a:rPr lang="pt-BR" dirty="0"/>
              <a:t>Mensagem de indicação de recebimento.</a:t>
            </a:r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Terminologia:</a:t>
            </a:r>
          </a:p>
          <a:p>
            <a:pPr lvl="1" eaLnBrk="1" hangingPunct="1">
              <a:defRPr/>
            </a:pPr>
            <a:r>
              <a:rPr lang="pt-BR" dirty="0"/>
              <a:t>Mensagem: alto nível</a:t>
            </a:r>
          </a:p>
          <a:p>
            <a:pPr lvl="1" eaLnBrk="1" hangingPunct="1">
              <a:defRPr/>
            </a:pPr>
            <a:r>
              <a:rPr lang="pt-BR" dirty="0"/>
              <a:t>Quadros: comunicação (controle ou dados) da camada de enlace</a:t>
            </a:r>
          </a:p>
        </p:txBody>
      </p:sp>
    </p:spTree>
    <p:extLst>
      <p:ext uri="{BB962C8B-B14F-4D97-AF65-F5344CB8AC3E}">
        <p14:creationId xmlns:p14="http://schemas.microsoft.com/office/powerpoint/2010/main" val="418471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Stop-and-wait</a:t>
            </a:r>
          </a:p>
        </p:txBody>
      </p:sp>
      <p:pic>
        <p:nvPicPr>
          <p:cNvPr id="4813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516063"/>
            <a:ext cx="6159500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68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Stop-and-wait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071070"/>
            <a:ext cx="8229600" cy="4525963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E se houver erros no canal?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Receptor não recebe pacote corretamente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Transmissor fica bloqueado para sempre</a:t>
            </a:r>
          </a:p>
          <a:p>
            <a:pPr lvl="1" eaLnBrk="1" hangingPunct="1"/>
            <a:endParaRPr lang="pt-B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pt-B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Solução: confirmação de recepção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Mensagem de liberação de envio -&gt; mensagem de confirmação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Como resolver o bloqueio indefinido do receptor?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2900" y="6188737"/>
            <a:ext cx="59563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200" dirty="0">
                <a:solidFill>
                  <a:srgbClr val="FF0000"/>
                </a:solidFill>
              </a:rPr>
              <a:t>Temporizador de espera para a confirmação!!!</a:t>
            </a:r>
          </a:p>
        </p:txBody>
      </p:sp>
    </p:spTree>
    <p:extLst>
      <p:ext uri="{BB962C8B-B14F-4D97-AF65-F5344CB8AC3E}">
        <p14:creationId xmlns:p14="http://schemas.microsoft.com/office/powerpoint/2010/main" val="194494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Confirmação de recepção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2997200"/>
            <a:ext cx="7048500" cy="508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4381500"/>
            <a:ext cx="7048500" cy="5080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0" name="TextBox 7"/>
          <p:cNvSpPr txBox="1">
            <a:spLocks noChangeArrowheads="1"/>
          </p:cNvSpPr>
          <p:nvPr/>
        </p:nvSpPr>
        <p:spPr bwMode="auto">
          <a:xfrm>
            <a:off x="457200" y="4197350"/>
            <a:ext cx="112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/>
              <a:t>Receptor</a:t>
            </a:r>
          </a:p>
        </p:txBody>
      </p:sp>
      <p:sp>
        <p:nvSpPr>
          <p:cNvPr id="50181" name="TextBox 8"/>
          <p:cNvSpPr txBox="1">
            <a:spLocks noChangeArrowheads="1"/>
          </p:cNvSpPr>
          <p:nvPr/>
        </p:nvSpPr>
        <p:spPr bwMode="auto">
          <a:xfrm>
            <a:off x="133350" y="2813050"/>
            <a:ext cx="1444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/>
              <a:t>Transmissor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1536700" y="3314700"/>
            <a:ext cx="1358900" cy="774700"/>
          </a:xfrm>
          <a:prstGeom prst="straightConnector1">
            <a:avLst/>
          </a:prstGeom>
          <a:ln>
            <a:solidFill>
              <a:srgbClr val="3333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2730500" y="3289300"/>
            <a:ext cx="1333500" cy="850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6280150" y="3181350"/>
            <a:ext cx="1384300" cy="1117600"/>
          </a:xfrm>
          <a:prstGeom prst="straightConnector1">
            <a:avLst/>
          </a:prstGeom>
          <a:ln>
            <a:solidFill>
              <a:srgbClr val="3333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5" name="TextBox 17"/>
          <p:cNvSpPr txBox="1">
            <a:spLocks noChangeArrowheads="1"/>
          </p:cNvSpPr>
          <p:nvPr/>
        </p:nvSpPr>
        <p:spPr bwMode="auto">
          <a:xfrm>
            <a:off x="2405063" y="5257800"/>
            <a:ext cx="159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>
                <a:solidFill>
                  <a:srgbClr val="FF0000"/>
                </a:solidFill>
              </a:rPr>
              <a:t>Confirmação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46550" y="5461000"/>
            <a:ext cx="132715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7" name="TextBox 20"/>
          <p:cNvSpPr txBox="1">
            <a:spLocks noChangeArrowheads="1"/>
          </p:cNvSpPr>
          <p:nvPr/>
        </p:nvSpPr>
        <p:spPr bwMode="auto">
          <a:xfrm>
            <a:off x="2405063" y="4940300"/>
            <a:ext cx="890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>
                <a:solidFill>
                  <a:schemeClr val="accent2"/>
                </a:solidFill>
              </a:rPr>
              <a:t>Dados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46550" y="5143500"/>
            <a:ext cx="1327150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22700" y="2279650"/>
            <a:ext cx="2590800" cy="666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>
                <a:solidFill>
                  <a:srgbClr val="000000"/>
                </a:solidFill>
              </a:rPr>
              <a:t>Tempo de espera pela confirmação</a:t>
            </a:r>
          </a:p>
        </p:txBody>
      </p:sp>
      <p:sp>
        <p:nvSpPr>
          <p:cNvPr id="26" name="Explosion 1 25"/>
          <p:cNvSpPr/>
          <p:nvPr/>
        </p:nvSpPr>
        <p:spPr>
          <a:xfrm>
            <a:off x="4470400" y="3429000"/>
            <a:ext cx="1181100" cy="822325"/>
          </a:xfrm>
          <a:prstGeom prst="irregularSeal1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pt-BR" sz="1400" b="1" dirty="0">
                <a:solidFill>
                  <a:srgbClr val="000000"/>
                </a:solidFill>
              </a:rPr>
              <a:t>Erro!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4210050" y="3079750"/>
            <a:ext cx="673100" cy="609600"/>
          </a:xfrm>
          <a:prstGeom prst="straightConnector1">
            <a:avLst/>
          </a:prstGeom>
          <a:ln>
            <a:solidFill>
              <a:srgbClr val="3333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7505700" y="3263900"/>
            <a:ext cx="1333500" cy="850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0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44F0D-EFE5-204B-98A5-DBBA42B1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estamos?</a:t>
            </a:r>
          </a:p>
        </p:txBody>
      </p:sp>
      <p:pic>
        <p:nvPicPr>
          <p:cNvPr id="4" name="Picture 4" descr="1-20">
            <a:extLst>
              <a:ext uri="{FF2B5EF4-FFF2-40B4-BE49-F238E27FC236}">
                <a16:creationId xmlns:a16="http://schemas.microsoft.com/office/drawing/2014/main" id="{7D8EC9FD-B175-2546-8540-F4C28C513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46" y="940158"/>
            <a:ext cx="6111900" cy="563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BC4BF4C-7B2C-9747-9E80-A285260C6A35}"/>
              </a:ext>
            </a:extLst>
          </p:cNvPr>
          <p:cNvSpPr/>
          <p:nvPr/>
        </p:nvSpPr>
        <p:spPr>
          <a:xfrm>
            <a:off x="964949" y="3186609"/>
            <a:ext cx="6697014" cy="695459"/>
          </a:xfrm>
          <a:prstGeom prst="rect">
            <a:avLst/>
          </a:prstGeom>
          <a:solidFill>
            <a:schemeClr val="accent2">
              <a:alpha val="45882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68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Confirmação de recepção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Conhecido com ACK (Acknowledgement)</a:t>
            </a:r>
          </a:p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Temporizador para evitar espera infinita</a:t>
            </a:r>
          </a:p>
          <a:p>
            <a:pPr lvl="1" eaLnBrk="1" hangingPunct="1"/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Retransmissão automática se ACK não chegar a tempo</a:t>
            </a:r>
          </a:p>
          <a:p>
            <a:pPr lvl="1" eaLnBrk="1" hangingPunct="1"/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ARQ (Automatic Repeat reQuest)</a:t>
            </a:r>
          </a:p>
          <a:p>
            <a:pPr lvl="1" eaLnBrk="1" hangingPunct="1"/>
            <a:endParaRPr lang="pt-BR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Temporizador impõe um limite na rede. Qual?</a:t>
            </a:r>
          </a:p>
          <a:p>
            <a:pPr eaLnBrk="1" hangingPunct="1"/>
            <a:endParaRPr lang="pt-BR">
              <a:latin typeface="Arial" charset="0"/>
              <a:cs typeface="ＭＳ Ｐゴシック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82600" y="5712097"/>
            <a:ext cx="8258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200" b="1" dirty="0">
                <a:solidFill>
                  <a:srgbClr val="FF0000"/>
                </a:solidFill>
              </a:rPr>
              <a:t>Alcance da rede (depende do tempo de propagação do sinal</a:t>
            </a:r>
          </a:p>
        </p:txBody>
      </p:sp>
    </p:spTree>
    <p:extLst>
      <p:ext uri="{BB962C8B-B14F-4D97-AF65-F5344CB8AC3E}">
        <p14:creationId xmlns:p14="http://schemas.microsoft.com/office/powerpoint/2010/main" val="333361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Definição do temporizador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Como calcular o tempo?</a:t>
            </a:r>
          </a:p>
          <a:p>
            <a:pPr eaLnBrk="1" hangingPunct="1"/>
            <a:endParaRPr lang="pt-BR">
              <a:latin typeface="Arial" charset="0"/>
              <a:cs typeface="ＭＳ Ｐゴシック" charset="0"/>
            </a:endParaRPr>
          </a:p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Tempo = T</a:t>
            </a:r>
            <a:r>
              <a:rPr lang="pt-BR" baseline="-25000">
                <a:latin typeface="Arial" charset="0"/>
                <a:cs typeface="ＭＳ Ｐゴシック" charset="0"/>
              </a:rPr>
              <a:t>ida</a:t>
            </a:r>
            <a:r>
              <a:rPr lang="pt-BR">
                <a:latin typeface="Arial" charset="0"/>
                <a:cs typeface="ＭＳ Ｐゴシック" charset="0"/>
              </a:rPr>
              <a:t> + T</a:t>
            </a:r>
            <a:r>
              <a:rPr lang="pt-BR" baseline="-25000">
                <a:latin typeface="Arial" charset="0"/>
                <a:cs typeface="ＭＳ Ｐゴシック" charset="0"/>
              </a:rPr>
              <a:t>volta</a:t>
            </a:r>
            <a:r>
              <a:rPr lang="pt-BR">
                <a:latin typeface="Arial" charset="0"/>
                <a:cs typeface="ＭＳ Ｐゴシック" charset="0"/>
              </a:rPr>
              <a:t> + T</a:t>
            </a:r>
            <a:r>
              <a:rPr lang="pt-BR" baseline="-25000">
                <a:latin typeface="Arial" charset="0"/>
                <a:cs typeface="ＭＳ Ｐゴシック" charset="0"/>
              </a:rPr>
              <a:t>processamento</a:t>
            </a:r>
          </a:p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T</a:t>
            </a:r>
            <a:r>
              <a:rPr lang="pt-BR" baseline="-25000">
                <a:latin typeface="Arial" charset="0"/>
                <a:cs typeface="ＭＳ Ｐゴシック" charset="0"/>
              </a:rPr>
              <a:t>ida+</a:t>
            </a:r>
            <a:r>
              <a:rPr lang="pt-BR">
                <a:latin typeface="Arial" charset="0"/>
                <a:cs typeface="ＭＳ Ｐゴシック" charset="0"/>
              </a:rPr>
              <a:t>T</a:t>
            </a:r>
            <a:r>
              <a:rPr lang="pt-BR" baseline="-25000">
                <a:latin typeface="Arial" charset="0"/>
                <a:cs typeface="ＭＳ Ｐゴシック" charset="0"/>
              </a:rPr>
              <a:t>volta</a:t>
            </a:r>
            <a:r>
              <a:rPr lang="pt-BR">
                <a:latin typeface="Arial" charset="0"/>
                <a:cs typeface="ＭＳ Ｐゴシック" charset="0"/>
              </a:rPr>
              <a:t> = round trip time (RTT)</a:t>
            </a:r>
          </a:p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Definição de um alcance máximo: t=(2d)/v</a:t>
            </a:r>
          </a:p>
        </p:txBody>
      </p:sp>
    </p:spTree>
    <p:extLst>
      <p:ext uri="{BB962C8B-B14F-4D97-AF65-F5344CB8AC3E}">
        <p14:creationId xmlns:p14="http://schemas.microsoft.com/office/powerpoint/2010/main" val="366465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Confirmação de recepção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cs typeface="ＭＳ Ｐゴシック" charset="0"/>
              </a:rPr>
              <a:t>E se o receptor recebe o pacote, mas os dados estão incorretos?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Se existe correção de erro, corrige e envia ACK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Se correção falha, não envia ACK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Se não existe correção, não envia ACK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pt-BR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  <a:defRPr/>
            </a:pPr>
            <a:r>
              <a:rPr lang="en-US">
                <a:latin typeface="Arial" charset="0"/>
                <a:ea typeface="ＭＳ Ｐゴシック" charset="0"/>
                <a:sym typeface="Wingdings" charset="0"/>
              </a:rPr>
              <a:t>Re-envio automático depois do temporizador expirar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  <a:defRPr/>
            </a:pPr>
            <a:endParaRPr lang="en-US">
              <a:latin typeface="Arial" charset="0"/>
              <a:ea typeface="ＭＳ Ｐゴシック" charset="0"/>
              <a:sym typeface="Wingdings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à"/>
              <a:defRPr/>
            </a:pPr>
            <a:r>
              <a:rPr lang="en-US">
                <a:latin typeface="Arial" charset="0"/>
                <a:ea typeface="ＭＳ Ｐゴシック" charset="0"/>
                <a:sym typeface="Wingdings" charset="0"/>
              </a:rPr>
              <a:t>Solução 2: NACK (negative acknowledgement)</a:t>
            </a:r>
            <a:endParaRPr lang="pt-BR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2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Pergunta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Como manter o meio melhor utilizado, ou seja, evitar a quantidade de tempo em que nada é enviado?</a:t>
            </a:r>
          </a:p>
        </p:txBody>
      </p:sp>
    </p:spTree>
    <p:extLst>
      <p:ext uri="{BB962C8B-B14F-4D97-AF65-F5344CB8AC3E}">
        <p14:creationId xmlns:p14="http://schemas.microsoft.com/office/powerpoint/2010/main" val="23826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Controle de fluxo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Espera por ACK pode ser lenta</a:t>
            </a: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E se mandarmos quadros em rajada?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Confirmação pode ocorrer depois de diversos quadros chegarem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Uso de </a:t>
            </a:r>
            <a:r>
              <a:rPr lang="pt-BR" b="1" dirty="0">
                <a:latin typeface="Arial" charset="0"/>
                <a:ea typeface="ＭＳ Ｐゴシック" charset="0"/>
                <a:cs typeface="ＭＳ Ｐゴシック" charset="0"/>
              </a:rPr>
              <a:t>número de sequência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Necessidade de guardar números de sequência dos </a:t>
            </a:r>
            <a:r>
              <a:rPr lang="pt-BR" b="1" dirty="0">
                <a:latin typeface="Arial" charset="0"/>
                <a:ea typeface="ＭＳ Ｐゴシック" charset="0"/>
                <a:cs typeface="ＭＳ Ｐゴシック" charset="0"/>
              </a:rPr>
              <a:t>pacotes recebidos </a:t>
            </a:r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e dos </a:t>
            </a:r>
            <a:r>
              <a:rPr lang="pt-BR" b="1" dirty="0">
                <a:latin typeface="Arial" charset="0"/>
                <a:ea typeface="ＭＳ Ｐゴシック" charset="0"/>
                <a:cs typeface="ＭＳ Ｐゴシック" charset="0"/>
              </a:rPr>
              <a:t>pacotes confirmados</a:t>
            </a:r>
          </a:p>
          <a:p>
            <a:pPr lvl="1" eaLnBrk="1" hangingPunct="1"/>
            <a:endParaRPr lang="pt-B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Janela deslizante</a:t>
            </a:r>
          </a:p>
          <a:p>
            <a:pPr eaLnBrk="1" hangingPunct="1"/>
            <a:endParaRPr lang="pt-BR" dirty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81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Janela deslizante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1500" y="4318000"/>
            <a:ext cx="8629650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A sliding window of size 1, with a 3-bit sequence number.</a:t>
            </a:r>
          </a:p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(a)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Initially.</a:t>
            </a:r>
          </a:p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kern="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After the first frame has been sent.</a:t>
            </a:r>
          </a:p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kern="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After the first frame has been received.</a:t>
            </a:r>
          </a:p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kern="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After the first acknowledgement has been received.</a:t>
            </a:r>
          </a:p>
        </p:txBody>
      </p:sp>
      <p:pic>
        <p:nvPicPr>
          <p:cNvPr id="56323" name="Picture 4" descr="3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1417638"/>
            <a:ext cx="5249862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388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Tamanho da janela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Como definir o tamanho da janela?</a:t>
            </a:r>
          </a:p>
          <a:p>
            <a:pPr eaLnBrk="1" hangingPunct="1">
              <a:lnSpc>
                <a:spcPct val="80000"/>
              </a:lnSpc>
              <a:defRPr/>
            </a:pPr>
            <a:endParaRPr lang="pt-BR" sz="2600" dirty="0">
              <a:latin typeface="Arial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Janela=1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dirty="0">
                <a:latin typeface="Arial" charset="0"/>
                <a:ea typeface="ＭＳ Ｐゴシック" charset="0"/>
              </a:rPr>
              <a:t>Stop </a:t>
            </a:r>
            <a:r>
              <a:rPr lang="pt-BR" dirty="0" err="1">
                <a:latin typeface="Arial" charset="0"/>
                <a:ea typeface="ＭＳ Ｐゴシック" charset="0"/>
              </a:rPr>
              <a:t>and</a:t>
            </a:r>
            <a:r>
              <a:rPr lang="pt-BR" dirty="0">
                <a:latin typeface="Arial" charset="0"/>
                <a:ea typeface="ＭＳ Ｐゴシック" charset="0"/>
              </a:rPr>
              <a:t> </a:t>
            </a:r>
            <a:r>
              <a:rPr lang="pt-BR" dirty="0" err="1">
                <a:latin typeface="Arial" charset="0"/>
                <a:ea typeface="ＭＳ Ｐゴシック" charset="0"/>
              </a:rPr>
              <a:t>wait</a:t>
            </a:r>
            <a:endParaRPr lang="pt-BR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Janela = </a:t>
            </a:r>
            <a:r>
              <a:rPr lang="pt-BR" sz="3600" dirty="0">
                <a:latin typeface="Arial" charset="0"/>
                <a:cs typeface="ＭＳ Ｐゴシック" charset="0"/>
              </a:rPr>
              <a:t>∞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dirty="0">
                <a:latin typeface="Arial" charset="0"/>
                <a:ea typeface="ＭＳ Ｐゴシック" charset="0"/>
              </a:rPr>
              <a:t>Utilização máxima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pt-BR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Tamanho ideal -&gt; tempo para receber dados e confirmar a sua recepção</a:t>
            </a:r>
          </a:p>
          <a:p>
            <a:pPr eaLnBrk="1" hangingPunct="1">
              <a:lnSpc>
                <a:spcPct val="80000"/>
              </a:lnSpc>
              <a:defRPr/>
            </a:pPr>
            <a:endParaRPr lang="pt-BR" sz="2600" dirty="0">
              <a:latin typeface="Arial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W = (</a:t>
            </a:r>
            <a:r>
              <a:rPr lang="pt-BR" sz="2600" dirty="0">
                <a:latin typeface="Arial" charset="0"/>
              </a:rPr>
              <a:t>RTT + </a:t>
            </a:r>
            <a:r>
              <a:rPr lang="pt-BR" sz="3600" dirty="0" err="1">
                <a:latin typeface="Arial" charset="0"/>
              </a:rPr>
              <a:t>ε</a:t>
            </a:r>
            <a:r>
              <a:rPr lang="pt-BR" sz="3600" dirty="0">
                <a:latin typeface="Arial" charset="0"/>
              </a:rPr>
              <a:t>)</a:t>
            </a:r>
            <a:r>
              <a:rPr lang="pt-BR" sz="2600" dirty="0">
                <a:latin typeface="Arial" charset="0"/>
                <a:cs typeface="ＭＳ Ｐゴシック" charset="0"/>
              </a:rPr>
              <a:t> * </a:t>
            </a:r>
            <a:r>
              <a:rPr lang="pt-BR" sz="2600" dirty="0" err="1">
                <a:latin typeface="Arial" charset="0"/>
                <a:cs typeface="ＭＳ Ｐゴシック" charset="0"/>
              </a:rPr>
              <a:t>LarguraBanda</a:t>
            </a:r>
            <a:r>
              <a:rPr lang="pt-BR" sz="2600" dirty="0">
                <a:latin typeface="Arial" charset="0"/>
                <a:cs typeface="ＭＳ Ｐゴシック" charset="0"/>
              </a:rPr>
              <a:t>/Tamanho</a:t>
            </a:r>
            <a:endParaRPr lang="pt-BR" sz="3600" dirty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35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Pergunta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Arial" charset="0"/>
                <a:cs typeface="ＭＳ Ｐゴシック" charset="0"/>
              </a:rPr>
              <a:t>Se tenho seq = 1,2,3,4,6,7,8,9,13,15, como vou pedir a retransmissão?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Existem duas formas…</a:t>
            </a:r>
          </a:p>
        </p:txBody>
      </p:sp>
    </p:spTree>
    <p:extLst>
      <p:ext uri="{BB962C8B-B14F-4D97-AF65-F5344CB8AC3E}">
        <p14:creationId xmlns:p14="http://schemas.microsoft.com/office/powerpoint/2010/main" val="3271709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Janela deslizante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Se recebi os quadros com #</a:t>
            </a:r>
            <a:r>
              <a:rPr lang="pt-BR" dirty="0" err="1">
                <a:latin typeface="Arial" charset="0"/>
                <a:cs typeface="ＭＳ Ｐゴシック" charset="0"/>
              </a:rPr>
              <a:t>seq</a:t>
            </a:r>
            <a:r>
              <a:rPr lang="pt-BR" dirty="0">
                <a:latin typeface="Arial" charset="0"/>
                <a:cs typeface="ＭＳ Ｐゴシック" charset="0"/>
              </a:rPr>
              <a:t> = 1,2,3,4,6,7,8,9,13,15, como vou pedir a retransmissão?</a:t>
            </a:r>
          </a:p>
          <a:p>
            <a:pPr eaLnBrk="1" hangingPunct="1"/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Em bloco: uma quadro indica o que foi perdido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Volta N – retransmita do 5 em diante</a:t>
            </a:r>
          </a:p>
          <a:p>
            <a:pPr lvl="1" eaLnBrk="1" hangingPunct="1"/>
            <a:endParaRPr lang="pt-B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Individualmente: um quadro por número de sequência perdido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Repetição seletiva</a:t>
            </a:r>
          </a:p>
        </p:txBody>
      </p:sp>
    </p:spTree>
    <p:extLst>
      <p:ext uri="{BB962C8B-B14F-4D97-AF65-F5344CB8AC3E}">
        <p14:creationId xmlns:p14="http://schemas.microsoft.com/office/powerpoint/2010/main" val="2311500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Janela deslizante com “</a:t>
            </a:r>
            <a:r>
              <a:rPr lang="pt-BR" dirty="0" err="1">
                <a:latin typeface="Arial" charset="0"/>
                <a:cs typeface="ＭＳ Ｐゴシック" charset="0"/>
              </a:rPr>
              <a:t>volta-n</a:t>
            </a:r>
            <a:r>
              <a:rPr lang="pt-BR" dirty="0">
                <a:latin typeface="Arial" charset="0"/>
                <a:cs typeface="ＭＳ Ｐゴシック" charset="0"/>
              </a:rPr>
              <a:t>”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66825" y="5516563"/>
            <a:ext cx="836771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Pipelining and error recovery.  Effect on an error when</a:t>
            </a:r>
          </a:p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(a)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Receiver’s window size is 1.</a:t>
            </a:r>
          </a:p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(b)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Receiver’s window size is large.</a:t>
            </a:r>
          </a:p>
        </p:txBody>
      </p:sp>
      <p:pic>
        <p:nvPicPr>
          <p:cNvPr id="60419" name="Picture 4" descr="3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638" y="1409700"/>
            <a:ext cx="5154612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8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9003" y="1587137"/>
            <a:ext cx="4038600" cy="49673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rede</a:t>
            </a:r>
            <a:r>
              <a:rPr lang="en-US" dirty="0"/>
              <a:t>: </a:t>
            </a:r>
            <a:r>
              <a:rPr lang="en-US" dirty="0" err="1"/>
              <a:t>comunicação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hospedeiros</a:t>
            </a:r>
            <a:r>
              <a:rPr lang="en-US" dirty="0"/>
              <a:t> (roteamento)</a:t>
            </a:r>
          </a:p>
          <a:p>
            <a:endParaRPr lang="en-US" dirty="0"/>
          </a:p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r>
              <a:rPr lang="en-US" dirty="0"/>
              <a:t>: </a:t>
            </a:r>
            <a:r>
              <a:rPr lang="en-US" dirty="0" err="1"/>
              <a:t>comunicação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endParaRPr lang="en-US" dirty="0"/>
          </a:p>
          <a:p>
            <a:pPr lvl="1"/>
            <a:r>
              <a:rPr lang="en-US" dirty="0" err="1"/>
              <a:t>Depende</a:t>
            </a:r>
            <a:r>
              <a:rPr lang="en-US" dirty="0"/>
              <a:t> dos </a:t>
            </a:r>
            <a:r>
              <a:rPr lang="en-US" dirty="0" err="1"/>
              <a:t>serviços</a:t>
            </a:r>
            <a:r>
              <a:rPr lang="en-US" dirty="0"/>
              <a:t> da </a:t>
            </a:r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rede</a:t>
            </a:r>
            <a:endParaRPr lang="en-US" dirty="0"/>
          </a:p>
          <a:p>
            <a:pPr lvl="1"/>
            <a:r>
              <a:rPr lang="en-US" dirty="0" err="1"/>
              <a:t>Comunicação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entre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hospedeiros</a:t>
            </a:r>
            <a:r>
              <a:rPr lang="en-US" dirty="0"/>
              <a:t> </a:t>
            </a:r>
          </a:p>
          <a:p>
            <a:r>
              <a:rPr lang="en-US" dirty="0" err="1"/>
              <a:t>Executados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finais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278" descr="F:\PUBLISH\PEARSON\Slides\Kurose\figs\Cap03\f03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1949450"/>
            <a:ext cx="4822825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61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Volta N x retransmissão seletiva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charset="0"/>
              </a:rPr>
              <a:t>Site interativo: </a:t>
            </a:r>
            <a:r>
              <a:rPr lang="pt-BR" dirty="0">
                <a:latin typeface="Arial" charset="0"/>
                <a:hlinkClick r:id="rId2"/>
              </a:rPr>
              <a:t>http://www.ccs-labs.org/teaching/rn/animations/gbn_sr/</a:t>
            </a:r>
            <a:r>
              <a:rPr lang="pt-BR" dirty="0">
                <a:latin typeface="Arial" charset="0"/>
              </a:rPr>
              <a:t> </a:t>
            </a:r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Quando usar Volta N?</a:t>
            </a: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Quando usar retransmissão seletiva?</a:t>
            </a:r>
          </a:p>
          <a:p>
            <a:pPr eaLnBrk="1" hangingPunct="1"/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endParaRPr lang="pt-BR" dirty="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70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Volta N x retransmissão seletiva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600">
                <a:latin typeface="Arial" charset="0"/>
                <a:cs typeface="ＭＳ Ｐゴシック" charset="0"/>
              </a:rPr>
              <a:t>Quando usar Volta N?</a:t>
            </a:r>
          </a:p>
          <a:p>
            <a:pPr eaLnBrk="1" hangingPunct="1">
              <a:lnSpc>
                <a:spcPct val="90000"/>
              </a:lnSpc>
            </a:pPr>
            <a:r>
              <a:rPr lang="pt-BR" sz="2600">
                <a:latin typeface="Arial" charset="0"/>
                <a:cs typeface="ＭＳ Ｐゴシック" charset="0"/>
              </a:rPr>
              <a:t>Quando usar retransmissão seletiva?</a:t>
            </a:r>
          </a:p>
          <a:p>
            <a:pPr eaLnBrk="1" hangingPunct="1">
              <a:lnSpc>
                <a:spcPct val="90000"/>
              </a:lnSpc>
            </a:pPr>
            <a:endParaRPr lang="pt-BR" sz="2600">
              <a:latin typeface="Arial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sz="2600">
                <a:latin typeface="Arial" charset="0"/>
                <a:cs typeface="ＭＳ Ｐゴシック" charset="0"/>
              </a:rPr>
              <a:t>Erros seguidos (rajadas) -&gt; Volta N</a:t>
            </a:r>
          </a:p>
          <a:p>
            <a:pPr eaLnBrk="1" hangingPunct="1">
              <a:lnSpc>
                <a:spcPct val="90000"/>
              </a:lnSpc>
            </a:pPr>
            <a:r>
              <a:rPr lang="pt-BR" sz="2600">
                <a:latin typeface="Arial" charset="0"/>
                <a:cs typeface="ＭＳ Ｐゴシック" charset="0"/>
              </a:rPr>
              <a:t>Alta taxa de erro de quadros -&gt; retransmissão seletiva</a:t>
            </a:r>
          </a:p>
          <a:p>
            <a:pPr eaLnBrk="1" hangingPunct="1">
              <a:lnSpc>
                <a:spcPct val="90000"/>
              </a:lnSpc>
            </a:pPr>
            <a:r>
              <a:rPr lang="pt-BR" sz="2600">
                <a:latin typeface="Arial" charset="0"/>
                <a:cs typeface="ＭＳ Ｐゴシック" charset="0"/>
              </a:rPr>
              <a:t>Baixa taxa de erros de quadros -&gt; Volta N</a:t>
            </a:r>
          </a:p>
          <a:p>
            <a:pPr eaLnBrk="1" hangingPunct="1">
              <a:lnSpc>
                <a:spcPct val="90000"/>
              </a:lnSpc>
            </a:pPr>
            <a:endParaRPr lang="pt-BR" sz="260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80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r>
              <a:rPr lang="en-US" dirty="0"/>
              <a:t> da Internet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6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 UDP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únicos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r>
              <a:rPr lang="en-US" dirty="0"/>
              <a:t>, mas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TCP: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confiável</a:t>
            </a:r>
            <a:r>
              <a:rPr lang="en-US" dirty="0"/>
              <a:t>, </a:t>
            </a:r>
            <a:r>
              <a:rPr lang="en-US" dirty="0" err="1"/>
              <a:t>garante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de </a:t>
            </a:r>
            <a:r>
              <a:rPr lang="en-US" dirty="0" err="1"/>
              <a:t>entrega</a:t>
            </a:r>
            <a:endParaRPr lang="en-US" dirty="0"/>
          </a:p>
          <a:p>
            <a:pPr lvl="1"/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congestionamento</a:t>
            </a:r>
            <a:endParaRPr lang="en-US" dirty="0"/>
          </a:p>
          <a:p>
            <a:pPr lvl="1"/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  <a:p>
            <a:pPr lvl="1"/>
            <a:r>
              <a:rPr lang="en-US" dirty="0" err="1"/>
              <a:t>Orientado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conexão</a:t>
            </a:r>
            <a:endParaRPr lang="en-US" dirty="0"/>
          </a:p>
          <a:p>
            <a:r>
              <a:rPr lang="en-US" dirty="0"/>
              <a:t>UDP: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confiável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de </a:t>
            </a:r>
            <a:r>
              <a:rPr lang="en-US" dirty="0" err="1"/>
              <a:t>entrega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Garantia</a:t>
            </a:r>
            <a:r>
              <a:rPr lang="en-US" dirty="0"/>
              <a:t> a </a:t>
            </a:r>
            <a:r>
              <a:rPr lang="en-US" dirty="0" err="1"/>
              <a:t>atrasos</a:t>
            </a:r>
            <a:endParaRPr lang="en-US" dirty="0"/>
          </a:p>
          <a:p>
            <a:pPr lvl="1"/>
            <a:r>
              <a:rPr lang="en-US" dirty="0" err="1"/>
              <a:t>Garantia</a:t>
            </a:r>
            <a:r>
              <a:rPr lang="en-US" dirty="0"/>
              <a:t> de </a:t>
            </a:r>
            <a:r>
              <a:rPr lang="en-US" dirty="0" err="1"/>
              <a:t>banda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5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ou</a:t>
            </a:r>
            <a:r>
              <a:rPr lang="en-US" dirty="0"/>
              <a:t> UDP?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245875"/>
              </p:ext>
            </p:extLst>
          </p:nvPr>
        </p:nvGraphicFramePr>
        <p:xfrm>
          <a:off x="1249869" y="1600200"/>
          <a:ext cx="6617049" cy="485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0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Aplicação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Protocolo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</a:rPr>
                        <a:t>utilizado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Transporte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en-US" sz="1800" dirty="0">
                        <a:solidFill>
                          <a:schemeClr val="tx1"/>
                        </a:solidFill>
                        <a:latin typeface="Frutiger 55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SMTP [RFC 821]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POP [RFC 1939]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IMAP [RFC 3501]</a:t>
                      </a:r>
                      <a:endParaRPr lang="en-US" sz="1800" dirty="0">
                        <a:solidFill>
                          <a:schemeClr val="tx1"/>
                        </a:solidFill>
                        <a:latin typeface="Frutiger 55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acesso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terminais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remotos</a:t>
                      </a:r>
                      <a:endParaRPr lang="en-US" sz="1800" dirty="0">
                        <a:solidFill>
                          <a:schemeClr val="tx1"/>
                        </a:solidFill>
                        <a:latin typeface="Frutiger 55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TELNET [RFC 854]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SSH [RFC 4251]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HTTP [RFC 2068]</a:t>
                      </a:r>
                      <a:endParaRPr lang="en-US" sz="1800" dirty="0">
                        <a:solidFill>
                          <a:schemeClr val="tx1"/>
                        </a:solidFill>
                        <a:latin typeface="Frutiger 55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transferência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arquivos</a:t>
                      </a:r>
                      <a:endParaRPr lang="en-US" sz="1800" dirty="0">
                        <a:solidFill>
                          <a:schemeClr val="tx1"/>
                        </a:solidFill>
                        <a:latin typeface="Frutiger 55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FTP [RFC 959]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SFTP [RFC 4251]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streaming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multimídia</a:t>
                      </a:r>
                      <a:endParaRPr lang="en-US" sz="1800" dirty="0">
                        <a:solidFill>
                          <a:schemeClr val="tx1"/>
                        </a:solidFill>
                        <a:latin typeface="Frutiger 55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RTP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ou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proprietário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(ex.: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RealNetworks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Frutiger 55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TCP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ou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servidor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arquivos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remoto</a:t>
                      </a:r>
                      <a:endParaRPr lang="en-US" sz="1800" dirty="0">
                        <a:solidFill>
                          <a:schemeClr val="tx1"/>
                        </a:solidFill>
                        <a:latin typeface="Frutiger 55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NFS, AFS, SMB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TCP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ou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telefonia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Internet</a:t>
                      </a:r>
                      <a:endParaRPr lang="en-US" sz="1800" dirty="0">
                        <a:solidFill>
                          <a:schemeClr val="tx1"/>
                        </a:solidFill>
                        <a:latin typeface="Frutiger 55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RTP,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</a:rPr>
                        <a:t>proprietário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(Skype)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Tipicamente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40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IP: </a:t>
            </a:r>
            <a:r>
              <a:rPr lang="en-US" dirty="0" err="1"/>
              <a:t>demultiplexação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Conceito</a:t>
            </a:r>
            <a:r>
              <a:rPr lang="en-US" dirty="0"/>
              <a:t> de </a:t>
            </a:r>
            <a:r>
              <a:rPr lang="en-US" dirty="0" err="1"/>
              <a:t>porta</a:t>
            </a:r>
            <a:endParaRPr lang="en-US" dirty="0"/>
          </a:p>
        </p:txBody>
      </p:sp>
      <p:pic>
        <p:nvPicPr>
          <p:cNvPr id="4" name="Picture 1091" descr="F:\PUBLISH\PEARSON\Slides\Kurose\figs\Cap03\f03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15" y="3117850"/>
            <a:ext cx="6567488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392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Redes</a:t>
            </a:r>
            <a:r>
              <a:rPr lang="en-US" dirty="0"/>
              <a:t> IP: </a:t>
            </a:r>
            <a:r>
              <a:rPr lang="en-US" dirty="0" err="1"/>
              <a:t>demultiplexação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60393" cy="4525963"/>
          </a:xfrm>
        </p:spPr>
        <p:txBody>
          <a:bodyPr/>
          <a:lstStyle/>
          <a:p>
            <a:r>
              <a:rPr lang="en-US" dirty="0" err="1"/>
              <a:t>Portas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conhecidas</a:t>
            </a:r>
            <a:r>
              <a:rPr lang="en-US" dirty="0"/>
              <a:t>: </a:t>
            </a:r>
            <a:r>
              <a:rPr lang="en-US" dirty="0" err="1"/>
              <a:t>servidores</a:t>
            </a:r>
            <a:endParaRPr lang="en-US" dirty="0"/>
          </a:p>
          <a:p>
            <a:pPr lvl="1"/>
            <a:r>
              <a:rPr lang="en-US" dirty="0" err="1"/>
              <a:t>Executam</a:t>
            </a:r>
            <a:r>
              <a:rPr lang="en-US" dirty="0"/>
              <a:t> o listen() do socket</a:t>
            </a:r>
          </a:p>
          <a:p>
            <a:pPr lvl="1"/>
            <a:r>
              <a:rPr lang="en-US" dirty="0" err="1"/>
              <a:t>Arquivo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/services</a:t>
            </a:r>
          </a:p>
          <a:p>
            <a:pPr lvl="1"/>
            <a:r>
              <a:rPr lang="en-US" dirty="0" err="1"/>
              <a:t>Tradicionalmente</a:t>
            </a:r>
            <a:r>
              <a:rPr lang="en-US" dirty="0"/>
              <a:t> (Unix) </a:t>
            </a:r>
            <a:r>
              <a:rPr lang="en-US" dirty="0" err="1"/>
              <a:t>portas</a:t>
            </a:r>
            <a:r>
              <a:rPr lang="en-US" dirty="0"/>
              <a:t> 0-1024 </a:t>
            </a:r>
            <a:r>
              <a:rPr lang="en-US" dirty="0" err="1"/>
              <a:t>requerem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o super-</a:t>
            </a:r>
            <a:r>
              <a:rPr lang="en-US" dirty="0" err="1"/>
              <a:t>usuário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: </a:t>
            </a:r>
            <a:r>
              <a:rPr lang="en-US" dirty="0" err="1"/>
              <a:t>orientado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orientado</a:t>
            </a:r>
            <a:r>
              <a:rPr lang="en-US" dirty="0"/>
              <a:t> </a:t>
            </a:r>
            <a:r>
              <a:rPr lang="en-US" dirty="0" err="1"/>
              <a:t>á</a:t>
            </a:r>
            <a:r>
              <a:rPr lang="en-US" dirty="0"/>
              <a:t> </a:t>
            </a:r>
            <a:r>
              <a:rPr lang="en-US" dirty="0" err="1"/>
              <a:t>conexão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0" descr="F:\PUBLISH\PEARSON\Slides\Kurose\figs\Cap03\f03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93" y="2467580"/>
            <a:ext cx="3505200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155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– User Datagram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768</a:t>
            </a:r>
          </a:p>
          <a:p>
            <a:r>
              <a:rPr lang="en-US" dirty="0" err="1"/>
              <a:t>Serviço</a:t>
            </a:r>
            <a:r>
              <a:rPr lang="en-US" dirty="0"/>
              <a:t> “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esforço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garantia</a:t>
            </a:r>
            <a:r>
              <a:rPr lang="en-US" dirty="0"/>
              <a:t> de </a:t>
            </a:r>
            <a:r>
              <a:rPr lang="en-US" dirty="0" err="1"/>
              <a:t>entrega</a:t>
            </a:r>
            <a:endParaRPr lang="en-US" dirty="0"/>
          </a:p>
          <a:p>
            <a:pPr lvl="1"/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garantia</a:t>
            </a:r>
            <a:r>
              <a:rPr lang="en-US" dirty="0"/>
              <a:t> de </a:t>
            </a:r>
            <a:r>
              <a:rPr lang="en-US" dirty="0" err="1"/>
              <a:t>ordenação</a:t>
            </a:r>
            <a:endParaRPr lang="en-US" dirty="0"/>
          </a:p>
          <a:p>
            <a:pPr lvl="1"/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  <a:p>
            <a:pPr lvl="1"/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conexão</a:t>
            </a:r>
            <a:endParaRPr lang="en-US" dirty="0"/>
          </a:p>
          <a:p>
            <a:r>
              <a:rPr lang="en-US" dirty="0" err="1"/>
              <a:t>Segmentos</a:t>
            </a:r>
            <a:r>
              <a:rPr lang="en-US" dirty="0"/>
              <a:t> UDP </a:t>
            </a:r>
            <a:r>
              <a:rPr lang="en-US" dirty="0" err="1"/>
              <a:t>tratados</a:t>
            </a:r>
            <a:r>
              <a:rPr lang="en-US" dirty="0"/>
              <a:t> um </a:t>
            </a:r>
            <a:r>
              <a:rPr lang="en-US" dirty="0" err="1"/>
              <a:t>independente</a:t>
            </a:r>
            <a:r>
              <a:rPr lang="en-US" dirty="0"/>
              <a:t> do outro</a:t>
            </a:r>
          </a:p>
        </p:txBody>
      </p:sp>
    </p:spTree>
    <p:extLst>
      <p:ext uri="{BB962C8B-B14F-4D97-AF65-F5344CB8AC3E}">
        <p14:creationId xmlns:p14="http://schemas.microsoft.com/office/powerpoint/2010/main" val="445966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UDP?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Pouco</a:t>
            </a:r>
            <a:r>
              <a:rPr lang="en-US" dirty="0"/>
              <a:t> overhead (8 bytes, </a:t>
            </a:r>
            <a:r>
              <a:rPr lang="en-US" dirty="0" err="1"/>
              <a:t>enquanto</a:t>
            </a:r>
            <a:r>
              <a:rPr lang="en-US" dirty="0"/>
              <a:t> TCP </a:t>
            </a:r>
            <a:r>
              <a:rPr lang="en-US" dirty="0" err="1"/>
              <a:t>usa</a:t>
            </a:r>
            <a:r>
              <a:rPr lang="en-US" dirty="0"/>
              <a:t> 20 bytes)</a:t>
            </a:r>
          </a:p>
          <a:p>
            <a:r>
              <a:rPr lang="en-US" dirty="0"/>
              <a:t>Simples:</a:t>
            </a:r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</a:t>
            </a:r>
            <a:r>
              <a:rPr lang="en-US" dirty="0" err="1"/>
              <a:t>atrasos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com </a:t>
            </a:r>
            <a:r>
              <a:rPr lang="en-US" dirty="0" err="1"/>
              <a:t>conexões</a:t>
            </a:r>
            <a:endParaRPr lang="en-US" dirty="0"/>
          </a:p>
          <a:p>
            <a:pPr lvl="1"/>
            <a:r>
              <a:rPr lang="en-US" dirty="0" err="1"/>
              <a:t>Aplicações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necessitam</a:t>
            </a:r>
            <a:r>
              <a:rPr lang="en-US" dirty="0"/>
              <a:t> do </a:t>
            </a:r>
            <a:r>
              <a:rPr lang="en-US" dirty="0" err="1"/>
              <a:t>ordenamento</a:t>
            </a:r>
            <a:r>
              <a:rPr lang="en-US" dirty="0"/>
              <a:t> dos </a:t>
            </a:r>
            <a:r>
              <a:rPr lang="en-US" dirty="0" err="1"/>
              <a:t>pacotes</a:t>
            </a:r>
            <a:endParaRPr lang="en-US" dirty="0"/>
          </a:p>
          <a:p>
            <a:pPr lvl="1"/>
            <a:r>
              <a:rPr lang="en-US" dirty="0" err="1"/>
              <a:t>Transmissão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taxa </a:t>
            </a:r>
            <a:r>
              <a:rPr lang="en-US" dirty="0" err="1"/>
              <a:t>constante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intervenção</a:t>
            </a:r>
            <a:r>
              <a:rPr lang="en-US" dirty="0"/>
              <a:t> do </a:t>
            </a: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/>
              <a:t>transporte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29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Multimídia</a:t>
            </a:r>
            <a:endParaRPr lang="en-US" dirty="0"/>
          </a:p>
          <a:p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curtas</a:t>
            </a:r>
            <a:endParaRPr lang="en-US" dirty="0"/>
          </a:p>
          <a:p>
            <a:r>
              <a:rPr lang="en-US" dirty="0"/>
              <a:t>DNS</a:t>
            </a:r>
          </a:p>
          <a:p>
            <a:r>
              <a:rPr lang="en-US" dirty="0"/>
              <a:t>SNMP</a:t>
            </a:r>
          </a:p>
        </p:txBody>
      </p:sp>
      <p:pic>
        <p:nvPicPr>
          <p:cNvPr id="5" name="Picture 5" descr="6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402216"/>
            <a:ext cx="8207375" cy="146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3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ct val="30000"/>
              </a:spcAft>
            </a:pPr>
            <a:r>
              <a:rPr lang="en-US" dirty="0">
                <a:latin typeface="Trebuchet MS" charset="0"/>
              </a:rPr>
              <a:t> </a:t>
            </a:r>
            <a:r>
              <a:rPr lang="en-US" dirty="0" err="1">
                <a:latin typeface="Trebuchet MS" charset="0"/>
              </a:rPr>
              <a:t>Emissor</a:t>
            </a:r>
            <a:r>
              <a:rPr lang="en-US" dirty="0">
                <a:latin typeface="Trebuchet MS" charset="0"/>
              </a:rPr>
              <a:t>: </a:t>
            </a:r>
            <a:r>
              <a:rPr lang="en-US" dirty="0" err="1">
                <a:latin typeface="Trebuchet MS" charset="0"/>
              </a:rPr>
              <a:t>Segmentação</a:t>
            </a:r>
            <a:endParaRPr lang="en-US" dirty="0">
              <a:latin typeface="Trebuchet MS" charset="0"/>
            </a:endParaRPr>
          </a:p>
          <a:p>
            <a:pPr marL="0" indent="0">
              <a:spcBef>
                <a:spcPct val="0"/>
              </a:spcBef>
              <a:spcAft>
                <a:spcPct val="30000"/>
              </a:spcAft>
            </a:pPr>
            <a:r>
              <a:rPr lang="en-US" dirty="0">
                <a:latin typeface="Trebuchet MS" charset="0"/>
              </a:rPr>
              <a:t> Receptor: </a:t>
            </a:r>
            <a:r>
              <a:rPr lang="en-US" dirty="0" err="1">
                <a:latin typeface="Trebuchet MS" charset="0"/>
              </a:rPr>
              <a:t>remontagem</a:t>
            </a:r>
            <a:r>
              <a:rPr lang="en-US" dirty="0">
                <a:latin typeface="Trebuchet MS" charset="0"/>
              </a:rPr>
              <a:t> dos </a:t>
            </a:r>
            <a:r>
              <a:rPr lang="en-US" dirty="0" err="1">
                <a:latin typeface="Trebuchet MS" charset="0"/>
              </a:rPr>
              <a:t>segmentos</a:t>
            </a:r>
            <a:endParaRPr lang="en-US" dirty="0">
              <a:latin typeface="Trebuchet MS" charset="0"/>
            </a:endParaRPr>
          </a:p>
          <a:p>
            <a:pPr marL="0" indent="0">
              <a:spcBef>
                <a:spcPct val="0"/>
              </a:spcBef>
              <a:spcAft>
                <a:spcPct val="30000"/>
              </a:spcAft>
            </a:pPr>
            <a:r>
              <a:rPr lang="en-US" dirty="0">
                <a:latin typeface="Trebuchet MS" charset="0"/>
              </a:rPr>
              <a:t>Internet:</a:t>
            </a:r>
          </a:p>
          <a:p>
            <a:pPr marL="400050" lvl="1" indent="0">
              <a:spcBef>
                <a:spcPct val="0"/>
              </a:spcBef>
              <a:spcAft>
                <a:spcPct val="30000"/>
              </a:spcAft>
            </a:pPr>
            <a:r>
              <a:rPr lang="en-US" dirty="0" err="1">
                <a:latin typeface="Trebuchet MS" charset="0"/>
              </a:rPr>
              <a:t>Principais</a:t>
            </a:r>
            <a:r>
              <a:rPr lang="en-US" dirty="0">
                <a:latin typeface="Trebuchet MS" charset="0"/>
              </a:rPr>
              <a:t>: TCP e UDP</a:t>
            </a:r>
          </a:p>
          <a:p>
            <a:pPr marL="400050" lvl="1" indent="0">
              <a:spcBef>
                <a:spcPct val="0"/>
              </a:spcBef>
              <a:spcAft>
                <a:spcPct val="30000"/>
              </a:spcAft>
            </a:pPr>
            <a:r>
              <a:rPr lang="en-US" dirty="0">
                <a:latin typeface="Trebuchet MS" charset="0"/>
              </a:rPr>
              <a:t>Outros: RTP, RSVP, …</a:t>
            </a:r>
          </a:p>
          <a:p>
            <a:pPr marL="0" indent="0">
              <a:spcBef>
                <a:spcPct val="0"/>
              </a:spcBef>
              <a:spcAft>
                <a:spcPct val="30000"/>
              </a:spcAft>
            </a:pPr>
            <a:endParaRPr lang="en-US" dirty="0">
              <a:latin typeface="Trebuchet MS" charset="0"/>
            </a:endParaRPr>
          </a:p>
        </p:txBody>
      </p:sp>
      <p:pic>
        <p:nvPicPr>
          <p:cNvPr id="7" name="Picture 278" descr="F:\PUBLISH\PEARSON\Slides\Kurose\figs\Cap03\f03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1949450"/>
            <a:ext cx="4822825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700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52123"/>
          </a:xfrm>
        </p:spPr>
        <p:txBody>
          <a:bodyPr/>
          <a:lstStyle/>
          <a:p>
            <a:r>
              <a:rPr lang="en-US" dirty="0"/>
              <a:t>RFCs 793, 1122, 1323, 2018, 2581</a:t>
            </a:r>
          </a:p>
          <a:p>
            <a:r>
              <a:rPr lang="en-US" dirty="0"/>
              <a:t>Ponto-a-ponto</a:t>
            </a:r>
          </a:p>
          <a:p>
            <a:r>
              <a:rPr lang="en-US" dirty="0" err="1"/>
              <a:t>Características</a:t>
            </a:r>
            <a:endParaRPr lang="en-US" dirty="0"/>
          </a:p>
          <a:p>
            <a:pPr lvl="1"/>
            <a:r>
              <a:rPr lang="en-US" dirty="0" err="1"/>
              <a:t>Garantia</a:t>
            </a:r>
            <a:r>
              <a:rPr lang="en-US" dirty="0"/>
              <a:t> de </a:t>
            </a:r>
            <a:r>
              <a:rPr lang="en-US" dirty="0" err="1"/>
              <a:t>recepção</a:t>
            </a:r>
            <a:endParaRPr lang="en-US" dirty="0"/>
          </a:p>
          <a:p>
            <a:pPr lvl="1"/>
            <a:r>
              <a:rPr lang="en-US" dirty="0" err="1"/>
              <a:t>Reordenação</a:t>
            </a:r>
            <a:endParaRPr lang="en-US" dirty="0"/>
          </a:p>
          <a:p>
            <a:pPr lvl="1"/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conexão</a:t>
            </a:r>
            <a:endParaRPr lang="en-US" dirty="0"/>
          </a:p>
          <a:p>
            <a:pPr lvl="1"/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fluxo</a:t>
            </a:r>
            <a:r>
              <a:rPr lang="en-US" dirty="0"/>
              <a:t> e de </a:t>
            </a:r>
            <a:r>
              <a:rPr lang="en-US" dirty="0" err="1"/>
              <a:t>congestionamento</a:t>
            </a:r>
            <a:endParaRPr lang="en-US" dirty="0"/>
          </a:p>
          <a:p>
            <a:pPr lvl="1"/>
            <a:r>
              <a:rPr lang="en-US" dirty="0"/>
              <a:t>Full-duplex</a:t>
            </a:r>
          </a:p>
        </p:txBody>
      </p:sp>
      <p:pic>
        <p:nvPicPr>
          <p:cNvPr id="4" name="Picture 69" descr="F:\PUBLISH\PEARSON\Slides\Kurose\figs\Cap03\f03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2" y="2499208"/>
            <a:ext cx="4440238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836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Cabeçalho</a:t>
            </a:r>
            <a:r>
              <a:rPr lang="en-US" dirty="0"/>
              <a:t> TCP</a:t>
            </a:r>
          </a:p>
        </p:txBody>
      </p:sp>
      <p:pic>
        <p:nvPicPr>
          <p:cNvPr id="4" name="Picture 60" descr="F:\PUBLISH\PEARSON\Slides\Kurose\figs\Cap03\f03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36" y="1375350"/>
            <a:ext cx="4510088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-53919" y="1617443"/>
            <a:ext cx="209965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Trebuchet MS" charset="0"/>
              </a:rPr>
              <a:t>URG: dados </a:t>
            </a:r>
            <a:r>
              <a:rPr lang="en-US" sz="1600" dirty="0" err="1">
                <a:latin typeface="Trebuchet MS" charset="0"/>
              </a:rPr>
              <a:t>urgentes</a:t>
            </a:r>
            <a:r>
              <a:rPr lang="en-US" sz="1600" dirty="0">
                <a:latin typeface="Trebuchet MS" charset="0"/>
              </a:rPr>
              <a:t> </a:t>
            </a:r>
          </a:p>
          <a:p>
            <a:r>
              <a:rPr lang="en-US" sz="1600" dirty="0">
                <a:latin typeface="Trebuchet MS" charset="0"/>
              </a:rPr>
              <a:t>(</a:t>
            </a:r>
            <a:r>
              <a:rPr lang="en-US" sz="1600" dirty="0" err="1">
                <a:latin typeface="Trebuchet MS" charset="0"/>
              </a:rPr>
              <a:t>pouco</a:t>
            </a:r>
            <a:r>
              <a:rPr lang="en-US" sz="1600" dirty="0">
                <a:latin typeface="Trebuchet MS" charset="0"/>
              </a:rPr>
              <a:t> </a:t>
            </a:r>
            <a:r>
              <a:rPr lang="en-US" sz="1600" dirty="0" err="1">
                <a:latin typeface="Trebuchet MS" charset="0"/>
              </a:rPr>
              <a:t>usados</a:t>
            </a:r>
            <a:r>
              <a:rPr lang="en-US" sz="1600" dirty="0">
                <a:latin typeface="Trebuchet MS" charset="0"/>
              </a:rPr>
              <a:t>)</a:t>
            </a: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-1" y="2372300"/>
            <a:ext cx="198824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Trebuchet MS" charset="0"/>
              </a:rPr>
              <a:t>ACK: campo de ACK</a:t>
            </a:r>
          </a:p>
          <a:p>
            <a:r>
              <a:rPr lang="en-US" sz="1600" dirty="0" err="1">
                <a:latin typeface="Trebuchet MS" charset="0"/>
              </a:rPr>
              <a:t>é</a:t>
            </a:r>
            <a:r>
              <a:rPr lang="en-US" sz="1600" dirty="0">
                <a:latin typeface="Trebuchet MS" charset="0"/>
              </a:rPr>
              <a:t> </a:t>
            </a:r>
            <a:r>
              <a:rPr lang="en-US" sz="1600" dirty="0" err="1">
                <a:latin typeface="Trebuchet MS" charset="0"/>
              </a:rPr>
              <a:t>válido</a:t>
            </a:r>
            <a:r>
              <a:rPr lang="en-US" sz="1600" dirty="0">
                <a:latin typeface="Trebuchet MS" charset="0"/>
              </a:rPr>
              <a:t> = 1</a:t>
            </a: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0" y="3079862"/>
            <a:ext cx="2473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Trebuchet MS" charset="0"/>
              </a:rPr>
              <a:t>PSH: </a:t>
            </a:r>
            <a:r>
              <a:rPr lang="en-US" sz="1600" dirty="0" err="1">
                <a:latin typeface="Trebuchet MS" charset="0"/>
              </a:rPr>
              <a:t>entrega</a:t>
            </a:r>
            <a:r>
              <a:rPr lang="en-US" sz="1600" dirty="0">
                <a:latin typeface="Trebuchet MS" charset="0"/>
              </a:rPr>
              <a:t> dados </a:t>
            </a:r>
            <a:r>
              <a:rPr lang="en-US" sz="1600" dirty="0" err="1">
                <a:latin typeface="Trebuchet MS" charset="0"/>
              </a:rPr>
              <a:t>à</a:t>
            </a:r>
            <a:r>
              <a:rPr lang="en-US" sz="1600" dirty="0">
                <a:latin typeface="Trebuchet MS" charset="0"/>
              </a:rPr>
              <a:t> </a:t>
            </a:r>
            <a:r>
              <a:rPr lang="en-US" sz="1600" dirty="0" err="1">
                <a:latin typeface="Trebuchet MS" charset="0"/>
              </a:rPr>
              <a:t>aplicação</a:t>
            </a:r>
            <a:r>
              <a:rPr lang="en-US" sz="1600" dirty="0">
                <a:latin typeface="Trebuchet MS" charset="0"/>
              </a:rPr>
              <a:t> </a:t>
            </a:r>
            <a:r>
              <a:rPr lang="en-US" sz="1600" dirty="0" err="1">
                <a:latin typeface="Trebuchet MS" charset="0"/>
              </a:rPr>
              <a:t>na</a:t>
            </a:r>
            <a:r>
              <a:rPr lang="en-US" sz="1600" dirty="0">
                <a:latin typeface="Trebuchet MS" charset="0"/>
              </a:rPr>
              <a:t> </a:t>
            </a:r>
            <a:r>
              <a:rPr lang="en-US" sz="1600" dirty="0" err="1">
                <a:latin typeface="Trebuchet MS" charset="0"/>
              </a:rPr>
              <a:t>sua</a:t>
            </a:r>
            <a:r>
              <a:rPr lang="en-US" sz="1600" dirty="0">
                <a:latin typeface="Trebuchet MS" charset="0"/>
              </a:rPr>
              <a:t> </a:t>
            </a:r>
            <a:r>
              <a:rPr lang="en-US" sz="1600" dirty="0" err="1">
                <a:latin typeface="Trebuchet MS" charset="0"/>
              </a:rPr>
              <a:t>chegada</a:t>
            </a:r>
            <a:r>
              <a:rPr lang="en-US" sz="1600" dirty="0">
                <a:latin typeface="Trebuchet MS" charset="0"/>
              </a:rPr>
              <a:t>(</a:t>
            </a:r>
            <a:r>
              <a:rPr lang="en-US" sz="1600" dirty="0" err="1">
                <a:latin typeface="Trebuchet MS" charset="0"/>
              </a:rPr>
              <a:t>pouco</a:t>
            </a:r>
            <a:r>
              <a:rPr lang="en-US" sz="1600" dirty="0">
                <a:latin typeface="Trebuchet MS" charset="0"/>
              </a:rPr>
              <a:t> </a:t>
            </a:r>
            <a:r>
              <a:rPr lang="en-US" sz="1600" dirty="0" err="1">
                <a:latin typeface="Trebuchet MS" charset="0"/>
              </a:rPr>
              <a:t>usado</a:t>
            </a:r>
            <a:r>
              <a:rPr lang="en-US" sz="1600" dirty="0">
                <a:latin typeface="Trebuchet MS" charset="0"/>
              </a:rPr>
              <a:t>)</a:t>
            </a: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-1" y="4548836"/>
            <a:ext cx="23762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Trebuchet MS" charset="0"/>
              </a:rPr>
              <a:t>RST, SYN, FIN:</a:t>
            </a:r>
          </a:p>
          <a:p>
            <a:pPr algn="r"/>
            <a:r>
              <a:rPr lang="en-US" sz="1600" dirty="0" err="1">
                <a:latin typeface="Trebuchet MS" charset="0"/>
              </a:rPr>
              <a:t>estabelec</a:t>
            </a:r>
            <a:r>
              <a:rPr lang="en-US" sz="1600" dirty="0">
                <a:latin typeface="Trebuchet MS" charset="0"/>
              </a:rPr>
              <a:t>. de </a:t>
            </a:r>
            <a:r>
              <a:rPr lang="en-US" sz="1600" dirty="0" err="1">
                <a:latin typeface="Trebuchet MS" charset="0"/>
              </a:rPr>
              <a:t>conexão</a:t>
            </a:r>
            <a:endParaRPr lang="en-US" sz="1600" dirty="0">
              <a:latin typeface="Trebuchet MS" charset="0"/>
            </a:endParaRPr>
          </a:p>
          <a:p>
            <a:pPr algn="r"/>
            <a:r>
              <a:rPr lang="en-US" sz="1600" dirty="0">
                <a:latin typeface="Trebuchet MS" charset="0"/>
              </a:rPr>
              <a:t>(</a:t>
            </a:r>
            <a:r>
              <a:rPr lang="en-US" sz="1600" dirty="0" err="1">
                <a:latin typeface="Trebuchet MS" charset="0"/>
              </a:rPr>
              <a:t>comandos</a:t>
            </a:r>
            <a:r>
              <a:rPr lang="en-US" sz="1600" dirty="0">
                <a:latin typeface="Trebuchet MS" charset="0"/>
              </a:rPr>
              <a:t> de </a:t>
            </a:r>
          </a:p>
          <a:p>
            <a:pPr algn="r"/>
            <a:r>
              <a:rPr lang="en-US" sz="1600" dirty="0" err="1">
                <a:latin typeface="Trebuchet MS" charset="0"/>
              </a:rPr>
              <a:t>criação</a:t>
            </a:r>
            <a:r>
              <a:rPr lang="en-US" sz="1600" dirty="0">
                <a:latin typeface="Trebuchet MS" charset="0"/>
              </a:rPr>
              <a:t> e </a:t>
            </a:r>
            <a:r>
              <a:rPr lang="en-US" sz="1600" dirty="0" err="1">
                <a:latin typeface="Trebuchet MS" charset="0"/>
              </a:rPr>
              <a:t>término</a:t>
            </a:r>
            <a:r>
              <a:rPr lang="en-US" sz="1600" dirty="0">
                <a:latin typeface="Trebuchet MS" charset="0"/>
              </a:rPr>
              <a:t>)</a:t>
            </a:r>
          </a:p>
        </p:txBody>
      </p:sp>
      <p:sp>
        <p:nvSpPr>
          <p:cNvPr id="9" name="Line 45"/>
          <p:cNvSpPr>
            <a:spLocks noChangeShapeType="1"/>
          </p:cNvSpPr>
          <p:nvPr/>
        </p:nvSpPr>
        <p:spPr bwMode="auto">
          <a:xfrm>
            <a:off x="2136499" y="2032575"/>
            <a:ext cx="1849437" cy="1019175"/>
          </a:xfrm>
          <a:prstGeom prst="line">
            <a:avLst/>
          </a:prstGeom>
          <a:noFill/>
          <a:ln w="25400">
            <a:solidFill>
              <a:srgbClr val="FF81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0" name="Line 46"/>
          <p:cNvSpPr>
            <a:spLocks noChangeShapeType="1"/>
          </p:cNvSpPr>
          <p:nvPr/>
        </p:nvSpPr>
        <p:spPr bwMode="auto">
          <a:xfrm>
            <a:off x="2104749" y="2708850"/>
            <a:ext cx="2033587" cy="419100"/>
          </a:xfrm>
          <a:prstGeom prst="line">
            <a:avLst/>
          </a:prstGeom>
          <a:noFill/>
          <a:ln w="25400">
            <a:solidFill>
              <a:srgbClr val="FF81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 flipV="1">
            <a:off x="2115861" y="3204150"/>
            <a:ext cx="2174875" cy="314325"/>
          </a:xfrm>
          <a:prstGeom prst="line">
            <a:avLst/>
          </a:prstGeom>
          <a:noFill/>
          <a:ln w="25400">
            <a:solidFill>
              <a:srgbClr val="FF81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48"/>
          <p:cNvSpPr>
            <a:spLocks/>
          </p:cNvSpPr>
          <p:nvPr/>
        </p:nvSpPr>
        <p:spPr bwMode="auto">
          <a:xfrm>
            <a:off x="2019024" y="3304163"/>
            <a:ext cx="2887662" cy="1357312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  <a:gd name="T9" fmla="*/ 0 w 1458"/>
              <a:gd name="T10" fmla="*/ 0 h 444"/>
              <a:gd name="T11" fmla="*/ 1458 w 1458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25400">
            <a:solidFill>
              <a:srgbClr val="FF81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6954798" y="3589913"/>
            <a:ext cx="19933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 err="1">
                <a:latin typeface="Trebuchet MS" charset="0"/>
              </a:rPr>
              <a:t>número</a:t>
            </a:r>
            <a:r>
              <a:rPr lang="en-US" sz="1600" dirty="0">
                <a:latin typeface="Trebuchet MS" charset="0"/>
              </a:rPr>
              <a:t> de bytes </a:t>
            </a:r>
          </a:p>
          <a:p>
            <a:r>
              <a:rPr lang="en-US" sz="1600" dirty="0" err="1">
                <a:latin typeface="Trebuchet MS" charset="0"/>
              </a:rPr>
              <a:t>que</a:t>
            </a:r>
            <a:r>
              <a:rPr lang="en-US" sz="1600" dirty="0">
                <a:latin typeface="Trebuchet MS" charset="0"/>
              </a:rPr>
              <a:t> o receptor </a:t>
            </a:r>
            <a:r>
              <a:rPr lang="en-US" sz="1600" dirty="0" err="1">
                <a:latin typeface="Trebuchet MS" charset="0"/>
              </a:rPr>
              <a:t>está</a:t>
            </a:r>
            <a:endParaRPr lang="en-US" sz="1600" dirty="0">
              <a:latin typeface="Trebuchet MS" charset="0"/>
            </a:endParaRPr>
          </a:p>
          <a:p>
            <a:r>
              <a:rPr lang="en-US" sz="1600" dirty="0">
                <a:latin typeface="Trebuchet MS" charset="0"/>
              </a:rPr>
              <a:t>pronto </a:t>
            </a:r>
            <a:r>
              <a:rPr lang="en-US" sz="1600" dirty="0" err="1">
                <a:latin typeface="Trebuchet MS" charset="0"/>
              </a:rPr>
              <a:t>para</a:t>
            </a:r>
            <a:r>
              <a:rPr lang="en-US" sz="1600" dirty="0">
                <a:latin typeface="Trebuchet MS" charset="0"/>
              </a:rPr>
              <a:t> </a:t>
            </a:r>
            <a:r>
              <a:rPr lang="en-US" sz="1600" dirty="0" err="1">
                <a:latin typeface="Trebuchet MS" charset="0"/>
              </a:rPr>
              <a:t>aceitar</a:t>
            </a:r>
            <a:endParaRPr lang="en-US" sz="1600" dirty="0">
              <a:latin typeface="Trebuchet MS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7233961" y="1721490"/>
            <a:ext cx="17693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 err="1">
                <a:latin typeface="Trebuchet MS" charset="0"/>
              </a:rPr>
              <a:t>contagem</a:t>
            </a:r>
            <a:r>
              <a:rPr lang="en-US" sz="1600" dirty="0">
                <a:latin typeface="Trebuchet MS" charset="0"/>
              </a:rPr>
              <a:t> </a:t>
            </a:r>
            <a:r>
              <a:rPr lang="en-US" sz="1600" dirty="0" err="1">
                <a:latin typeface="Trebuchet MS" charset="0"/>
              </a:rPr>
              <a:t>por</a:t>
            </a:r>
            <a:endParaRPr lang="en-US" sz="1600" dirty="0">
              <a:latin typeface="Trebuchet MS" charset="0"/>
            </a:endParaRPr>
          </a:p>
          <a:p>
            <a:r>
              <a:rPr lang="en-US" sz="1600" dirty="0">
                <a:latin typeface="Trebuchet MS" charset="0"/>
              </a:rPr>
              <a:t>bytes de dados</a:t>
            </a:r>
          </a:p>
          <a:p>
            <a:r>
              <a:rPr lang="en-US" sz="1600" dirty="0">
                <a:latin typeface="Trebuchet MS" charset="0"/>
              </a:rPr>
              <a:t>(</a:t>
            </a:r>
            <a:r>
              <a:rPr lang="en-US" sz="1600" dirty="0" err="1">
                <a:latin typeface="Trebuchet MS" charset="0"/>
              </a:rPr>
              <a:t>não</a:t>
            </a:r>
            <a:r>
              <a:rPr lang="en-US" sz="1600" dirty="0">
                <a:latin typeface="Trebuchet MS" charset="0"/>
              </a:rPr>
              <a:t> </a:t>
            </a:r>
            <a:r>
              <a:rPr lang="en-US" sz="1600" dirty="0" err="1">
                <a:latin typeface="Trebuchet MS" charset="0"/>
              </a:rPr>
              <a:t>segmentos</a:t>
            </a:r>
            <a:r>
              <a:rPr lang="en-US" sz="1600" dirty="0">
                <a:latin typeface="Trebuchet MS" charset="0"/>
              </a:rPr>
              <a:t>!)</a:t>
            </a:r>
          </a:p>
        </p:txBody>
      </p:sp>
      <p:sp>
        <p:nvSpPr>
          <p:cNvPr id="15" name="Text Box 51"/>
          <p:cNvSpPr txBox="1">
            <a:spLocks noChangeArrowheads="1"/>
          </p:cNvSpPr>
          <p:nvPr/>
        </p:nvSpPr>
        <p:spPr bwMode="auto">
          <a:xfrm>
            <a:off x="2188880" y="5733038"/>
            <a:ext cx="15478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r>
              <a:rPr lang="en-US" sz="1600">
                <a:latin typeface="Trebuchet MS" charset="0"/>
              </a:rPr>
              <a:t>Internet</a:t>
            </a:r>
          </a:p>
          <a:p>
            <a:pPr algn="r"/>
            <a:r>
              <a:rPr lang="en-US" sz="1600">
                <a:latin typeface="Trebuchet MS" charset="0"/>
              </a:rPr>
              <a:t>checksum</a:t>
            </a:r>
          </a:p>
          <a:p>
            <a:pPr algn="r"/>
            <a:r>
              <a:rPr lang="en-US" sz="1600">
                <a:latin typeface="Trebuchet MS" charset="0"/>
              </a:rPr>
              <a:t>(como no UDP)</a:t>
            </a:r>
          </a:p>
        </p:txBody>
      </p:sp>
      <p:sp>
        <p:nvSpPr>
          <p:cNvPr id="16" name="Line 52"/>
          <p:cNvSpPr>
            <a:spLocks noChangeShapeType="1"/>
          </p:cNvSpPr>
          <p:nvPr/>
        </p:nvSpPr>
        <p:spPr bwMode="auto">
          <a:xfrm flipV="1">
            <a:off x="2376211" y="3589913"/>
            <a:ext cx="2192338" cy="2133600"/>
          </a:xfrm>
          <a:prstGeom prst="line">
            <a:avLst/>
          </a:prstGeom>
          <a:noFill/>
          <a:ln w="25400">
            <a:solidFill>
              <a:srgbClr val="FF81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7" name="Line 53"/>
          <p:cNvSpPr>
            <a:spLocks noChangeShapeType="1"/>
          </p:cNvSpPr>
          <p:nvPr/>
        </p:nvSpPr>
        <p:spPr bwMode="auto">
          <a:xfrm flipH="1" flipV="1">
            <a:off x="6810099" y="3251775"/>
            <a:ext cx="452437" cy="257175"/>
          </a:xfrm>
          <a:prstGeom prst="line">
            <a:avLst/>
          </a:prstGeom>
          <a:noFill/>
          <a:ln w="31750">
            <a:solidFill>
              <a:srgbClr val="FF810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54"/>
          <p:cNvSpPr>
            <a:spLocks noChangeShapeType="1"/>
          </p:cNvSpPr>
          <p:nvPr/>
        </p:nvSpPr>
        <p:spPr bwMode="auto">
          <a:xfrm flipH="1">
            <a:off x="6738661" y="1956375"/>
            <a:ext cx="598488" cy="885825"/>
          </a:xfrm>
          <a:prstGeom prst="line">
            <a:avLst/>
          </a:prstGeom>
          <a:noFill/>
          <a:ln w="25400">
            <a:solidFill>
              <a:srgbClr val="FF8103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Line 55"/>
          <p:cNvSpPr>
            <a:spLocks noChangeShapeType="1"/>
          </p:cNvSpPr>
          <p:nvPr/>
        </p:nvSpPr>
        <p:spPr bwMode="auto">
          <a:xfrm flipH="1">
            <a:off x="6697386" y="1946850"/>
            <a:ext cx="619125" cy="523875"/>
          </a:xfrm>
          <a:prstGeom prst="line">
            <a:avLst/>
          </a:prstGeom>
          <a:noFill/>
          <a:ln w="25400">
            <a:solidFill>
              <a:srgbClr val="FF8103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cxnSp>
        <p:nvCxnSpPr>
          <p:cNvPr id="20" name="Conector reto 20"/>
          <p:cNvCxnSpPr>
            <a:cxnSpLocks noChangeShapeType="1"/>
          </p:cNvCxnSpPr>
          <p:nvPr/>
        </p:nvCxnSpPr>
        <p:spPr bwMode="auto">
          <a:xfrm rot="16200000" flipH="1">
            <a:off x="7036317" y="2573120"/>
            <a:ext cx="104775" cy="709612"/>
          </a:xfrm>
          <a:prstGeom prst="line">
            <a:avLst/>
          </a:prstGeom>
          <a:noFill/>
          <a:ln w="28575">
            <a:solidFill>
              <a:srgbClr val="FF8103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CaixaDeTexto 21"/>
          <p:cNvSpPr txBox="1">
            <a:spLocks noChangeArrowheads="1"/>
          </p:cNvSpPr>
          <p:nvPr/>
        </p:nvSpPr>
        <p:spPr bwMode="auto">
          <a:xfrm>
            <a:off x="7448274" y="2661225"/>
            <a:ext cx="164306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pt-BR" sz="1600" dirty="0"/>
              <a:t>próximo byte aguardado (ACK)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4519336" y="5413950"/>
            <a:ext cx="4679950" cy="107721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pt-BR" sz="1600" b="1" dirty="0">
                <a:sym typeface="Wingdings" charset="0"/>
              </a:rPr>
              <a:t> MSS (</a:t>
            </a:r>
            <a:r>
              <a:rPr lang="pt-BR" sz="1600" b="1" i="1" dirty="0" err="1">
                <a:sym typeface="Wingdings" charset="0"/>
              </a:rPr>
              <a:t>Maximum</a:t>
            </a:r>
            <a:r>
              <a:rPr lang="pt-BR" sz="1600" b="1" i="1" dirty="0">
                <a:sym typeface="Wingdings" charset="0"/>
              </a:rPr>
              <a:t> </a:t>
            </a:r>
            <a:r>
              <a:rPr lang="pt-BR" sz="1600" b="1" i="1" dirty="0" err="1">
                <a:sym typeface="Wingdings" charset="0"/>
              </a:rPr>
              <a:t>Segment</a:t>
            </a:r>
            <a:r>
              <a:rPr lang="pt-BR" sz="1600" b="1" i="1" dirty="0">
                <a:sym typeface="Wingdings" charset="0"/>
              </a:rPr>
              <a:t> </a:t>
            </a:r>
            <a:r>
              <a:rPr lang="pt-BR" sz="1600" b="1" i="1" dirty="0" err="1">
                <a:sym typeface="Wingdings" charset="0"/>
              </a:rPr>
              <a:t>Size</a:t>
            </a:r>
            <a:r>
              <a:rPr lang="pt-BR" sz="1600" b="1" dirty="0">
                <a:sym typeface="Wingdings" charset="0"/>
              </a:rPr>
              <a:t>)</a:t>
            </a:r>
          </a:p>
          <a:p>
            <a:r>
              <a:rPr lang="pt-BR" sz="1600" b="1" dirty="0"/>
              <a:t>A quantidade de dados em bytes da mensagem que é usado para formar o segmento, </a:t>
            </a:r>
            <a:r>
              <a:rPr lang="pt-BR" sz="1600" b="1" dirty="0" err="1"/>
              <a:t>ex</a:t>
            </a:r>
            <a:r>
              <a:rPr lang="pt-BR" sz="1600" b="1" dirty="0"/>
              <a:t>: 536 (suporte obrigatório), 512, 1500 (</a:t>
            </a:r>
            <a:r>
              <a:rPr lang="pt-BR" sz="1600" b="1" dirty="0" err="1"/>
              <a:t>window</a:t>
            </a:r>
            <a:r>
              <a:rPr lang="pt-BR" sz="1600" b="1" dirty="0"/>
              <a:t> </a:t>
            </a:r>
            <a:r>
              <a:rPr lang="pt-BR" sz="1600" b="1" dirty="0" err="1"/>
              <a:t>scaling</a:t>
            </a:r>
            <a:r>
              <a:rPr lang="pt-BR" sz="1600" b="1" dirty="0"/>
              <a:t>)</a:t>
            </a:r>
            <a:endParaRPr lang="en-US" sz="1600" dirty="0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 flipV="1">
            <a:off x="5671861" y="4166175"/>
            <a:ext cx="863600" cy="1247775"/>
          </a:xfrm>
          <a:prstGeom prst="line">
            <a:avLst/>
          </a:prstGeom>
          <a:noFill/>
          <a:ln w="38100">
            <a:solidFill>
              <a:srgbClr val="FF8103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05847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Cabeçalho</a:t>
            </a:r>
            <a:r>
              <a:rPr lang="en-US" dirty="0"/>
              <a:t> TCP</a:t>
            </a:r>
          </a:p>
        </p:txBody>
      </p:sp>
      <p:sp>
        <p:nvSpPr>
          <p:cNvPr id="3" name="CaixaDeTexto 22"/>
          <p:cNvSpPr txBox="1">
            <a:spLocks noChangeArrowheads="1"/>
          </p:cNvSpPr>
          <p:nvPr/>
        </p:nvSpPr>
        <p:spPr bwMode="auto">
          <a:xfrm>
            <a:off x="238125" y="1954468"/>
            <a:ext cx="8621275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pt-BR" sz="2500" b="1" i="1" dirty="0"/>
              <a:t>Número de </a:t>
            </a:r>
            <a:r>
              <a:rPr lang="pt-BR" sz="2500" b="1" i="1" dirty="0" err="1"/>
              <a:t>seqüência</a:t>
            </a:r>
            <a:r>
              <a:rPr lang="pt-BR" sz="2500" b="1" dirty="0"/>
              <a:t> e </a:t>
            </a:r>
            <a:r>
              <a:rPr lang="pt-BR" sz="2500" b="1" i="1" dirty="0"/>
              <a:t>ACK</a:t>
            </a:r>
            <a:r>
              <a:rPr lang="pt-BR" sz="2500" b="1" dirty="0"/>
              <a:t>  </a:t>
            </a:r>
            <a:r>
              <a:rPr lang="pt-BR" sz="2500" dirty="0"/>
              <a:t>- 32 bits para numerar os segmentos TCP. O campo </a:t>
            </a:r>
            <a:r>
              <a:rPr lang="pt-BR" sz="2500" i="1" dirty="0" err="1"/>
              <a:t>Ack</a:t>
            </a:r>
            <a:r>
              <a:rPr lang="pt-BR" sz="2500" dirty="0"/>
              <a:t> especifica o próximo byte esperado.</a:t>
            </a:r>
          </a:p>
          <a:p>
            <a:pPr>
              <a:buFontTx/>
              <a:buChar char="•"/>
            </a:pPr>
            <a:r>
              <a:rPr lang="pt-BR" sz="2500" dirty="0"/>
              <a:t> </a:t>
            </a:r>
            <a:r>
              <a:rPr lang="pt-BR" sz="2500" b="1" i="1" dirty="0"/>
              <a:t>TCP Header </a:t>
            </a:r>
            <a:r>
              <a:rPr lang="pt-BR" sz="2500" b="1" i="1" dirty="0" err="1"/>
              <a:t>lenght</a:t>
            </a:r>
            <a:r>
              <a:rPr lang="pt-BR" sz="2500" b="1" dirty="0"/>
              <a:t> </a:t>
            </a:r>
            <a:r>
              <a:rPr lang="pt-BR" sz="2500" dirty="0"/>
              <a:t>– indica quantas palavras de 32 bits existem no cabeçalho TCP, já que o campo </a:t>
            </a:r>
            <a:r>
              <a:rPr lang="pt-BR" sz="2500" i="1" dirty="0" err="1"/>
              <a:t>Options</a:t>
            </a:r>
            <a:r>
              <a:rPr lang="pt-BR" sz="2500" dirty="0"/>
              <a:t> tem tamanho variável.</a:t>
            </a:r>
          </a:p>
          <a:p>
            <a:pPr>
              <a:buFontTx/>
              <a:buChar char="•"/>
            </a:pPr>
            <a:r>
              <a:rPr lang="pt-BR" sz="2500" b="1" i="1" dirty="0"/>
              <a:t> URG </a:t>
            </a:r>
            <a:r>
              <a:rPr lang="pt-BR" sz="2500" dirty="0"/>
              <a:t>– indica que quando </a:t>
            </a:r>
            <a:r>
              <a:rPr lang="pt-BR" sz="2500" i="1" dirty="0" err="1"/>
              <a:t>Urgent</a:t>
            </a:r>
            <a:r>
              <a:rPr lang="pt-BR" sz="2500" i="1" dirty="0"/>
              <a:t> pointer</a:t>
            </a:r>
            <a:r>
              <a:rPr lang="pt-BR" sz="2500" dirty="0"/>
              <a:t> está sendo usado. </a:t>
            </a:r>
          </a:p>
          <a:p>
            <a:pPr>
              <a:buFontTx/>
              <a:buChar char="•"/>
            </a:pPr>
            <a:r>
              <a:rPr lang="pt-BR" sz="2500" b="1" i="1" dirty="0"/>
              <a:t> ACK</a:t>
            </a:r>
            <a:r>
              <a:rPr lang="pt-BR" sz="2500" dirty="0"/>
              <a:t> – indica se o </a:t>
            </a:r>
            <a:r>
              <a:rPr lang="pt-BR" sz="2500" i="1" dirty="0" err="1"/>
              <a:t>Ack</a:t>
            </a:r>
            <a:r>
              <a:rPr lang="pt-BR" sz="2500" i="1" dirty="0"/>
              <a:t> </a:t>
            </a:r>
            <a:r>
              <a:rPr lang="pt-BR" sz="2500" i="1" dirty="0" err="1"/>
              <a:t>number</a:t>
            </a:r>
            <a:r>
              <a:rPr lang="pt-BR" sz="2500" dirty="0"/>
              <a:t> é válido.</a:t>
            </a:r>
          </a:p>
          <a:p>
            <a:pPr>
              <a:buFontTx/>
              <a:buChar char="•"/>
            </a:pPr>
            <a:r>
              <a:rPr lang="pt-BR" sz="2500" b="1" dirty="0"/>
              <a:t> </a:t>
            </a:r>
            <a:r>
              <a:rPr lang="pt-BR" sz="2500" b="1" i="1" dirty="0"/>
              <a:t>PSH </a:t>
            </a:r>
            <a:r>
              <a:rPr lang="pt-BR" sz="2500" dirty="0"/>
              <a:t>– </a:t>
            </a:r>
            <a:r>
              <a:rPr lang="pt-BR" sz="2500" dirty="0" err="1"/>
              <a:t>push</a:t>
            </a:r>
            <a:r>
              <a:rPr lang="pt-BR" sz="2500" dirty="0"/>
              <a:t>, solicita ao servidor a entregar dados à aplicação em vez de armazená-lo em buffer.</a:t>
            </a:r>
          </a:p>
          <a:p>
            <a:pPr>
              <a:buFontTx/>
              <a:buChar char="•"/>
            </a:pPr>
            <a:r>
              <a:rPr lang="pt-BR" sz="2500" b="1" dirty="0"/>
              <a:t> </a:t>
            </a:r>
            <a:r>
              <a:rPr lang="pt-BR" sz="2500" b="1" i="1" dirty="0"/>
              <a:t>RST </a:t>
            </a:r>
            <a:r>
              <a:rPr lang="pt-BR" sz="2500" dirty="0"/>
              <a:t>– reset, reinicia uma conexão.</a:t>
            </a:r>
          </a:p>
        </p:txBody>
      </p:sp>
    </p:spTree>
    <p:extLst>
      <p:ext uri="{BB962C8B-B14F-4D97-AF65-F5344CB8AC3E}">
        <p14:creationId xmlns:p14="http://schemas.microsoft.com/office/powerpoint/2010/main" val="2300846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Cabeçalho</a:t>
            </a:r>
            <a:r>
              <a:rPr lang="en-US" dirty="0"/>
              <a:t> TCP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885" y="1795192"/>
            <a:ext cx="8580607" cy="449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pt-BR" sz="2200" b="1" dirty="0"/>
              <a:t> </a:t>
            </a:r>
            <a:r>
              <a:rPr lang="pt-BR" sz="2200" b="1" i="1" dirty="0"/>
              <a:t>SYN</a:t>
            </a:r>
            <a:r>
              <a:rPr lang="pt-BR" sz="2200" b="1" dirty="0"/>
              <a:t> </a:t>
            </a:r>
            <a:r>
              <a:rPr lang="pt-BR" sz="2200" dirty="0"/>
              <a:t>– usado para estabelecer conexões. A solicitação de uma conexão tem </a:t>
            </a:r>
            <a:r>
              <a:rPr lang="pt-BR" sz="2200" i="1" dirty="0" err="1"/>
              <a:t>Syn</a:t>
            </a:r>
            <a:r>
              <a:rPr lang="pt-BR" sz="2200" i="1" dirty="0"/>
              <a:t> = 1</a:t>
            </a:r>
            <a:r>
              <a:rPr lang="pt-BR" sz="2200" dirty="0"/>
              <a:t> e </a:t>
            </a:r>
            <a:r>
              <a:rPr lang="pt-BR" sz="2200" i="1" dirty="0" err="1"/>
              <a:t>Ack</a:t>
            </a:r>
            <a:r>
              <a:rPr lang="pt-BR" sz="2200" i="1" dirty="0"/>
              <a:t> = 0</a:t>
            </a:r>
            <a:r>
              <a:rPr lang="pt-BR" sz="2200" dirty="0"/>
              <a:t> indicam que o campo de confirmação não está sendo usado. A resposta </a:t>
            </a:r>
            <a:r>
              <a:rPr lang="pt-BR" sz="2200" i="1" dirty="0" err="1"/>
              <a:t>Syn</a:t>
            </a:r>
            <a:r>
              <a:rPr lang="pt-BR" sz="2200" i="1" dirty="0"/>
              <a:t> = 1 </a:t>
            </a:r>
            <a:r>
              <a:rPr lang="pt-BR" sz="2200" dirty="0"/>
              <a:t>e</a:t>
            </a:r>
            <a:r>
              <a:rPr lang="pt-BR" sz="2200" i="1" dirty="0"/>
              <a:t> </a:t>
            </a:r>
            <a:r>
              <a:rPr lang="pt-BR" sz="2200" i="1" dirty="0" err="1"/>
              <a:t>Ack</a:t>
            </a:r>
            <a:r>
              <a:rPr lang="pt-BR" sz="2200" i="1" dirty="0"/>
              <a:t> = 1</a:t>
            </a:r>
            <a:r>
              <a:rPr lang="pt-BR" sz="2200" dirty="0"/>
              <a:t> indicam que a resposta contém uma confirmação.</a:t>
            </a:r>
          </a:p>
          <a:p>
            <a:pPr>
              <a:buFontTx/>
              <a:buChar char="•"/>
            </a:pPr>
            <a:r>
              <a:rPr lang="pt-BR" sz="2200" b="1" i="1" dirty="0"/>
              <a:t> FIN</a:t>
            </a:r>
            <a:r>
              <a:rPr lang="pt-BR" sz="2200" i="1" dirty="0"/>
              <a:t> </a:t>
            </a:r>
            <a:r>
              <a:rPr lang="pt-BR" sz="2200" dirty="0"/>
              <a:t>– usado para encerrar uma conexão.</a:t>
            </a:r>
          </a:p>
          <a:p>
            <a:pPr>
              <a:buFontTx/>
              <a:buChar char="•"/>
            </a:pPr>
            <a:r>
              <a:rPr lang="pt-BR" sz="2200" b="1" dirty="0"/>
              <a:t> </a:t>
            </a:r>
            <a:r>
              <a:rPr lang="pt-BR" sz="2200" b="1" i="1" dirty="0" err="1"/>
              <a:t>Window</a:t>
            </a:r>
            <a:r>
              <a:rPr lang="pt-BR" sz="2200" b="1" i="1" dirty="0"/>
              <a:t> </a:t>
            </a:r>
            <a:r>
              <a:rPr lang="pt-BR" sz="2200" b="1" i="1" dirty="0" err="1"/>
              <a:t>size</a:t>
            </a:r>
            <a:r>
              <a:rPr lang="pt-BR" sz="2200" b="1" dirty="0"/>
              <a:t> </a:t>
            </a:r>
            <a:r>
              <a:rPr lang="pt-BR" sz="2200" dirty="0"/>
              <a:t>– indica quantos bytes podem ser enviados a partir do byte confirmado, usado para controle de fluxo (</a:t>
            </a:r>
            <a:r>
              <a:rPr lang="pt-BR" sz="2200" b="1" dirty="0" err="1"/>
              <a:t>Window</a:t>
            </a:r>
            <a:r>
              <a:rPr lang="pt-BR" sz="2200" b="1" dirty="0"/>
              <a:t> </a:t>
            </a:r>
            <a:r>
              <a:rPr lang="pt-BR" sz="2200" b="1" dirty="0" err="1"/>
              <a:t>Scaling</a:t>
            </a:r>
            <a:r>
              <a:rPr lang="pt-BR" sz="2200" b="1" dirty="0"/>
              <a:t> </a:t>
            </a:r>
            <a:r>
              <a:rPr lang="pt-BR" sz="2200" dirty="0"/>
              <a:t>em cabeçalho opcional).</a:t>
            </a:r>
          </a:p>
          <a:p>
            <a:pPr>
              <a:buFontTx/>
              <a:buChar char="•"/>
            </a:pPr>
            <a:r>
              <a:rPr lang="pt-BR" sz="2200" b="1" dirty="0"/>
              <a:t> </a:t>
            </a:r>
            <a:r>
              <a:rPr lang="pt-BR" sz="2200" b="1" i="1" dirty="0" err="1"/>
              <a:t>Urgent</a:t>
            </a:r>
            <a:r>
              <a:rPr lang="pt-BR" sz="2200" b="1" i="1" dirty="0"/>
              <a:t> Pointer </a:t>
            </a:r>
            <a:r>
              <a:rPr lang="pt-BR" sz="2200" i="1" dirty="0"/>
              <a:t>- </a:t>
            </a:r>
            <a:r>
              <a:rPr lang="pt-BR" sz="2200" dirty="0"/>
              <a:t>indica o número de sequência (deslocamento) de dados urgentes.</a:t>
            </a:r>
          </a:p>
          <a:p>
            <a:pPr>
              <a:buFontTx/>
              <a:buChar char="•"/>
            </a:pPr>
            <a:r>
              <a:rPr lang="pt-BR" sz="2200" b="1" i="1" dirty="0"/>
              <a:t> </a:t>
            </a:r>
            <a:r>
              <a:rPr lang="pt-BR" sz="2200" b="1" i="1" dirty="0" err="1"/>
              <a:t>Checksum</a:t>
            </a:r>
            <a:r>
              <a:rPr lang="pt-BR" sz="2200" b="1" dirty="0"/>
              <a:t> </a:t>
            </a:r>
            <a:r>
              <a:rPr lang="pt-BR" sz="2200" dirty="0"/>
              <a:t>– soma de verificação do cabeçalho, dos dados e do </a:t>
            </a:r>
            <a:r>
              <a:rPr lang="pt-BR" sz="2200" dirty="0" err="1"/>
              <a:t>pseudo</a:t>
            </a:r>
            <a:r>
              <a:rPr lang="pt-BR" sz="2200" dirty="0"/>
              <a:t>-cabeçalho</a:t>
            </a:r>
          </a:p>
          <a:p>
            <a:pPr>
              <a:buFontTx/>
              <a:buChar char="•"/>
            </a:pPr>
            <a:r>
              <a:rPr lang="pt-BR" sz="2200" dirty="0"/>
              <a:t> </a:t>
            </a:r>
            <a:r>
              <a:rPr lang="pt-BR" sz="2200" b="1" i="1" dirty="0" err="1"/>
              <a:t>Options</a:t>
            </a:r>
            <a:r>
              <a:rPr lang="pt-BR" sz="2200" dirty="0"/>
              <a:t> – possibilidade de oferecer recursos extras</a:t>
            </a:r>
            <a:endParaRPr lang="pt-BR" sz="2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81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6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311400"/>
            <a:ext cx="6577013" cy="340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Abertura</a:t>
            </a:r>
            <a:r>
              <a:rPr lang="en-US" dirty="0"/>
              <a:t> de </a:t>
            </a:r>
            <a:r>
              <a:rPr lang="en-US" dirty="0" err="1"/>
              <a:t>conexão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Three-way handshake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96318" y="5646468"/>
            <a:ext cx="7924801" cy="83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(a)</a:t>
            </a:r>
            <a:r>
              <a:rPr lang="en-US" dirty="0"/>
              <a:t> </a:t>
            </a:r>
            <a:r>
              <a:rPr lang="en-US" dirty="0" err="1"/>
              <a:t>Abertura</a:t>
            </a:r>
            <a:r>
              <a:rPr lang="en-US" dirty="0"/>
              <a:t> normal da </a:t>
            </a:r>
            <a:r>
              <a:rPr lang="en-US" dirty="0" err="1"/>
              <a:t>conexão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(b)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aberturas</a:t>
            </a:r>
            <a:r>
              <a:rPr lang="en-US" dirty="0"/>
              <a:t> </a:t>
            </a:r>
            <a:r>
              <a:rPr lang="en-US" dirty="0" err="1"/>
              <a:t>simultâneas</a:t>
            </a:r>
            <a:r>
              <a:rPr lang="en-US" dirty="0"/>
              <a:t>: </a:t>
            </a:r>
            <a:r>
              <a:rPr lang="en-US" dirty="0" err="1"/>
              <a:t>abre</a:t>
            </a:r>
            <a:r>
              <a:rPr lang="en-US" dirty="0"/>
              <a:t> 1 </a:t>
            </a:r>
            <a:r>
              <a:rPr lang="en-US" dirty="0" err="1"/>
              <a:t>conexão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748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Máquina</a:t>
            </a:r>
            <a:r>
              <a:rPr lang="en-US" dirty="0"/>
              <a:t> de </a:t>
            </a:r>
            <a:r>
              <a:rPr lang="en-US" dirty="0" err="1"/>
              <a:t>estados</a:t>
            </a:r>
            <a:endParaRPr lang="en-US" dirty="0"/>
          </a:p>
        </p:txBody>
      </p:sp>
      <p:pic>
        <p:nvPicPr>
          <p:cNvPr id="3" name="Picture 6" descr="6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97" y="1444768"/>
            <a:ext cx="5040313" cy="53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8907" y="2151081"/>
            <a:ext cx="2757523" cy="258532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 err="1"/>
              <a:t>Legenda</a:t>
            </a:r>
            <a:r>
              <a:rPr lang="en-US" u="sng" dirty="0"/>
              <a:t>:</a:t>
            </a:r>
          </a:p>
          <a:p>
            <a:endParaRPr lang="en-US" dirty="0"/>
          </a:p>
          <a:p>
            <a:r>
              <a:rPr lang="en-US" dirty="0" err="1"/>
              <a:t>Evento</a:t>
            </a:r>
            <a:r>
              <a:rPr lang="en-US" dirty="0"/>
              <a:t>/</a:t>
            </a:r>
            <a:r>
              <a:rPr lang="en-US" dirty="0" err="1"/>
              <a:t>ação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Linha</a:t>
            </a:r>
            <a:r>
              <a:rPr lang="en-US" dirty="0"/>
              <a:t> + forte </a:t>
            </a:r>
            <a:r>
              <a:rPr lang="en-US" dirty="0" err="1"/>
              <a:t>sólida</a:t>
            </a:r>
            <a:r>
              <a:rPr lang="en-US" dirty="0"/>
              <a:t>: </a:t>
            </a:r>
            <a:r>
              <a:rPr lang="en-US" dirty="0" err="1"/>
              <a:t>fluxo</a:t>
            </a:r>
            <a:endParaRPr lang="en-US" dirty="0"/>
          </a:p>
          <a:p>
            <a:r>
              <a:rPr lang="en-US" dirty="0"/>
              <a:t>normal do </a:t>
            </a:r>
            <a:r>
              <a:rPr lang="en-US" dirty="0" err="1"/>
              <a:t>cliente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Linha</a:t>
            </a:r>
            <a:r>
              <a:rPr lang="en-US" dirty="0"/>
              <a:t> + forte </a:t>
            </a:r>
            <a:r>
              <a:rPr lang="en-US" dirty="0" err="1"/>
              <a:t>pontilhada</a:t>
            </a:r>
            <a:r>
              <a:rPr lang="en-US" dirty="0"/>
              <a:t>:</a:t>
            </a:r>
          </a:p>
          <a:p>
            <a:r>
              <a:rPr lang="en-US" dirty="0" err="1"/>
              <a:t>Fluxo</a:t>
            </a:r>
            <a:r>
              <a:rPr lang="en-US" dirty="0"/>
              <a:t> normal do </a:t>
            </a:r>
            <a:r>
              <a:rPr lang="en-US" dirty="0" err="1"/>
              <a:t>servidor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40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/>
              <a:t>servidores </a:t>
            </a:r>
            <a:r>
              <a:rPr lang="en-US" dirty="0"/>
              <a:t>– </a:t>
            </a: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clientes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o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aceita</a:t>
            </a:r>
            <a:r>
              <a:rPr lang="en-US" dirty="0"/>
              <a:t> </a:t>
            </a: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(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Web </a:t>
            </a:r>
            <a:r>
              <a:rPr lang="en-US" dirty="0" err="1"/>
              <a:t>aberto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80)?</a:t>
            </a:r>
          </a:p>
          <a:p>
            <a:pPr lvl="1"/>
            <a:r>
              <a:rPr lang="en-US" dirty="0"/>
              <a:t>Loop do </a:t>
            </a:r>
            <a:r>
              <a:rPr lang="en-US" dirty="0" err="1"/>
              <a:t>servidor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Bind() – </a:t>
            </a:r>
            <a:r>
              <a:rPr lang="en-US" dirty="0" err="1"/>
              <a:t>Escuta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fixa</a:t>
            </a:r>
            <a:r>
              <a:rPr lang="en-US" dirty="0"/>
              <a:t> (i.e. </a:t>
            </a:r>
            <a:r>
              <a:rPr lang="en-US" dirty="0" err="1"/>
              <a:t>porta</a:t>
            </a:r>
            <a:r>
              <a:rPr lang="en-US" dirty="0"/>
              <a:t> 80)</a:t>
            </a:r>
          </a:p>
          <a:p>
            <a:pPr lvl="2"/>
            <a:r>
              <a:rPr lang="en-US" dirty="0"/>
              <a:t>Accept() – </a:t>
            </a:r>
            <a:r>
              <a:rPr lang="en-US" dirty="0" err="1"/>
              <a:t>Inicia</a:t>
            </a:r>
            <a:r>
              <a:rPr lang="en-US" dirty="0"/>
              <a:t> </a:t>
            </a:r>
            <a:r>
              <a:rPr lang="en-US" dirty="0" err="1"/>
              <a:t>conexão</a:t>
            </a:r>
            <a:r>
              <a:rPr lang="en-US" dirty="0"/>
              <a:t>, e </a:t>
            </a:r>
            <a:r>
              <a:rPr lang="en-US" dirty="0" err="1"/>
              <a:t>associa</a:t>
            </a:r>
            <a:r>
              <a:rPr lang="en-US" dirty="0"/>
              <a:t> nova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nova </a:t>
            </a:r>
            <a:r>
              <a:rPr lang="en-US" dirty="0" err="1"/>
              <a:t>conexão</a:t>
            </a:r>
            <a:endParaRPr lang="en-US" dirty="0"/>
          </a:p>
          <a:p>
            <a:pPr lvl="2"/>
            <a:r>
              <a:rPr lang="en-US" dirty="0"/>
              <a:t>Volta a </a:t>
            </a:r>
            <a:r>
              <a:rPr lang="en-US" dirty="0" err="1"/>
              <a:t>escutar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fixa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Confirmação</a:t>
            </a:r>
            <a:r>
              <a:rPr lang="en-US" dirty="0"/>
              <a:t> de </a:t>
            </a:r>
            <a:r>
              <a:rPr lang="en-US" dirty="0" err="1"/>
              <a:t>recepção</a:t>
            </a:r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31742" y="1742110"/>
            <a:ext cx="3529013" cy="49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288925">
              <a:spcBef>
                <a:spcPct val="0"/>
              </a:spcBef>
              <a:buFontTx/>
              <a:buNone/>
              <a:tabLst>
                <a:tab pos="187325" algn="l"/>
              </a:tabLst>
            </a:pPr>
            <a:r>
              <a:rPr lang="en-US" sz="1900" dirty="0" err="1">
                <a:solidFill>
                  <a:srgbClr val="FF8103"/>
                </a:solidFill>
                <a:latin typeface="Trebuchet MS" charset="0"/>
              </a:rPr>
              <a:t>Números</a:t>
            </a:r>
            <a:r>
              <a:rPr lang="en-US" sz="1900" dirty="0">
                <a:solidFill>
                  <a:srgbClr val="FF8103"/>
                </a:solidFill>
                <a:latin typeface="Trebuchet MS" charset="0"/>
              </a:rPr>
              <a:t> de sequência:</a:t>
            </a:r>
          </a:p>
          <a:p>
            <a:pPr marL="0" indent="0" defTabSz="288925"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187325" algn="l"/>
              </a:tabLst>
            </a:pPr>
            <a:r>
              <a:rPr lang="en-US" sz="1900" dirty="0">
                <a:latin typeface="Trebuchet MS" charset="0"/>
                <a:sym typeface="Symbol" charset="0"/>
              </a:rPr>
              <a:t> </a:t>
            </a:r>
            <a:r>
              <a:rPr lang="en-US" sz="1900" dirty="0" err="1">
                <a:latin typeface="Trebuchet MS" charset="0"/>
              </a:rPr>
              <a:t>Número</a:t>
            </a:r>
            <a:r>
              <a:rPr lang="en-US" sz="1900" dirty="0">
                <a:latin typeface="Trebuchet MS" charset="0"/>
              </a:rPr>
              <a:t> do </a:t>
            </a:r>
            <a:r>
              <a:rPr lang="en-US" sz="1900" dirty="0" err="1">
                <a:latin typeface="Trebuchet MS" charset="0"/>
              </a:rPr>
              <a:t>primeiro</a:t>
            </a:r>
            <a:r>
              <a:rPr lang="en-US" sz="1900" dirty="0">
                <a:latin typeface="Trebuchet MS" charset="0"/>
              </a:rPr>
              <a:t> byte 	</a:t>
            </a:r>
            <a:r>
              <a:rPr lang="en-US" sz="1900" dirty="0" err="1">
                <a:latin typeface="Trebuchet MS" charset="0"/>
              </a:rPr>
              <a:t>nos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segmentos</a:t>
            </a:r>
            <a:r>
              <a:rPr lang="en-US" sz="1900" dirty="0">
                <a:latin typeface="Trebuchet MS" charset="0"/>
              </a:rPr>
              <a:t> de dados</a:t>
            </a:r>
          </a:p>
          <a:p>
            <a:pPr marL="0" indent="0" defTabSz="288925">
              <a:spcBef>
                <a:spcPct val="0"/>
              </a:spcBef>
              <a:buFontTx/>
              <a:buNone/>
              <a:tabLst>
                <a:tab pos="187325" algn="l"/>
              </a:tabLst>
            </a:pPr>
            <a:r>
              <a:rPr lang="en-US" sz="1900" dirty="0">
                <a:solidFill>
                  <a:srgbClr val="FF8103"/>
                </a:solidFill>
                <a:latin typeface="Trebuchet MS" charset="0"/>
              </a:rPr>
              <a:t>ACKs:</a:t>
            </a:r>
          </a:p>
          <a:p>
            <a:pPr marL="0" indent="0" defTabSz="288925">
              <a:spcBef>
                <a:spcPct val="0"/>
              </a:spcBef>
              <a:buFont typeface="Symbol" charset="0"/>
              <a:buChar char="·"/>
              <a:tabLst>
                <a:tab pos="187325" algn="l"/>
              </a:tabLst>
            </a:pP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Número</a:t>
            </a:r>
            <a:r>
              <a:rPr lang="en-US" sz="1900" dirty="0">
                <a:latin typeface="Trebuchet MS" charset="0"/>
              </a:rPr>
              <a:t> do </a:t>
            </a:r>
            <a:r>
              <a:rPr lang="en-US" sz="1900" dirty="0" err="1">
                <a:latin typeface="Trebuchet MS" charset="0"/>
              </a:rPr>
              <a:t>próximo</a:t>
            </a:r>
            <a:r>
              <a:rPr lang="en-US" sz="1900" dirty="0">
                <a:latin typeface="Trebuchet MS" charset="0"/>
              </a:rPr>
              <a:t> byte 	</a:t>
            </a:r>
            <a:r>
              <a:rPr lang="en-US" sz="1900" dirty="0" err="1">
                <a:latin typeface="Trebuchet MS" charset="0"/>
              </a:rPr>
              <a:t>esperado</a:t>
            </a:r>
            <a:r>
              <a:rPr lang="en-US" sz="1900" dirty="0">
                <a:latin typeface="Trebuchet MS" charset="0"/>
              </a:rPr>
              <a:t> do outro </a:t>
            </a:r>
            <a:r>
              <a:rPr lang="en-US" sz="1900" dirty="0" err="1">
                <a:latin typeface="Trebuchet MS" charset="0"/>
              </a:rPr>
              <a:t>lado</a:t>
            </a:r>
            <a:endParaRPr lang="en-US" sz="1900" dirty="0">
              <a:latin typeface="Trebuchet MS" charset="0"/>
            </a:endParaRPr>
          </a:p>
          <a:p>
            <a:pPr marL="0" indent="0" defTabSz="288925">
              <a:spcBef>
                <a:spcPct val="0"/>
              </a:spcBef>
              <a:spcAft>
                <a:spcPct val="30000"/>
              </a:spcAft>
              <a:buFont typeface="Symbol" charset="0"/>
              <a:buChar char="·"/>
              <a:tabLst>
                <a:tab pos="187325" algn="l"/>
              </a:tabLst>
            </a:pPr>
            <a:r>
              <a:rPr lang="en-US" sz="1900" dirty="0">
                <a:latin typeface="Trebuchet MS" charset="0"/>
              </a:rPr>
              <a:t>ACK </a:t>
            </a:r>
            <a:r>
              <a:rPr lang="en-US" sz="1900" dirty="0" err="1">
                <a:latin typeface="Trebuchet MS" charset="0"/>
              </a:rPr>
              <a:t>cumulativo</a:t>
            </a:r>
            <a:r>
              <a:rPr lang="en-US" sz="1900" dirty="0">
                <a:latin typeface="Trebuchet MS" charset="0"/>
              </a:rPr>
              <a:t> </a:t>
            </a:r>
          </a:p>
          <a:p>
            <a:pPr marL="0" indent="0" defTabSz="288925"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187325" algn="l"/>
              </a:tabLst>
            </a:pPr>
            <a:r>
              <a:rPr lang="en-US" sz="1900" dirty="0">
                <a:solidFill>
                  <a:srgbClr val="0033CC"/>
                </a:solidFill>
                <a:latin typeface="Trebuchet MS" charset="0"/>
              </a:rPr>
              <a:t>Piggyback</a:t>
            </a:r>
            <a:r>
              <a:rPr lang="en-US" sz="1900" dirty="0">
                <a:solidFill>
                  <a:srgbClr val="FF8103"/>
                </a:solidFill>
                <a:latin typeface="Trebuchet MS" charset="0"/>
              </a:rPr>
              <a:t> </a:t>
            </a:r>
            <a:r>
              <a:rPr lang="en-US" sz="1900" dirty="0">
                <a:latin typeface="Trebuchet MS" charset="0"/>
              </a:rPr>
              <a:t>– </a:t>
            </a:r>
            <a:r>
              <a:rPr lang="en-US" sz="1900" dirty="0" err="1">
                <a:latin typeface="Trebuchet MS" charset="0"/>
              </a:rPr>
              <a:t>reconhecimento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pegou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carona</a:t>
            </a:r>
            <a:r>
              <a:rPr lang="en-US" sz="1900" dirty="0">
                <a:latin typeface="Trebuchet MS" charset="0"/>
              </a:rPr>
              <a:t> no </a:t>
            </a:r>
            <a:r>
              <a:rPr lang="en-US" sz="1900" dirty="0" err="1">
                <a:latin typeface="Trebuchet MS" charset="0"/>
              </a:rPr>
              <a:t>segmento</a:t>
            </a:r>
            <a:r>
              <a:rPr lang="en-US" sz="1900" dirty="0">
                <a:latin typeface="Trebuchet MS" charset="0"/>
              </a:rPr>
              <a:t> de dados</a:t>
            </a:r>
          </a:p>
          <a:p>
            <a:pPr marL="0" indent="0" defTabSz="288925">
              <a:spcBef>
                <a:spcPct val="0"/>
              </a:spcBef>
              <a:buFont typeface="Symbol" charset="0"/>
              <a:buChar char="·"/>
              <a:tabLst>
                <a:tab pos="187325" algn="l"/>
              </a:tabLst>
            </a:pPr>
            <a:endParaRPr lang="en-US" sz="1900" dirty="0">
              <a:latin typeface="Trebuchet MS" charset="0"/>
            </a:endParaRPr>
          </a:p>
        </p:txBody>
      </p:sp>
      <p:pic>
        <p:nvPicPr>
          <p:cNvPr id="5" name="Picture 25" descr="F:\PUBLISH\PEARSON\Slides\Kurose\figs\Cap03\f03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17" y="1365873"/>
            <a:ext cx="5570538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198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Retransmissão</a:t>
            </a:r>
            <a:endParaRPr lang="en-US" dirty="0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2997006" y="1515654"/>
            <a:ext cx="3143250" cy="5105400"/>
            <a:chOff x="316" y="875"/>
            <a:chExt cx="1980" cy="3216"/>
          </a:xfrm>
        </p:grpSpPr>
        <p:sp>
          <p:nvSpPr>
            <p:cNvPr id="4" name="Line 9"/>
            <p:cNvSpPr>
              <a:spLocks noChangeShapeType="1"/>
            </p:cNvSpPr>
            <p:nvPr/>
          </p:nvSpPr>
          <p:spPr bwMode="auto">
            <a:xfrm flipH="1">
              <a:off x="1170" y="1752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576" y="129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316" y="875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3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" y="875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74" y="875"/>
              <a:ext cx="5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Host A</a:t>
              </a:r>
              <a:endParaRPr lang="en-US" sz="500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 rot="706751">
              <a:off x="817" y="1303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 err="1">
                  <a:latin typeface="Arial" charset="0"/>
                </a:rPr>
                <a:t>Seq</a:t>
              </a:r>
              <a:r>
                <a:rPr lang="en-US" sz="1400" dirty="0">
                  <a:latin typeface="Arial" charset="0"/>
                </a:rPr>
                <a:t>=92, 8 bytes data</a:t>
              </a:r>
              <a:endParaRPr lang="en-US" sz="1000" dirty="0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 rot="-982672">
              <a:off x="1374" y="173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ACK=100</a:t>
              </a:r>
              <a:endParaRPr lang="en-US" sz="1000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945" y="2090"/>
              <a:ext cx="37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</a:rPr>
                <a:t>loss</a:t>
              </a:r>
              <a:endParaRPr lang="en-US" sz="1000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 rot="-5400000">
              <a:off x="156" y="1784"/>
              <a:ext cx="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timeout</a:t>
              </a:r>
              <a:endParaRPr lang="en-US" sz="700"/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768" y="3936"/>
              <a:ext cx="1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endParaRPr lang="pt-BR" sz="1000"/>
            </a:p>
          </p:txBody>
        </p:sp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1990" y="881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4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881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1534" y="887"/>
              <a:ext cx="5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Host B</a:t>
              </a:r>
              <a:endParaRPr lang="en-US" sz="500"/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1012" y="191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X</a:t>
              </a:r>
              <a:endParaRPr lang="en-US" sz="1000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576" y="2472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 rot="706751">
              <a:off x="763" y="2437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570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2154" y="1158"/>
              <a:ext cx="6" cy="2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H="1">
              <a:off x="582" y="2964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 rot="-926867">
              <a:off x="1092" y="3017"/>
              <a:ext cx="6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ACK=100</a:t>
              </a:r>
              <a:endParaRPr lang="en-US" sz="1000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V="1">
              <a:off x="462" y="1284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H="1">
              <a:off x="468" y="216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62"/>
            <p:cNvSpPr txBox="1">
              <a:spLocks noChangeArrowheads="1"/>
            </p:cNvSpPr>
            <p:nvPr/>
          </p:nvSpPr>
          <p:spPr bwMode="auto">
            <a:xfrm>
              <a:off x="367" y="3825"/>
              <a:ext cx="41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229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</a:t>
            </a:r>
            <a:r>
              <a:rPr lang="en-US" dirty="0" err="1"/>
              <a:t>cumulativo</a:t>
            </a:r>
            <a:endParaRPr lang="en-US" dirty="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965427" y="1741909"/>
            <a:ext cx="3609975" cy="4525963"/>
            <a:chOff x="432" y="816"/>
            <a:chExt cx="2274" cy="2851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 flipH="1">
              <a:off x="1382" y="1741"/>
              <a:ext cx="996" cy="3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88" y="1285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432" y="81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7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16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86" y="864"/>
              <a:ext cx="5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Host A</a:t>
              </a:r>
              <a:endParaRPr lang="en-US" sz="5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 rot="706751">
              <a:off x="1029" y="1292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 rot="-982672">
              <a:off x="1728" y="1632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ACK=100</a:t>
              </a:r>
              <a:endParaRPr lang="en-US" sz="100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57" y="2079"/>
              <a:ext cx="37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</a:rPr>
                <a:t>loss</a:t>
              </a:r>
              <a:endParaRPr lang="en-US" sz="100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 rot="-5400000">
              <a:off x="368" y="1773"/>
              <a:ext cx="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timeout</a:t>
              </a:r>
              <a:endParaRPr lang="en-US" sz="600"/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2400" y="864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8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864"/>
                          <a:ext cx="30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24" y="864"/>
              <a:ext cx="5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Host B</a:t>
              </a:r>
              <a:endParaRPr lang="en-US" sz="500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224" y="190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X</a:t>
              </a:r>
              <a:endParaRPr lang="en-US" sz="100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768" y="1776"/>
              <a:ext cx="1596" cy="3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 rot="706751">
              <a:off x="946" y="1776"/>
              <a:ext cx="12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Seq=100, 20 bytes data</a:t>
              </a:r>
              <a:endParaRPr lang="en-US" sz="1000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768" y="912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352" y="960"/>
              <a:ext cx="6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795" y="2208"/>
              <a:ext cx="1572" cy="4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 rot="-926867">
              <a:off x="1200" y="2496"/>
              <a:ext cx="6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</a:rPr>
                <a:t>ACK=120</a:t>
              </a:r>
              <a:endParaRPr lang="en-US" sz="1000" dirty="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674" y="1273"/>
              <a:ext cx="0" cy="3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672" y="2155"/>
              <a:ext cx="8" cy="9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576" y="3408"/>
              <a:ext cx="41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FF0000"/>
                  </a:solidFill>
                </a:rPr>
                <a:t>time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43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Funções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Endereçamento</a:t>
            </a:r>
            <a:endParaRPr lang="en-US" dirty="0"/>
          </a:p>
          <a:p>
            <a:r>
              <a:rPr lang="en-US" dirty="0" err="1"/>
              <a:t>Estabelecimento</a:t>
            </a:r>
            <a:r>
              <a:rPr lang="en-US" dirty="0"/>
              <a:t> e </a:t>
            </a:r>
            <a:r>
              <a:rPr lang="en-US" dirty="0" err="1"/>
              <a:t>terminação</a:t>
            </a:r>
            <a:r>
              <a:rPr lang="en-US" dirty="0"/>
              <a:t> de </a:t>
            </a:r>
            <a:r>
              <a:rPr lang="en-US" dirty="0" err="1"/>
              <a:t>conexões</a:t>
            </a:r>
            <a:endParaRPr lang="en-US" dirty="0"/>
          </a:p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fluxo</a:t>
            </a:r>
            <a:endParaRPr lang="en-US" dirty="0"/>
          </a:p>
          <a:p>
            <a:r>
              <a:rPr lang="en-US" dirty="0" err="1"/>
              <a:t>Recepção</a:t>
            </a:r>
            <a:r>
              <a:rPr lang="en-US" dirty="0"/>
              <a:t> </a:t>
            </a:r>
            <a:r>
              <a:rPr lang="en-US" dirty="0" err="1"/>
              <a:t>confiável</a:t>
            </a:r>
            <a:r>
              <a:rPr lang="en-US" dirty="0"/>
              <a:t>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/>
              <a:t>ordem</a:t>
            </a:r>
            <a:endParaRPr lang="en-US" dirty="0"/>
          </a:p>
          <a:p>
            <a:r>
              <a:rPr lang="en-US" dirty="0"/>
              <a:t>Buffering</a:t>
            </a:r>
          </a:p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congestionamento</a:t>
            </a:r>
            <a:endParaRPr lang="en-US" dirty="0"/>
          </a:p>
          <a:p>
            <a:r>
              <a:rPr lang="en-US" dirty="0" err="1"/>
              <a:t>Multiplexação</a:t>
            </a:r>
            <a:endParaRPr lang="en-US" dirty="0"/>
          </a:p>
          <a:p>
            <a:r>
              <a:rPr lang="en-US" dirty="0" err="1"/>
              <a:t>Recuperação</a:t>
            </a:r>
            <a:r>
              <a:rPr lang="en-US" dirty="0"/>
              <a:t> de </a:t>
            </a:r>
            <a:r>
              <a:rPr lang="en-US" dirty="0" err="1"/>
              <a:t>erros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5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da </a:t>
            </a:r>
            <a:r>
              <a:rPr lang="en-US" dirty="0" err="1"/>
              <a:t>estimativa</a:t>
            </a:r>
            <a:r>
              <a:rPr lang="en-US" dirty="0"/>
              <a:t> do </a:t>
            </a:r>
            <a:r>
              <a:rPr lang="en-US" dirty="0" err="1"/>
              <a:t>atraso</a:t>
            </a:r>
            <a:endParaRPr lang="en-US" dirty="0"/>
          </a:p>
        </p:txBody>
      </p:sp>
      <p:grpSp>
        <p:nvGrpSpPr>
          <p:cNvPr id="3" name="Grupo 67"/>
          <p:cNvGrpSpPr>
            <a:grpSpLocks/>
          </p:cNvGrpSpPr>
          <p:nvPr/>
        </p:nvGrpSpPr>
        <p:grpSpPr bwMode="auto">
          <a:xfrm>
            <a:off x="2190020" y="1589278"/>
            <a:ext cx="4783137" cy="5195887"/>
            <a:chOff x="4310058" y="1341438"/>
            <a:chExt cx="4783142" cy="5195887"/>
          </a:xfrm>
        </p:grpSpPr>
        <p:sp>
          <p:nvSpPr>
            <p:cNvPr id="4" name="Text Box 42"/>
            <p:cNvSpPr txBox="1">
              <a:spLocks noChangeArrowheads="1"/>
            </p:cNvSpPr>
            <p:nvPr/>
          </p:nvSpPr>
          <p:spPr bwMode="auto">
            <a:xfrm>
              <a:off x="6096000" y="5867400"/>
              <a:ext cx="2997200" cy="66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900">
                  <a:latin typeface="Trebuchet MS" charset="0"/>
                </a:rPr>
                <a:t>Temporização prematura,</a:t>
              </a:r>
            </a:p>
            <a:p>
              <a:pPr algn="ctr"/>
              <a:r>
                <a:rPr lang="en-US" sz="1900">
                  <a:latin typeface="Trebuchet MS" charset="0"/>
                </a:rPr>
                <a:t>ACKs cumulativos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 rot="728579">
              <a:off x="6075363" y="3814763"/>
              <a:ext cx="1817687" cy="284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>
              <a:off x="5800725" y="2009775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" name="Object 10"/>
            <p:cNvGraphicFramePr>
              <a:graphicFrameLocks noChangeAspect="1"/>
            </p:cNvGraphicFramePr>
            <p:nvPr/>
          </p:nvGraphicFramePr>
          <p:xfrm>
            <a:off x="5387975" y="1341438"/>
            <a:ext cx="485775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7975" y="1341438"/>
                          <a:ext cx="485775" cy="385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5797550" y="1341438"/>
              <a:ext cx="90467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Host A</a:t>
              </a:r>
              <a:endParaRPr lang="en-US" sz="600"/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 rot="808459">
              <a:off x="5986463" y="2420938"/>
              <a:ext cx="2060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Seq=100, 20 bytes data</a:t>
              </a:r>
              <a:endParaRPr lang="en-US" sz="1000"/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 rot="-1770084">
              <a:off x="6743700" y="3068638"/>
              <a:ext cx="949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ACK=100</a:t>
              </a:r>
              <a:endParaRPr lang="en-US" sz="1000"/>
            </a:p>
          </p:txBody>
        </p: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5410200" y="5943600"/>
              <a:ext cx="658813" cy="411163"/>
              <a:chOff x="3304" y="3530"/>
              <a:chExt cx="415" cy="259"/>
            </a:xfrm>
          </p:grpSpPr>
          <p:sp>
            <p:nvSpPr>
              <p:cNvPr id="40" name="Rectangle 40"/>
              <p:cNvSpPr>
                <a:spLocks noChangeArrowheads="1"/>
              </p:cNvSpPr>
              <p:nvPr/>
            </p:nvSpPr>
            <p:spPr bwMode="auto">
              <a:xfrm>
                <a:off x="3342" y="3576"/>
                <a:ext cx="324" cy="1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41" name="Text Box 41"/>
              <p:cNvSpPr txBox="1">
                <a:spLocks noChangeArrowheads="1"/>
              </p:cNvSpPr>
              <p:nvPr/>
            </p:nvSpPr>
            <p:spPr bwMode="auto">
              <a:xfrm>
                <a:off x="3304" y="3530"/>
                <a:ext cx="415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800">
                    <a:solidFill>
                      <a:srgbClr val="FF0000"/>
                    </a:solidFill>
                  </a:rPr>
                  <a:t>time</a:t>
                </a:r>
                <a:endParaRPr lang="en-US" sz="1000"/>
              </a:p>
            </p:txBody>
          </p:sp>
        </p:grp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8045450" y="1350963"/>
            <a:ext cx="485775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5450" y="1350963"/>
                          <a:ext cx="485775" cy="385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44"/>
            <p:cNvSpPr txBox="1">
              <a:spLocks noChangeArrowheads="1"/>
            </p:cNvSpPr>
            <p:nvPr/>
          </p:nvSpPr>
          <p:spPr bwMode="auto">
            <a:xfrm>
              <a:off x="7024702" y="1357298"/>
              <a:ext cx="9044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/>
                <a:t>Host B</a:t>
              </a:r>
              <a:endParaRPr lang="en-US" sz="1000"/>
            </a:p>
          </p:txBody>
        </p:sp>
        <p:sp>
          <p:nvSpPr>
            <p:cNvPr id="14" name="Line 45"/>
            <p:cNvSpPr>
              <a:spLocks noChangeShapeType="1"/>
            </p:cNvSpPr>
            <p:nvPr/>
          </p:nvSpPr>
          <p:spPr bwMode="auto">
            <a:xfrm>
              <a:off x="5810256" y="3857628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 rot="706751">
              <a:off x="6607562" y="3973212"/>
              <a:ext cx="1863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/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5791200" y="1905000"/>
              <a:ext cx="0" cy="4076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>
              <a:off x="8305800" y="1790700"/>
              <a:ext cx="0" cy="384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 rot="-1338105">
              <a:off x="7105650" y="3179763"/>
              <a:ext cx="9667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ACK=120</a:t>
              </a:r>
              <a:endParaRPr lang="en-US" sz="1000"/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5788025" y="2362200"/>
              <a:ext cx="2508250" cy="6286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 rot="706751">
              <a:off x="6097588" y="2011363"/>
              <a:ext cx="18637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Seq=92, 8 bytes data</a:t>
              </a:r>
              <a:endParaRPr lang="en-US" sz="1000"/>
            </a:p>
          </p:txBody>
        </p:sp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5481646" y="2016125"/>
              <a:ext cx="312738" cy="1860550"/>
              <a:chOff x="3453" y="1270"/>
              <a:chExt cx="197" cy="1172"/>
            </a:xfrm>
          </p:grpSpPr>
          <p:sp>
            <p:nvSpPr>
              <p:cNvPr id="34" name="Rectangle 4"/>
              <p:cNvSpPr>
                <a:spLocks noChangeArrowheads="1"/>
              </p:cNvSpPr>
              <p:nvPr/>
            </p:nvSpPr>
            <p:spPr bwMode="auto">
              <a:xfrm>
                <a:off x="3494" y="1432"/>
                <a:ext cx="128" cy="8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pt-BR"/>
              </a:p>
            </p:txBody>
          </p:sp>
          <p:sp>
            <p:nvSpPr>
              <p:cNvPr id="35" name="Text Box 38"/>
              <p:cNvSpPr txBox="1">
                <a:spLocks noChangeArrowheads="1"/>
              </p:cNvSpPr>
              <p:nvPr/>
            </p:nvSpPr>
            <p:spPr bwMode="auto">
              <a:xfrm rot="-5400000">
                <a:off x="3132" y="1753"/>
                <a:ext cx="836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Seq=92 timeout</a:t>
                </a:r>
                <a:endParaRPr lang="en-US" sz="1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Line 50"/>
              <p:cNvSpPr>
                <a:spLocks noChangeShapeType="1"/>
              </p:cNvSpPr>
              <p:nvPr/>
            </p:nvSpPr>
            <p:spPr bwMode="auto">
              <a:xfrm flipV="1">
                <a:off x="3552" y="1270"/>
                <a:ext cx="4" cy="15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51"/>
              <p:cNvSpPr>
                <a:spLocks noChangeShapeType="1"/>
              </p:cNvSpPr>
              <p:nvPr/>
            </p:nvSpPr>
            <p:spPr bwMode="auto">
              <a:xfrm flipH="1">
                <a:off x="3546" y="2296"/>
                <a:ext cx="0" cy="14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54"/>
              <p:cNvSpPr>
                <a:spLocks noChangeShapeType="1"/>
              </p:cNvSpPr>
              <p:nvPr/>
            </p:nvSpPr>
            <p:spPr bwMode="auto">
              <a:xfrm flipH="1">
                <a:off x="3536" y="2442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55"/>
              <p:cNvSpPr>
                <a:spLocks noChangeShapeType="1"/>
              </p:cNvSpPr>
              <p:nvPr/>
            </p:nvSpPr>
            <p:spPr bwMode="auto">
              <a:xfrm flipH="1">
                <a:off x="3524" y="1270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Line 60"/>
            <p:cNvSpPr>
              <a:spLocks noChangeShapeType="1"/>
            </p:cNvSpPr>
            <p:nvPr/>
          </p:nvSpPr>
          <p:spPr bwMode="auto">
            <a:xfrm flipH="1">
              <a:off x="5816600" y="4521200"/>
              <a:ext cx="2476500" cy="11049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 rot="-1338105">
              <a:off x="6921500" y="4608513"/>
              <a:ext cx="9667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Arial" charset="0"/>
                </a:rPr>
                <a:t>ACK=120</a:t>
              </a:r>
              <a:endParaRPr lang="en-US" sz="1000"/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5564188" y="4143375"/>
              <a:ext cx="203200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25" name="Text Box 66"/>
            <p:cNvSpPr txBox="1">
              <a:spLocks noChangeArrowheads="1"/>
            </p:cNvSpPr>
            <p:nvPr/>
          </p:nvSpPr>
          <p:spPr bwMode="auto">
            <a:xfrm rot="-5400000">
              <a:off x="4990871" y="4652268"/>
              <a:ext cx="13276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Seq=92 timeout</a:t>
              </a:r>
              <a:endParaRPr lang="en-US" sz="1000">
                <a:solidFill>
                  <a:schemeClr val="accent2"/>
                </a:solidFill>
              </a:endParaRPr>
            </a:p>
          </p:txBody>
        </p:sp>
        <p:sp>
          <p:nvSpPr>
            <p:cNvPr id="26" name="Line 67"/>
            <p:cNvSpPr>
              <a:spLocks noChangeShapeType="1"/>
            </p:cNvSpPr>
            <p:nvPr/>
          </p:nvSpPr>
          <p:spPr bwMode="auto">
            <a:xfrm flipV="1">
              <a:off x="5656263" y="3886200"/>
              <a:ext cx="6350" cy="2444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8"/>
            <p:cNvSpPr>
              <a:spLocks noChangeShapeType="1"/>
            </p:cNvSpPr>
            <p:nvPr/>
          </p:nvSpPr>
          <p:spPr bwMode="auto">
            <a:xfrm flipH="1">
              <a:off x="5638800" y="5562600"/>
              <a:ext cx="0" cy="2222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69"/>
            <p:cNvSpPr>
              <a:spLocks noChangeShapeType="1"/>
            </p:cNvSpPr>
            <p:nvPr/>
          </p:nvSpPr>
          <p:spPr bwMode="auto">
            <a:xfrm flipH="1">
              <a:off x="5562600" y="5791200"/>
              <a:ext cx="1809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70"/>
            <p:cNvSpPr>
              <a:spLocks noChangeShapeType="1"/>
            </p:cNvSpPr>
            <p:nvPr/>
          </p:nvSpPr>
          <p:spPr bwMode="auto">
            <a:xfrm flipH="1">
              <a:off x="5611813" y="3886200"/>
              <a:ext cx="1809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74"/>
            <p:cNvSpPr txBox="1">
              <a:spLocks noChangeArrowheads="1"/>
            </p:cNvSpPr>
            <p:nvPr/>
          </p:nvSpPr>
          <p:spPr bwMode="auto">
            <a:xfrm>
              <a:off x="4416425" y="5410200"/>
              <a:ext cx="10951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/>
                <a:t>SendBase</a:t>
              </a:r>
            </a:p>
            <a:p>
              <a:r>
                <a:rPr lang="en-US" sz="1800"/>
                <a:t>= 120</a:t>
              </a:r>
            </a:p>
          </p:txBody>
        </p:sp>
        <p:sp>
          <p:nvSpPr>
            <p:cNvPr id="31" name="Text Box 75"/>
            <p:cNvSpPr txBox="1">
              <a:spLocks noChangeArrowheads="1"/>
            </p:cNvSpPr>
            <p:nvPr/>
          </p:nvSpPr>
          <p:spPr bwMode="auto">
            <a:xfrm>
              <a:off x="4310058" y="3143248"/>
              <a:ext cx="119957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 err="1">
                  <a:solidFill>
                    <a:srgbClr val="FF0000"/>
                  </a:solidFill>
                </a:rPr>
                <a:t>Sendbase</a:t>
              </a:r>
              <a:endParaRPr lang="en-US" sz="1800" dirty="0">
                <a:solidFill>
                  <a:srgbClr val="FF0000"/>
                </a:solidFill>
              </a:endParaRPr>
            </a:p>
            <a:p>
              <a:r>
                <a:rPr lang="en-US" sz="1800" dirty="0">
                  <a:solidFill>
                    <a:srgbClr val="FF0000"/>
                  </a:solidFill>
                </a:rPr>
                <a:t>= 100</a:t>
              </a:r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 flipH="1">
              <a:off x="5810256" y="3143250"/>
              <a:ext cx="2476494" cy="114300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 flipH="1">
              <a:off x="5781675" y="2733675"/>
              <a:ext cx="2543175" cy="13811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2" name="Conector de seta reta 71"/>
          <p:cNvCxnSpPr>
            <a:cxnSpLocks noChangeShapeType="1"/>
          </p:cNvCxnSpPr>
          <p:nvPr/>
        </p:nvCxnSpPr>
        <p:spPr bwMode="auto">
          <a:xfrm rot="5400000" flipH="1" flipV="1">
            <a:off x="2875026" y="2991834"/>
            <a:ext cx="784225" cy="1111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Conector de seta reta 74"/>
          <p:cNvCxnSpPr>
            <a:cxnSpLocks noChangeShapeType="1"/>
          </p:cNvCxnSpPr>
          <p:nvPr/>
        </p:nvCxnSpPr>
        <p:spPr bwMode="auto">
          <a:xfrm rot="16200000" flipH="1">
            <a:off x="2910745" y="4313427"/>
            <a:ext cx="711200" cy="95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Conector reto 76"/>
          <p:cNvCxnSpPr>
            <a:cxnSpLocks noChangeShapeType="1"/>
          </p:cNvCxnSpPr>
          <p:nvPr/>
        </p:nvCxnSpPr>
        <p:spPr bwMode="auto">
          <a:xfrm>
            <a:off x="3190145" y="2605278"/>
            <a:ext cx="2143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Conector reto 78"/>
          <p:cNvCxnSpPr>
            <a:cxnSpLocks noChangeShapeType="1"/>
          </p:cNvCxnSpPr>
          <p:nvPr/>
        </p:nvCxnSpPr>
        <p:spPr bwMode="auto">
          <a:xfrm>
            <a:off x="3190145" y="4676965"/>
            <a:ext cx="2143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67507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 de </a:t>
            </a:r>
            <a:r>
              <a:rPr lang="en-US" dirty="0" err="1"/>
              <a:t>espera</a:t>
            </a:r>
            <a:r>
              <a:rPr lang="en-US" dirty="0"/>
              <a:t> de ACK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22256" y="1582495"/>
            <a:ext cx="8741903" cy="458182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87325" indent="-187325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8103"/>
                </a:solidFill>
                <a:latin typeface="Trebuchet MS" charset="0"/>
              </a:rPr>
              <a:t>P.: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como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escolher</a:t>
            </a:r>
            <a:r>
              <a:rPr lang="en-US" sz="2400" dirty="0">
                <a:latin typeface="Trebuchet MS" charset="0"/>
              </a:rPr>
              <a:t> o valor da </a:t>
            </a:r>
            <a:r>
              <a:rPr lang="en-US" sz="2400" dirty="0" err="1">
                <a:latin typeface="Trebuchet MS" charset="0"/>
              </a:rPr>
              <a:t>temporização</a:t>
            </a:r>
            <a:r>
              <a:rPr lang="en-US" sz="2400" dirty="0">
                <a:latin typeface="Trebuchet MS" charset="0"/>
              </a:rPr>
              <a:t> (</a:t>
            </a:r>
            <a:r>
              <a:rPr lang="en-US" sz="2400" i="1" dirty="0">
                <a:latin typeface="Trebuchet MS" charset="0"/>
              </a:rPr>
              <a:t>time-out</a:t>
            </a:r>
            <a:r>
              <a:rPr lang="en-US" sz="2400" dirty="0">
                <a:latin typeface="Trebuchet MS" charset="0"/>
              </a:rPr>
              <a:t>) do TCP?</a:t>
            </a:r>
          </a:p>
          <a:p>
            <a:pPr>
              <a:spcBef>
                <a:spcPct val="0"/>
              </a:spcBef>
            </a:pPr>
            <a:r>
              <a:rPr lang="en-US" sz="2400" dirty="0" err="1">
                <a:latin typeface="Trebuchet MS" charset="0"/>
              </a:rPr>
              <a:t>Maior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que</a:t>
            </a:r>
            <a:r>
              <a:rPr lang="en-US" sz="2400" dirty="0">
                <a:latin typeface="Trebuchet MS" charset="0"/>
              </a:rPr>
              <a:t> o RTT</a:t>
            </a: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2200" dirty="0">
                <a:latin typeface="Trebuchet MS" charset="0"/>
              </a:rPr>
              <a:t>Nota: RTT </a:t>
            </a:r>
            <a:r>
              <a:rPr lang="en-US" sz="2200" dirty="0" err="1">
                <a:latin typeface="Trebuchet MS" charset="0"/>
              </a:rPr>
              <a:t>varia</a:t>
            </a:r>
            <a:endParaRPr lang="en-US" sz="2200" dirty="0">
              <a:latin typeface="Trebuchet MS" charset="0"/>
            </a:endParaRPr>
          </a:p>
          <a:p>
            <a:pPr lvl="1">
              <a:spcBef>
                <a:spcPct val="0"/>
              </a:spcBef>
              <a:spcAft>
                <a:spcPct val="30000"/>
              </a:spcAft>
            </a:pPr>
            <a:r>
              <a:rPr lang="en-US" sz="2200" dirty="0" err="1">
                <a:latin typeface="Trebuchet MS" charset="0"/>
              </a:rPr>
              <a:t>Muito</a:t>
            </a:r>
            <a:r>
              <a:rPr lang="en-US" sz="2200" dirty="0">
                <a:latin typeface="Trebuchet MS" charset="0"/>
              </a:rPr>
              <a:t> </a:t>
            </a:r>
            <a:r>
              <a:rPr lang="en-US" sz="2200" dirty="0" err="1">
                <a:latin typeface="Trebuchet MS" charset="0"/>
              </a:rPr>
              <a:t>curto</a:t>
            </a:r>
            <a:r>
              <a:rPr lang="en-US" sz="2200" dirty="0">
                <a:latin typeface="Trebuchet MS" charset="0"/>
              </a:rPr>
              <a:t>: </a:t>
            </a:r>
            <a:r>
              <a:rPr lang="en-US" sz="2200" dirty="0" err="1">
                <a:latin typeface="Trebuchet MS" charset="0"/>
              </a:rPr>
              <a:t>temporização</a:t>
            </a:r>
            <a:r>
              <a:rPr lang="en-US" sz="2200" dirty="0">
                <a:latin typeface="Trebuchet MS" charset="0"/>
              </a:rPr>
              <a:t> </a:t>
            </a:r>
            <a:r>
              <a:rPr lang="en-US" sz="2200" dirty="0" err="1">
                <a:latin typeface="Trebuchet MS" charset="0"/>
              </a:rPr>
              <a:t>prematura</a:t>
            </a:r>
            <a:endParaRPr lang="en-US" sz="2200" dirty="0">
              <a:latin typeface="Trebuchet MS" charset="0"/>
            </a:endParaRPr>
          </a:p>
          <a:p>
            <a:pPr lvl="2">
              <a:spcBef>
                <a:spcPct val="0"/>
              </a:spcBef>
              <a:spcAft>
                <a:spcPct val="30000"/>
              </a:spcAft>
            </a:pPr>
            <a:r>
              <a:rPr lang="en-US" sz="1900" dirty="0" err="1">
                <a:latin typeface="Trebuchet MS" charset="0"/>
              </a:rPr>
              <a:t>Retransmissões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desnecessárias</a:t>
            </a:r>
            <a:endParaRPr lang="en-US" sz="1900" dirty="0">
              <a:latin typeface="Trebuchet MS" charset="0"/>
            </a:endParaRPr>
          </a:p>
          <a:p>
            <a:pPr>
              <a:spcBef>
                <a:spcPct val="0"/>
              </a:spcBef>
              <a:spcAft>
                <a:spcPct val="30000"/>
              </a:spcAft>
            </a:pPr>
            <a:r>
              <a:rPr lang="en-US" sz="2400" dirty="0">
                <a:latin typeface="Trebuchet MS" charset="0"/>
                <a:sym typeface="Symbol" charset="0"/>
              </a:rPr>
              <a:t> </a:t>
            </a:r>
            <a:r>
              <a:rPr lang="en-US" sz="2400" dirty="0" err="1">
                <a:latin typeface="Trebuchet MS" charset="0"/>
              </a:rPr>
              <a:t>Muito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longo</a:t>
            </a:r>
            <a:r>
              <a:rPr lang="en-US" sz="2400" dirty="0">
                <a:latin typeface="Trebuchet MS" charset="0"/>
              </a:rPr>
              <a:t>: a </a:t>
            </a:r>
            <a:r>
              <a:rPr lang="en-US" sz="2400" dirty="0" err="1">
                <a:latin typeface="Trebuchet MS" charset="0"/>
              </a:rPr>
              <a:t>reação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à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perda</a:t>
            </a:r>
            <a:r>
              <a:rPr lang="en-US" sz="2400" dirty="0">
                <a:latin typeface="Trebuchet MS" charset="0"/>
              </a:rPr>
              <a:t> de </a:t>
            </a:r>
            <a:r>
              <a:rPr lang="en-US" sz="2400" dirty="0" err="1">
                <a:latin typeface="Trebuchet MS" charset="0"/>
              </a:rPr>
              <a:t>segmento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fica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lenta</a:t>
            </a:r>
            <a:r>
              <a:rPr lang="en-US" sz="2400" dirty="0">
                <a:latin typeface="Trebuchet MS" charset="0"/>
              </a:rPr>
              <a:t> </a:t>
            </a:r>
          </a:p>
          <a:p>
            <a:pPr marL="187325" indent="-187325">
              <a:spcBef>
                <a:spcPct val="0"/>
              </a:spcBef>
              <a:buFontTx/>
              <a:buNone/>
            </a:pPr>
            <a:endParaRPr lang="en-US" sz="2400" dirty="0">
              <a:solidFill>
                <a:srgbClr val="FF8103"/>
              </a:solidFill>
              <a:latin typeface="Trebuchet MS" charset="0"/>
            </a:endParaRPr>
          </a:p>
          <a:p>
            <a:pPr marL="187325" indent="-187325"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8103"/>
                </a:solidFill>
                <a:latin typeface="Trebuchet MS" charset="0"/>
              </a:rPr>
              <a:t>P.:</a:t>
            </a:r>
            <a:r>
              <a:rPr lang="en-US" sz="2400" dirty="0">
                <a:latin typeface="Trebuchet MS" charset="0"/>
              </a:rPr>
              <a:t> Como </a:t>
            </a:r>
            <a:r>
              <a:rPr lang="en-US" sz="2400" dirty="0" err="1">
                <a:latin typeface="Trebuchet MS" charset="0"/>
              </a:rPr>
              <a:t>estimar</a:t>
            </a:r>
            <a:r>
              <a:rPr lang="en-US" sz="2400" dirty="0">
                <a:latin typeface="Trebuchet MS" charset="0"/>
              </a:rPr>
              <a:t> o RTT</a:t>
            </a:r>
          </a:p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rgbClr val="618EFD"/>
                </a:solidFill>
                <a:latin typeface="Trebuchet MS" charset="0"/>
              </a:rPr>
              <a:t>SampleRTT</a:t>
            </a:r>
            <a:r>
              <a:rPr lang="en-US" sz="2400" dirty="0">
                <a:latin typeface="Trebuchet MS" charset="0"/>
              </a:rPr>
              <a:t>: tempo </a:t>
            </a:r>
            <a:r>
              <a:rPr lang="en-US" sz="2400" dirty="0" err="1">
                <a:latin typeface="Trebuchet MS" charset="0"/>
              </a:rPr>
              <a:t>medido</a:t>
            </a:r>
            <a:r>
              <a:rPr lang="en-US" sz="2400" dirty="0">
                <a:latin typeface="Trebuchet MS" charset="0"/>
              </a:rPr>
              <a:t> da </a:t>
            </a:r>
            <a:r>
              <a:rPr lang="en-US" sz="2400" dirty="0" err="1">
                <a:latin typeface="Trebuchet MS" charset="0"/>
              </a:rPr>
              <a:t>transmissão</a:t>
            </a:r>
            <a:r>
              <a:rPr lang="en-US" sz="2400" dirty="0">
                <a:latin typeface="Trebuchet MS" charset="0"/>
              </a:rPr>
              <a:t> de um </a:t>
            </a:r>
            <a:r>
              <a:rPr lang="en-US" sz="2400" dirty="0" err="1">
                <a:latin typeface="Trebuchet MS" charset="0"/>
              </a:rPr>
              <a:t>segmento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até</a:t>
            </a:r>
            <a:r>
              <a:rPr lang="en-US" sz="2400" dirty="0">
                <a:latin typeface="Trebuchet MS" charset="0"/>
              </a:rPr>
              <a:t> a </a:t>
            </a:r>
            <a:r>
              <a:rPr lang="en-US" sz="2400" dirty="0" err="1">
                <a:latin typeface="Trebuchet MS" charset="0"/>
              </a:rPr>
              <a:t>respectiva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confirmaçã</a:t>
            </a:r>
            <a:endParaRPr lang="en-US" sz="2400" dirty="0">
              <a:latin typeface="Trebuchet MS" charset="0"/>
            </a:endParaRPr>
          </a:p>
          <a:p>
            <a:pPr>
              <a:spcBef>
                <a:spcPct val="0"/>
              </a:spcBef>
            </a:pPr>
            <a:r>
              <a:rPr lang="en-US" sz="2400" dirty="0" err="1">
                <a:latin typeface="Trebuchet MS" charset="0"/>
              </a:rPr>
              <a:t>Ignora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retransmissões</a:t>
            </a:r>
            <a:r>
              <a:rPr lang="en-US" sz="2400" dirty="0">
                <a:latin typeface="Trebuchet MS" charset="0"/>
              </a:rPr>
              <a:t> e </a:t>
            </a:r>
            <a:r>
              <a:rPr lang="en-US" sz="2400" dirty="0" err="1">
                <a:latin typeface="Trebuchet MS" charset="0"/>
              </a:rPr>
              <a:t>segmentos</a:t>
            </a:r>
            <a:r>
              <a:rPr lang="en-US" sz="2400" dirty="0">
                <a:latin typeface="Trebuchet MS" charset="0"/>
              </a:rPr>
              <a:t> </a:t>
            </a:r>
            <a:r>
              <a:rPr lang="en-US" sz="2400" dirty="0" err="1">
                <a:latin typeface="Trebuchet MS" charset="0"/>
              </a:rPr>
              <a:t>reconhecidos</a:t>
            </a:r>
            <a:r>
              <a:rPr lang="en-US" sz="2400" dirty="0">
                <a:latin typeface="Trebuchet MS" charset="0"/>
              </a:rPr>
              <a:t> de forma </a:t>
            </a:r>
            <a:r>
              <a:rPr lang="en-US" sz="2400" dirty="0" err="1">
                <a:latin typeface="Trebuchet MS" charset="0"/>
              </a:rPr>
              <a:t>cumulativo</a:t>
            </a:r>
            <a:endParaRPr lang="en-US" sz="2400" dirty="0">
              <a:latin typeface="Trebuchet MS" charset="0"/>
            </a:endParaRPr>
          </a:p>
          <a:p>
            <a:pPr>
              <a:spcBef>
                <a:spcPct val="0"/>
              </a:spcBef>
            </a:pPr>
            <a:r>
              <a:rPr lang="en-US" sz="2400" dirty="0" err="1">
                <a:latin typeface="Trebuchet MS" charset="0"/>
              </a:rPr>
              <a:t>Implementação</a:t>
            </a:r>
            <a:r>
              <a:rPr lang="en-US" sz="2400" dirty="0">
                <a:latin typeface="Trebuchet MS" charset="0"/>
              </a:rPr>
              <a:t>: </a:t>
            </a:r>
            <a:r>
              <a:rPr lang="en-US" sz="2400" dirty="0" err="1">
                <a:latin typeface="Trebuchet MS" charset="0"/>
              </a:rPr>
              <a:t>controlador</a:t>
            </a:r>
            <a:r>
              <a:rPr lang="en-US" sz="2400" dirty="0">
                <a:latin typeface="Trebuchet MS" charset="0"/>
              </a:rPr>
              <a:t> PD</a:t>
            </a:r>
          </a:p>
        </p:txBody>
      </p:sp>
    </p:spTree>
    <p:extLst>
      <p:ext uri="{BB962C8B-B14F-4D97-AF65-F5344CB8AC3E}">
        <p14:creationId xmlns:p14="http://schemas.microsoft.com/office/powerpoint/2010/main" val="417203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Cálculo</a:t>
            </a:r>
            <a:r>
              <a:rPr lang="en-US" dirty="0"/>
              <a:t> </a:t>
            </a:r>
            <a:r>
              <a:rPr lang="en-US" dirty="0" err="1"/>
              <a:t>estimado</a:t>
            </a:r>
            <a:r>
              <a:rPr lang="en-US" dirty="0"/>
              <a:t> do RTT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3270" y="2240780"/>
            <a:ext cx="90332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b="1" dirty="0" err="1">
                <a:latin typeface="Courier New" charset="0"/>
              </a:rPr>
              <a:t>EstimatedRTT</a:t>
            </a:r>
            <a:r>
              <a:rPr lang="en-US" sz="2400" b="1" dirty="0">
                <a:latin typeface="Courier New" charset="0"/>
              </a:rPr>
              <a:t> = (1-</a:t>
            </a:r>
            <a:r>
              <a:rPr lang="en-US" sz="2400" b="1" dirty="0">
                <a:latin typeface="Courier New" charset="0"/>
                <a:sym typeface="Symbol" charset="0"/>
              </a:rPr>
              <a:t>𝛼</a:t>
            </a:r>
            <a:r>
              <a:rPr lang="en-US" sz="2400" b="1" dirty="0">
                <a:latin typeface="Courier New" charset="0"/>
              </a:rPr>
              <a:t>)*</a:t>
            </a:r>
            <a:r>
              <a:rPr lang="en-US" sz="2400" b="1" dirty="0" err="1">
                <a:latin typeface="Courier New" charset="0"/>
              </a:rPr>
              <a:t>EstimatedRTT</a:t>
            </a:r>
            <a:r>
              <a:rPr lang="en-US" sz="2400" b="1" dirty="0">
                <a:latin typeface="Courier New" charset="0"/>
              </a:rPr>
              <a:t> + </a:t>
            </a:r>
            <a:r>
              <a:rPr lang="en-US" sz="2400" b="1" dirty="0">
                <a:latin typeface="Courier New" charset="0"/>
                <a:sym typeface="Symbol" charset="0"/>
              </a:rPr>
              <a:t>𝛼 </a:t>
            </a:r>
            <a:r>
              <a:rPr lang="en-US" sz="2400" b="1" dirty="0">
                <a:latin typeface="Courier New" charset="0"/>
              </a:rPr>
              <a:t>*</a:t>
            </a:r>
            <a:r>
              <a:rPr lang="en-US" sz="2400" b="1" dirty="0" err="1">
                <a:latin typeface="Courier New" charset="0"/>
              </a:rPr>
              <a:t>SampleRTT</a:t>
            </a:r>
            <a:endParaRPr lang="en-US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3575" y="3405507"/>
            <a:ext cx="76565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Trebuchet MS" charset="0"/>
                <a:sym typeface="Symbol" charset="0"/>
              </a:rPr>
              <a:t>EWMA (E</a:t>
            </a:r>
            <a:r>
              <a:rPr lang="pt-BR" sz="2800" dirty="0" err="1">
                <a:latin typeface="Trebuchet MS" charset="0"/>
              </a:rPr>
              <a:t>xponentially</a:t>
            </a:r>
            <a:r>
              <a:rPr lang="pt-BR" sz="2800" dirty="0">
                <a:latin typeface="Trebuchet MS" charset="0"/>
              </a:rPr>
              <a:t> </a:t>
            </a:r>
            <a:r>
              <a:rPr lang="pt-BR" sz="2800" dirty="0" err="1">
                <a:latin typeface="Trebuchet MS" charset="0"/>
              </a:rPr>
              <a:t>Weighted</a:t>
            </a:r>
            <a:r>
              <a:rPr lang="pt-BR" sz="2800" dirty="0">
                <a:latin typeface="Trebuchet MS" charset="0"/>
              </a:rPr>
              <a:t> </a:t>
            </a:r>
            <a:r>
              <a:rPr lang="pt-BR" sz="2800" dirty="0" err="1">
                <a:latin typeface="Trebuchet MS" charset="0"/>
              </a:rPr>
              <a:t>Moving</a:t>
            </a:r>
            <a:r>
              <a:rPr lang="pt-BR" sz="2800" dirty="0">
                <a:latin typeface="Trebuchet MS" charset="0"/>
              </a:rPr>
              <a:t> </a:t>
            </a:r>
            <a:r>
              <a:rPr lang="pt-BR" sz="2800" dirty="0" err="1">
                <a:latin typeface="Trebuchet MS" charset="0"/>
              </a:rPr>
              <a:t>Average</a:t>
            </a:r>
            <a:r>
              <a:rPr lang="en-US" sz="2800" dirty="0">
                <a:latin typeface="Trebuchet MS" charset="0"/>
                <a:sym typeface="Symbol" charset="0"/>
              </a:rPr>
              <a:t>)  </a:t>
            </a:r>
            <a:r>
              <a:rPr lang="en-US" sz="2800" dirty="0">
                <a:latin typeface="Trebuchet MS" charset="0"/>
                <a:sym typeface="Wingdings" charset="0"/>
              </a:rPr>
              <a:t> </a:t>
            </a:r>
            <a:r>
              <a:rPr lang="en-US" sz="2800" dirty="0" err="1">
                <a:latin typeface="Trebuchet MS" charset="0"/>
              </a:rPr>
              <a:t>Média</a:t>
            </a:r>
            <a:r>
              <a:rPr lang="en-US" sz="2800" dirty="0">
                <a:latin typeface="Trebuchet MS" charset="0"/>
              </a:rPr>
              <a:t> </a:t>
            </a:r>
            <a:r>
              <a:rPr lang="en-US" sz="2800" dirty="0" err="1">
                <a:latin typeface="Trebuchet MS" charset="0"/>
              </a:rPr>
              <a:t>móvel</a:t>
            </a:r>
            <a:r>
              <a:rPr lang="en-US" sz="2800" dirty="0">
                <a:latin typeface="Trebuchet MS" charset="0"/>
              </a:rPr>
              <a:t> </a:t>
            </a:r>
            <a:r>
              <a:rPr lang="en-US" sz="2800" dirty="0" err="1">
                <a:latin typeface="Trebuchet MS" charset="0"/>
              </a:rPr>
              <a:t>exponencial</a:t>
            </a:r>
            <a:r>
              <a:rPr lang="en-US" sz="2800" dirty="0">
                <a:latin typeface="Trebuchet MS" charset="0"/>
              </a:rPr>
              <a:t> com peso</a:t>
            </a: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 dirty="0" err="1">
                <a:latin typeface="Trebuchet MS" charset="0"/>
              </a:rPr>
              <a:t>Influência</a:t>
            </a:r>
            <a:r>
              <a:rPr lang="en-US" sz="2800" dirty="0">
                <a:latin typeface="Trebuchet MS" charset="0"/>
              </a:rPr>
              <a:t> de </a:t>
            </a:r>
            <a:r>
              <a:rPr lang="en-US" sz="2800" dirty="0" err="1">
                <a:latin typeface="Trebuchet MS" charset="0"/>
              </a:rPr>
              <a:t>uma</a:t>
            </a:r>
            <a:r>
              <a:rPr lang="en-US" sz="2800" dirty="0">
                <a:latin typeface="Trebuchet MS" charset="0"/>
              </a:rPr>
              <a:t> dada </a:t>
            </a:r>
            <a:r>
              <a:rPr lang="en-US" sz="2800" dirty="0" err="1">
                <a:latin typeface="Trebuchet MS" charset="0"/>
              </a:rPr>
              <a:t>amostra</a:t>
            </a:r>
            <a:r>
              <a:rPr lang="en-US" sz="2800" dirty="0">
                <a:latin typeface="Trebuchet MS" charset="0"/>
              </a:rPr>
              <a:t> </a:t>
            </a:r>
            <a:r>
              <a:rPr lang="en-US" sz="2800" dirty="0" err="1">
                <a:latin typeface="Trebuchet MS" charset="0"/>
              </a:rPr>
              <a:t>decresce</a:t>
            </a:r>
            <a:r>
              <a:rPr lang="en-US" sz="2800" dirty="0">
                <a:latin typeface="Trebuchet MS" charset="0"/>
              </a:rPr>
              <a:t> de forma </a:t>
            </a:r>
            <a:r>
              <a:rPr lang="en-US" sz="2800" dirty="0" err="1">
                <a:latin typeface="Trebuchet MS" charset="0"/>
              </a:rPr>
              <a:t>exponencial</a:t>
            </a:r>
            <a:r>
              <a:rPr lang="en-US" sz="2800" dirty="0">
                <a:latin typeface="Trebuchet MS" charset="0"/>
              </a:rPr>
              <a:t> </a:t>
            </a:r>
          </a:p>
          <a:p>
            <a:pPr marL="457200" indent="-4572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800" dirty="0">
                <a:latin typeface="Trebuchet MS" charset="0"/>
              </a:rPr>
              <a:t>Valor </a:t>
            </a:r>
            <a:r>
              <a:rPr lang="en-US" sz="2800" dirty="0" err="1">
                <a:latin typeface="Trebuchet MS" charset="0"/>
              </a:rPr>
              <a:t>típico</a:t>
            </a:r>
            <a:r>
              <a:rPr lang="en-US" sz="2800" dirty="0">
                <a:latin typeface="Trebuchet MS" charset="0"/>
              </a:rPr>
              <a:t>: </a:t>
            </a:r>
            <a:r>
              <a:rPr lang="en-US" sz="2800" b="1" dirty="0">
                <a:latin typeface="Courier New" charset="0"/>
                <a:sym typeface="Symbol" charset="0"/>
              </a:rPr>
              <a:t>𝛼 </a:t>
            </a:r>
            <a:r>
              <a:rPr lang="en-US" sz="2800" dirty="0">
                <a:latin typeface="Trebuchet MS" charset="0"/>
              </a:rPr>
              <a:t>= 0,125</a:t>
            </a:r>
          </a:p>
        </p:txBody>
      </p:sp>
    </p:spTree>
    <p:extLst>
      <p:ext uri="{BB962C8B-B14F-4D97-AF65-F5344CB8AC3E}">
        <p14:creationId xmlns:p14="http://schemas.microsoft.com/office/powerpoint/2010/main" val="564984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com EWMA</a:t>
            </a:r>
          </a:p>
        </p:txBody>
      </p:sp>
      <p:pic>
        <p:nvPicPr>
          <p:cNvPr id="3" name="Picture 1032" descr="F:\PUBLISH\PEARSON\Slides\Kurose\figs\Cap03\f03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74" y="2026447"/>
            <a:ext cx="6567487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572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Temporizador</a:t>
            </a:r>
            <a:endParaRPr lang="en-US" dirty="0"/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 bwMode="auto">
          <a:xfrm>
            <a:off x="555159" y="1502735"/>
            <a:ext cx="827563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sz="1900" dirty="0" err="1">
                <a:solidFill>
                  <a:srgbClr val="FF8103"/>
                </a:solidFill>
                <a:latin typeface="Trebuchet MS" charset="0"/>
              </a:rPr>
              <a:t>Definindo</a:t>
            </a:r>
            <a:r>
              <a:rPr lang="en-US" sz="1900" dirty="0">
                <a:solidFill>
                  <a:srgbClr val="FF8103"/>
                </a:solidFill>
                <a:latin typeface="Trebuchet MS" charset="0"/>
              </a:rPr>
              <a:t> a </a:t>
            </a:r>
            <a:r>
              <a:rPr lang="en-US" sz="1900" dirty="0" err="1">
                <a:solidFill>
                  <a:srgbClr val="FF8103"/>
                </a:solidFill>
                <a:latin typeface="Trebuchet MS" charset="0"/>
              </a:rPr>
              <a:t>temporização</a:t>
            </a:r>
            <a:r>
              <a:rPr lang="en-US" sz="1900" dirty="0">
                <a:solidFill>
                  <a:srgbClr val="FF8103"/>
                </a:solidFill>
                <a:latin typeface="Trebuchet MS" charset="0"/>
              </a:rPr>
              <a:t>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900" b="1" dirty="0" err="1">
                <a:latin typeface="Courier New" charset="0"/>
              </a:rPr>
              <a:t>EstimatedRTT</a:t>
            </a:r>
            <a:r>
              <a:rPr lang="en-US" sz="1900" dirty="0">
                <a:latin typeface="Comic Sans MS" charset="0"/>
              </a:rPr>
              <a:t> </a:t>
            </a:r>
            <a:r>
              <a:rPr lang="en-US" sz="1900" dirty="0" err="1">
                <a:latin typeface="Trebuchet MS" charset="0"/>
              </a:rPr>
              <a:t>mais</a:t>
            </a:r>
            <a:r>
              <a:rPr lang="en-US" sz="1900" dirty="0">
                <a:latin typeface="Trebuchet MS" charset="0"/>
              </a:rPr>
              <a:t> </a:t>
            </a:r>
            <a:r>
              <a:rPr lang="ja-JP" altLang="en-US" sz="1900" dirty="0">
                <a:latin typeface="Trebuchet MS" charset="0"/>
              </a:rPr>
              <a:t>“</a:t>
            </a:r>
            <a:r>
              <a:rPr lang="en-US" sz="1900" dirty="0" err="1">
                <a:latin typeface="Trebuchet MS" charset="0"/>
              </a:rPr>
              <a:t>margem</a:t>
            </a:r>
            <a:r>
              <a:rPr lang="en-US" sz="1900" dirty="0">
                <a:latin typeface="Trebuchet MS" charset="0"/>
              </a:rPr>
              <a:t> de </a:t>
            </a:r>
            <a:r>
              <a:rPr lang="en-US" sz="1900" dirty="0" err="1">
                <a:latin typeface="Trebuchet MS" charset="0"/>
              </a:rPr>
              <a:t>segurança</a:t>
            </a:r>
            <a:r>
              <a:rPr lang="ja-JP" altLang="en-US" sz="1900" dirty="0">
                <a:latin typeface="Trebuchet MS" charset="0"/>
              </a:rPr>
              <a:t>”</a:t>
            </a:r>
            <a:endParaRPr lang="en-US" sz="1900" dirty="0">
              <a:latin typeface="Trebuchet MS" charset="0"/>
            </a:endParaRPr>
          </a:p>
          <a:p>
            <a:pPr lvl="1" indent="-552450">
              <a:lnSpc>
                <a:spcPct val="15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900" dirty="0" err="1">
                <a:latin typeface="Trebuchet MS" charset="0"/>
              </a:rPr>
              <a:t>Grandes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variações</a:t>
            </a:r>
            <a:r>
              <a:rPr lang="en-US" sz="1900" dirty="0">
                <a:latin typeface="Trebuchet MS" charset="0"/>
              </a:rPr>
              <a:t> no</a:t>
            </a:r>
            <a:r>
              <a:rPr lang="en-US" sz="1900" dirty="0">
                <a:latin typeface="Comic Sans MS" charset="0"/>
              </a:rPr>
              <a:t> </a:t>
            </a:r>
            <a:r>
              <a:rPr lang="en-US" sz="1900" b="1" dirty="0" err="1">
                <a:latin typeface="Courier New" charset="0"/>
              </a:rPr>
              <a:t>EstimatedRTT</a:t>
            </a:r>
            <a:r>
              <a:rPr lang="en-US" sz="1900" b="1" dirty="0">
                <a:latin typeface="Comic Sans MS" charset="0"/>
              </a:rPr>
              <a:t> </a:t>
            </a:r>
            <a:r>
              <a:rPr lang="en-US" sz="1900" b="1" dirty="0">
                <a:latin typeface="Trebuchet MS" charset="0"/>
              </a:rPr>
              <a:t>-&gt;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maior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margem</a:t>
            </a:r>
            <a:r>
              <a:rPr lang="en-US" sz="1900" dirty="0">
                <a:latin typeface="Trebuchet MS" charset="0"/>
              </a:rPr>
              <a:t> de </a:t>
            </a:r>
            <a:r>
              <a:rPr lang="en-US" sz="1900" dirty="0" err="1">
                <a:latin typeface="Trebuchet MS" charset="0"/>
              </a:rPr>
              <a:t>segurança</a:t>
            </a:r>
            <a:endParaRPr lang="en-US" sz="1900" dirty="0">
              <a:latin typeface="Trebuchet MS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900" dirty="0" err="1">
                <a:latin typeface="Trebuchet MS" charset="0"/>
              </a:rPr>
              <a:t>Primeiro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estimar</a:t>
            </a:r>
            <a:r>
              <a:rPr lang="en-US" sz="1900" dirty="0">
                <a:latin typeface="Trebuchet MS" charset="0"/>
              </a:rPr>
              <a:t> o </a:t>
            </a:r>
            <a:r>
              <a:rPr lang="en-US" sz="1900" dirty="0" err="1">
                <a:latin typeface="Trebuchet MS" charset="0"/>
              </a:rPr>
              <a:t>quanto</a:t>
            </a:r>
            <a:r>
              <a:rPr lang="en-US" sz="1900" dirty="0">
                <a:latin typeface="Trebuchet MS" charset="0"/>
              </a:rPr>
              <a:t> o </a:t>
            </a:r>
            <a:r>
              <a:rPr lang="en-US" sz="1900" dirty="0" err="1">
                <a:latin typeface="Trebuchet MS" charset="0"/>
              </a:rPr>
              <a:t>SampleRTT</a:t>
            </a:r>
            <a:r>
              <a:rPr lang="en-US" sz="1900" dirty="0">
                <a:latin typeface="Trebuchet MS" charset="0"/>
              </a:rPr>
              <a:t> se </a:t>
            </a:r>
            <a:r>
              <a:rPr lang="en-US" sz="1900" dirty="0" err="1">
                <a:latin typeface="Trebuchet MS" charset="0"/>
              </a:rPr>
              <a:t>desvia</a:t>
            </a:r>
            <a:r>
              <a:rPr lang="en-US" sz="1900" dirty="0">
                <a:latin typeface="Trebuchet MS" charset="0"/>
              </a:rPr>
              <a:t> do </a:t>
            </a:r>
            <a:r>
              <a:rPr lang="en-US" sz="1900" dirty="0" err="1">
                <a:latin typeface="Trebuchet MS" charset="0"/>
              </a:rPr>
              <a:t>EstimatedRTT</a:t>
            </a:r>
            <a:r>
              <a:rPr lang="en-US" sz="1900" dirty="0">
                <a:latin typeface="Trebuchet MS" charset="0"/>
              </a:rPr>
              <a:t>: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047750" y="3574233"/>
            <a:ext cx="80962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900" b="1" dirty="0" err="1">
                <a:latin typeface="Courier New" charset="0"/>
              </a:rPr>
              <a:t>DevRTT</a:t>
            </a:r>
            <a:r>
              <a:rPr lang="en-US" sz="2000" b="1" dirty="0">
                <a:latin typeface="Courier New" charset="0"/>
              </a:rPr>
              <a:t> = (1-</a:t>
            </a:r>
            <a:r>
              <a:rPr lang="en-US" sz="2000" b="1" dirty="0">
                <a:latin typeface="Courier New" charset="0"/>
                <a:sym typeface="Symbol" charset="0"/>
              </a:rPr>
              <a:t> </a:t>
            </a:r>
            <a:r>
              <a:rPr lang="en-US" sz="2000" b="1" dirty="0" err="1">
                <a:latin typeface="Courier New" charset="0"/>
                <a:sym typeface="Symbol" charset="0"/>
              </a:rPr>
              <a:t>Β</a:t>
            </a:r>
            <a:r>
              <a:rPr lang="en-US" sz="2000" b="1" dirty="0">
                <a:latin typeface="Courier New" charset="0"/>
              </a:rPr>
              <a:t>)*</a:t>
            </a:r>
            <a:r>
              <a:rPr lang="en-US" sz="2000" b="1" dirty="0" err="1">
                <a:latin typeface="Courier New" charset="0"/>
              </a:rPr>
              <a:t>DevRTT</a:t>
            </a:r>
            <a:r>
              <a:rPr lang="en-US" sz="2000" b="1" dirty="0">
                <a:latin typeface="Courier New" charset="0"/>
              </a:rPr>
              <a:t> +</a:t>
            </a:r>
          </a:p>
          <a:p>
            <a:r>
              <a:rPr lang="en-US" sz="2000" b="1" dirty="0">
                <a:latin typeface="Courier New" charset="0"/>
              </a:rPr>
              <a:t> </a:t>
            </a:r>
            <a:r>
              <a:rPr lang="en-US" sz="2000" b="1" dirty="0" err="1">
                <a:latin typeface="Courier New" charset="0"/>
                <a:sym typeface="Symbol" charset="0"/>
              </a:rPr>
              <a:t>Β</a:t>
            </a:r>
            <a:r>
              <a:rPr lang="en-US" sz="2000" b="1" dirty="0">
                <a:latin typeface="Courier New" charset="0"/>
                <a:sym typeface="Symbol" charset="0"/>
              </a:rPr>
              <a:t> * </a:t>
            </a:r>
            <a:r>
              <a:rPr lang="en-US" sz="2000" b="1" dirty="0">
                <a:latin typeface="Courier New" charset="0"/>
              </a:rPr>
              <a:t>|</a:t>
            </a:r>
            <a:r>
              <a:rPr lang="en-US" sz="2000" b="1" dirty="0" err="1">
                <a:latin typeface="Courier New" charset="0"/>
              </a:rPr>
              <a:t>SampleRTT-EstimatedRTT</a:t>
            </a:r>
            <a:r>
              <a:rPr lang="en-US" sz="2000" b="1" dirty="0">
                <a:latin typeface="Courier New" charset="0"/>
              </a:rPr>
              <a:t>|</a:t>
            </a:r>
          </a:p>
          <a:p>
            <a:endParaRPr lang="en-US" sz="2000" b="1" dirty="0">
              <a:latin typeface="Courier New" charset="0"/>
            </a:endParaRPr>
          </a:p>
          <a:p>
            <a:r>
              <a:rPr lang="en-US" sz="2000" b="1" dirty="0">
                <a:latin typeface="Courier New" charset="0"/>
              </a:rPr>
              <a:t>(typically, </a:t>
            </a:r>
            <a:r>
              <a:rPr lang="en-US" sz="2000" b="1" dirty="0" err="1">
                <a:latin typeface="Courier New" charset="0"/>
                <a:sym typeface="Symbol" charset="0"/>
              </a:rPr>
              <a:t>Β</a:t>
            </a:r>
            <a:r>
              <a:rPr lang="en-US" sz="2000" b="1" dirty="0">
                <a:latin typeface="Courier New" charset="0"/>
                <a:sym typeface="Symbol" charset="0"/>
              </a:rPr>
              <a:t> = 0.25)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86897" y="4931735"/>
            <a:ext cx="4759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900">
                <a:solidFill>
                  <a:srgbClr val="FF8103"/>
                </a:solidFill>
                <a:latin typeface="Trebuchet MS" charset="0"/>
              </a:rPr>
              <a:t>Então ajustar o intervalo de temporização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629897" y="5574673"/>
            <a:ext cx="6313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900" b="1">
                <a:latin typeface="Courier New" charset="0"/>
              </a:rPr>
              <a:t>TimeoutInterval</a:t>
            </a:r>
            <a:r>
              <a:rPr lang="en-US" sz="2000" b="1">
                <a:latin typeface="Courier New" charset="0"/>
              </a:rPr>
              <a:t> = EstimatedRTT + 4*DevRTT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30140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rcvw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2408"/>
            <a:ext cx="5583238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fluxo</a:t>
            </a:r>
            <a:r>
              <a:rPr lang="en-US" dirty="0"/>
              <a:t> no TCP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4684171"/>
            <a:ext cx="8305800" cy="2014538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defTabSz="288925">
              <a:buFontTx/>
              <a:buNone/>
            </a:pPr>
            <a:r>
              <a:rPr lang="en-US" sz="1900" dirty="0">
                <a:latin typeface="Trebuchet MS" charset="0"/>
              </a:rPr>
              <a:t>(</a:t>
            </a:r>
            <a:r>
              <a:rPr lang="en-US" sz="1900" dirty="0" err="1">
                <a:latin typeface="Trebuchet MS" charset="0"/>
              </a:rPr>
              <a:t>suponha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que</a:t>
            </a:r>
            <a:r>
              <a:rPr lang="en-US" sz="1900" dirty="0">
                <a:latin typeface="Trebuchet MS" charset="0"/>
              </a:rPr>
              <a:t> o receptor TCP </a:t>
            </a:r>
            <a:r>
              <a:rPr lang="en-US" sz="1900" dirty="0" err="1">
                <a:latin typeface="Trebuchet MS" charset="0"/>
              </a:rPr>
              <a:t>descarte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segmentos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fora</a:t>
            </a:r>
            <a:r>
              <a:rPr lang="en-US" sz="1900" dirty="0">
                <a:latin typeface="Trebuchet MS" charset="0"/>
              </a:rPr>
              <a:t> de </a:t>
            </a:r>
            <a:r>
              <a:rPr lang="en-US" sz="1900" dirty="0" err="1">
                <a:latin typeface="Trebuchet MS" charset="0"/>
              </a:rPr>
              <a:t>ordem</a:t>
            </a:r>
            <a:r>
              <a:rPr lang="en-US" sz="1900" dirty="0">
                <a:latin typeface="Trebuchet MS" charset="0"/>
              </a:rPr>
              <a:t>)</a:t>
            </a:r>
          </a:p>
          <a:p>
            <a:pPr marL="0" indent="0" defTabSz="288925">
              <a:buFontTx/>
              <a:buNone/>
            </a:pPr>
            <a:r>
              <a:rPr lang="en-US" sz="2100" dirty="0">
                <a:latin typeface="Trebuchet MS" charset="0"/>
                <a:sym typeface="Symbol" charset="0"/>
              </a:rPr>
              <a:t>* </a:t>
            </a:r>
            <a:r>
              <a:rPr lang="en-US" sz="1900" dirty="0" err="1">
                <a:latin typeface="Trebuchet MS" charset="0"/>
              </a:rPr>
              <a:t>Espaço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disponível</a:t>
            </a:r>
            <a:r>
              <a:rPr lang="en-US" sz="1900" dirty="0">
                <a:latin typeface="Trebuchet MS" charset="0"/>
              </a:rPr>
              <a:t> no buffer:</a:t>
            </a:r>
          </a:p>
          <a:p>
            <a:pPr marL="0" indent="0" defTabSz="288925">
              <a:buFont typeface="Wingdings" charset="0"/>
              <a:buChar char="à"/>
            </a:pPr>
            <a:r>
              <a:rPr lang="en-US" sz="1900" b="1" dirty="0" err="1">
                <a:latin typeface="Courier New" charset="0"/>
              </a:rPr>
              <a:t>RcvWindow</a:t>
            </a:r>
            <a:r>
              <a:rPr lang="en-US" sz="1900" b="1" dirty="0">
                <a:latin typeface="Courier New" charset="0"/>
              </a:rPr>
              <a:t> = </a:t>
            </a:r>
            <a:r>
              <a:rPr lang="en-US" sz="1900" b="1" dirty="0" err="1">
                <a:latin typeface="Courier New" charset="0"/>
              </a:rPr>
              <a:t>RcvBuffer</a:t>
            </a:r>
            <a:r>
              <a:rPr lang="en-US" sz="1900" b="1" dirty="0">
                <a:latin typeface="Courier New" charset="0"/>
              </a:rPr>
              <a:t> -[</a:t>
            </a:r>
            <a:r>
              <a:rPr lang="en-US" sz="1900" b="1" dirty="0" err="1">
                <a:latin typeface="Courier New" charset="0"/>
              </a:rPr>
              <a:t>LastByteRcvd</a:t>
            </a:r>
            <a:r>
              <a:rPr lang="en-US" sz="1900" b="1" dirty="0">
                <a:latin typeface="Courier New" charset="0"/>
              </a:rPr>
              <a:t> - </a:t>
            </a:r>
            <a:r>
              <a:rPr lang="en-US" sz="1900" b="1" dirty="0" err="1">
                <a:latin typeface="Courier New" charset="0"/>
              </a:rPr>
              <a:t>LastByteRead</a:t>
            </a:r>
            <a:r>
              <a:rPr lang="en-US" sz="1900" b="1" dirty="0">
                <a:latin typeface="Courier New" charset="0"/>
              </a:rPr>
              <a:t>]</a:t>
            </a:r>
          </a:p>
          <a:p>
            <a:pPr marL="0" indent="0" defTabSz="288925">
              <a:buFontTx/>
              <a:buNone/>
            </a:pPr>
            <a:r>
              <a:rPr lang="en-US" sz="1900" dirty="0">
                <a:latin typeface="Trebuchet MS" charset="0"/>
              </a:rPr>
              <a:t>O valor de </a:t>
            </a:r>
            <a:r>
              <a:rPr lang="en-US" sz="1900" b="1" dirty="0" err="1">
                <a:latin typeface="Courier New" charset="0"/>
              </a:rPr>
              <a:t>RcvWindow</a:t>
            </a:r>
            <a:r>
              <a:rPr lang="en-US" sz="1900" b="1" dirty="0">
                <a:latin typeface="Courier New" charset="0"/>
              </a:rPr>
              <a:t> </a:t>
            </a:r>
            <a:r>
              <a:rPr lang="en-US" sz="1900" b="1" dirty="0" err="1">
                <a:latin typeface="Courier New" charset="0"/>
              </a:rPr>
              <a:t>é</a:t>
            </a:r>
            <a:r>
              <a:rPr lang="en-US" sz="1900" b="1" dirty="0">
                <a:latin typeface="Courier New" charset="0"/>
              </a:rPr>
              <a:t> </a:t>
            </a:r>
            <a:r>
              <a:rPr lang="en-US" sz="1900" b="1" dirty="0" err="1">
                <a:latin typeface="Courier New" charset="0"/>
              </a:rPr>
              <a:t>colocado</a:t>
            </a:r>
            <a:r>
              <a:rPr lang="en-US" sz="1900" b="1" dirty="0">
                <a:latin typeface="Courier New" charset="0"/>
              </a:rPr>
              <a:t> </a:t>
            </a:r>
            <a:r>
              <a:rPr lang="en-US" sz="1900" dirty="0" err="1">
                <a:latin typeface="Trebuchet MS" charset="0"/>
                <a:sym typeface="Symbol" charset="0"/>
              </a:rPr>
              <a:t>em</a:t>
            </a:r>
            <a:r>
              <a:rPr lang="en-US" sz="1900" dirty="0">
                <a:latin typeface="Trebuchet MS" charset="0"/>
                <a:sym typeface="Symbol" charset="0"/>
              </a:rPr>
              <a:t> </a:t>
            </a:r>
            <a:r>
              <a:rPr lang="en-US" sz="1900" dirty="0" err="1">
                <a:latin typeface="Trebuchet MS" charset="0"/>
                <a:sym typeface="Symbol" charset="0"/>
              </a:rPr>
              <a:t>cada</a:t>
            </a:r>
            <a:r>
              <a:rPr lang="en-US" sz="1900" dirty="0">
                <a:latin typeface="Trebuchet MS" charset="0"/>
                <a:sym typeface="Symbol" charset="0"/>
              </a:rPr>
              <a:t> </a:t>
            </a:r>
            <a:r>
              <a:rPr lang="en-US" sz="1900" dirty="0" err="1">
                <a:latin typeface="Trebuchet MS" charset="0"/>
                <a:sym typeface="Symbol" charset="0"/>
              </a:rPr>
              <a:t>segmento</a:t>
            </a:r>
            <a:r>
              <a:rPr lang="en-US" sz="1900" dirty="0">
                <a:latin typeface="Trebuchet MS" charset="0"/>
                <a:sym typeface="Symbol" charset="0"/>
              </a:rPr>
              <a:t> </a:t>
            </a:r>
            <a:r>
              <a:rPr lang="en-US" sz="1900" dirty="0" err="1">
                <a:latin typeface="Trebuchet MS" charset="0"/>
                <a:sym typeface="Symbol" charset="0"/>
              </a:rPr>
              <a:t>enviado</a:t>
            </a:r>
            <a:r>
              <a:rPr lang="en-US" sz="1900" dirty="0">
                <a:latin typeface="Trebuchet MS" charset="0"/>
                <a:sym typeface="Symbol" charset="0"/>
              </a:rPr>
              <a:t> no campo </a:t>
            </a:r>
            <a:r>
              <a:rPr lang="en-US" sz="1900" b="1" i="1" dirty="0" err="1">
                <a:latin typeface="Trebuchet MS" charset="0"/>
                <a:sym typeface="Symbol" charset="0"/>
              </a:rPr>
              <a:t>Janela</a:t>
            </a:r>
            <a:r>
              <a:rPr lang="en-US" sz="1900" b="1" i="1" dirty="0">
                <a:latin typeface="Trebuchet MS" charset="0"/>
                <a:sym typeface="Symbol" charset="0"/>
              </a:rPr>
              <a:t> de </a:t>
            </a:r>
            <a:r>
              <a:rPr lang="en-US" sz="1900" b="1" i="1" dirty="0" err="1">
                <a:latin typeface="Trebuchet MS" charset="0"/>
                <a:sym typeface="Symbol" charset="0"/>
              </a:rPr>
              <a:t>Recepção</a:t>
            </a:r>
            <a:r>
              <a:rPr lang="en-US" sz="1900" b="1" i="1" dirty="0">
                <a:latin typeface="Trebuchet MS" charset="0"/>
                <a:sym typeface="Symbol" charset="0"/>
              </a:rPr>
              <a:t>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902974" y="1473765"/>
            <a:ext cx="42100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374650"/>
            <a:r>
              <a:rPr lang="en-US" sz="1900" dirty="0">
                <a:latin typeface="Trebuchet MS" charset="0"/>
              </a:rPr>
              <a:t>Receptor </a:t>
            </a:r>
            <a:r>
              <a:rPr lang="en-US" sz="1900" dirty="0" err="1">
                <a:latin typeface="Trebuchet MS" charset="0"/>
              </a:rPr>
              <a:t>informa</a:t>
            </a:r>
            <a:r>
              <a:rPr lang="en-US" sz="1900" dirty="0">
                <a:latin typeface="Trebuchet MS" charset="0"/>
              </a:rPr>
              <a:t> a </a:t>
            </a:r>
            <a:r>
              <a:rPr lang="en-US" sz="1900" dirty="0" err="1">
                <a:latin typeface="Trebuchet MS" charset="0"/>
              </a:rPr>
              <a:t>área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disponível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incluindo</a:t>
            </a:r>
            <a:r>
              <a:rPr lang="en-US" sz="1900" dirty="0">
                <a:latin typeface="Trebuchet MS" charset="0"/>
              </a:rPr>
              <a:t> valor</a:t>
            </a:r>
            <a:r>
              <a:rPr lang="en-US" sz="1900" dirty="0">
                <a:latin typeface="Comic Sans MS" charset="0"/>
              </a:rPr>
              <a:t> </a:t>
            </a:r>
            <a:r>
              <a:rPr lang="en-US" sz="1900" b="1" dirty="0" err="1">
                <a:latin typeface="Courier New" charset="0"/>
              </a:rPr>
              <a:t>RcvWindow</a:t>
            </a:r>
            <a:r>
              <a:rPr lang="en-US" sz="1900" dirty="0">
                <a:latin typeface="Comic Sans MS" charset="0"/>
              </a:rPr>
              <a:t> </a:t>
            </a:r>
            <a:r>
              <a:rPr lang="en-US" sz="1900" dirty="0" err="1">
                <a:latin typeface="Trebuchet MS" charset="0"/>
              </a:rPr>
              <a:t>nos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segmentos</a:t>
            </a:r>
            <a:endParaRPr lang="en-US" sz="1900" dirty="0">
              <a:latin typeface="Trebuchet MS" charset="0"/>
            </a:endParaRPr>
          </a:p>
          <a:p>
            <a:pPr defTabSz="374650"/>
            <a:endParaRPr lang="en-US" sz="1900" dirty="0">
              <a:latin typeface="Trebuchet MS" charset="0"/>
            </a:endParaRPr>
          </a:p>
          <a:p>
            <a:pPr defTabSz="374650"/>
            <a:endParaRPr lang="en-US" sz="1900" dirty="0">
              <a:latin typeface="Trebuchet MS" charset="0"/>
            </a:endParaRPr>
          </a:p>
          <a:p>
            <a:pPr defTabSz="374650"/>
            <a:r>
              <a:rPr lang="en-US" sz="1900" dirty="0" err="1">
                <a:latin typeface="Trebuchet MS" charset="0"/>
                <a:sym typeface="Symbol" charset="0"/>
              </a:rPr>
              <a:t>T</a:t>
            </a:r>
            <a:r>
              <a:rPr lang="en-US" sz="1900" dirty="0" err="1">
                <a:latin typeface="Trebuchet MS" charset="0"/>
              </a:rPr>
              <a:t>ransmissor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limita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os</a:t>
            </a:r>
            <a:r>
              <a:rPr lang="en-US" sz="1900" dirty="0">
                <a:latin typeface="Trebuchet MS" charset="0"/>
              </a:rPr>
              <a:t> dados </a:t>
            </a:r>
            <a:r>
              <a:rPr lang="en-US" sz="1900" dirty="0" err="1">
                <a:latin typeface="Trebuchet MS" charset="0"/>
              </a:rPr>
              <a:t>não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confinados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ao</a:t>
            </a:r>
            <a:r>
              <a:rPr lang="en-US" sz="1900" dirty="0">
                <a:latin typeface="Comic Sans MS" charset="0"/>
              </a:rPr>
              <a:t> </a:t>
            </a:r>
            <a:r>
              <a:rPr lang="en-US" sz="1900" b="1" dirty="0" err="1">
                <a:latin typeface="Courier New" charset="0"/>
              </a:rPr>
              <a:t>RcvWindow</a:t>
            </a:r>
            <a:endParaRPr lang="en-US" sz="1900" dirty="0">
              <a:latin typeface="Courier New" charset="0"/>
            </a:endParaRPr>
          </a:p>
          <a:p>
            <a:pPr defTabSz="374650"/>
            <a:r>
              <a:rPr lang="en-US" sz="1900" dirty="0">
                <a:latin typeface="Trebuchet MS" charset="0"/>
                <a:sym typeface="Symbol" charset="0"/>
              </a:rPr>
              <a:t>	</a:t>
            </a:r>
            <a:r>
              <a:rPr lang="en-US" sz="1900" dirty="0" err="1">
                <a:latin typeface="Trebuchet MS" charset="0"/>
                <a:sym typeface="Symbol" charset="0"/>
              </a:rPr>
              <a:t>G</a:t>
            </a:r>
            <a:r>
              <a:rPr lang="en-US" sz="1900" dirty="0" err="1">
                <a:latin typeface="Trebuchet MS" charset="0"/>
              </a:rPr>
              <a:t>arantia</a:t>
            </a:r>
            <a:r>
              <a:rPr lang="en-US" sz="1900" dirty="0">
                <a:latin typeface="Trebuchet MS" charset="0"/>
              </a:rPr>
              <a:t> contra overflow no 	buffer do receptor</a:t>
            </a:r>
          </a:p>
        </p:txBody>
      </p:sp>
    </p:spTree>
    <p:extLst>
      <p:ext uri="{BB962C8B-B14F-4D97-AF65-F5344CB8AC3E}">
        <p14:creationId xmlns:p14="http://schemas.microsoft.com/office/powerpoint/2010/main" val="2925784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Congestionamento</a:t>
            </a:r>
            <a:endParaRPr lang="en-US" dirty="0"/>
          </a:p>
        </p:txBody>
      </p:sp>
      <p:pic>
        <p:nvPicPr>
          <p:cNvPr id="3" name="Picture 5" descr="6-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721262"/>
            <a:ext cx="5673725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525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congestionamento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9392" y="1433831"/>
            <a:ext cx="92075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defTabSz="288925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900" dirty="0" err="1">
                <a:latin typeface="Trebuchet MS" charset="0"/>
                <a:sym typeface="Symbol" charset="0"/>
              </a:rPr>
              <a:t>T</a:t>
            </a:r>
            <a:r>
              <a:rPr lang="en-US" sz="1900" dirty="0" err="1">
                <a:latin typeface="Trebuchet MS" charset="0"/>
              </a:rPr>
              <a:t>ransmissor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limita</a:t>
            </a:r>
            <a:r>
              <a:rPr lang="en-US" sz="1900" dirty="0">
                <a:latin typeface="Trebuchet MS" charset="0"/>
              </a:rPr>
              <a:t> a </a:t>
            </a:r>
            <a:r>
              <a:rPr lang="en-US" sz="1900" dirty="0" err="1">
                <a:latin typeface="Trebuchet MS" charset="0"/>
              </a:rPr>
              <a:t>transmissão</a:t>
            </a:r>
            <a:r>
              <a:rPr lang="en-US" sz="1900" dirty="0">
                <a:latin typeface="Trebuchet MS" charset="0"/>
              </a:rPr>
              <a:t>:</a:t>
            </a:r>
          </a:p>
          <a:p>
            <a:pPr defTabSz="288925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endParaRPr lang="en-US" sz="1900" b="1" dirty="0">
              <a:solidFill>
                <a:srgbClr val="FF0000"/>
              </a:solidFill>
              <a:latin typeface="Trebuchet MS" charset="0"/>
            </a:endParaRPr>
          </a:p>
          <a:p>
            <a:pPr marL="0" indent="0" defTabSz="288925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en-US" sz="19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900" b="1" dirty="0" err="1">
                <a:solidFill>
                  <a:srgbClr val="FF8103"/>
                </a:solidFill>
                <a:latin typeface="Courier New" charset="0"/>
              </a:rPr>
              <a:t>LastByteSent-LastByteAcked</a:t>
            </a:r>
            <a:r>
              <a:rPr lang="en-US" sz="1900" b="1" dirty="0">
                <a:solidFill>
                  <a:srgbClr val="FF8103"/>
                </a:solidFill>
                <a:latin typeface="Courier New" charset="0"/>
              </a:rPr>
              <a:t> </a:t>
            </a:r>
            <a:r>
              <a:rPr lang="en-US" sz="1900" b="1" dirty="0">
                <a:solidFill>
                  <a:srgbClr val="FF8103"/>
                </a:solidFill>
                <a:latin typeface="Courier New" charset="0"/>
                <a:sym typeface="Symbol" charset="0"/>
              </a:rPr>
              <a:t> </a:t>
            </a:r>
            <a:r>
              <a:rPr lang="en-US" sz="1900" b="1" dirty="0" err="1">
                <a:solidFill>
                  <a:srgbClr val="FF8103"/>
                </a:solidFill>
                <a:latin typeface="Courier New" charset="0"/>
                <a:sym typeface="Symbol" charset="0"/>
              </a:rPr>
              <a:t>CongWin</a:t>
            </a:r>
            <a:endParaRPr lang="en-US" sz="1900" b="1" dirty="0">
              <a:solidFill>
                <a:srgbClr val="FF8103"/>
              </a:solidFill>
              <a:latin typeface="Courier New" charset="0"/>
              <a:sym typeface="Symbol" charset="0"/>
            </a:endParaRPr>
          </a:p>
          <a:p>
            <a:pPr defTabSz="288925">
              <a:lnSpc>
                <a:spcPct val="90000"/>
              </a:lnSpc>
              <a:spcBef>
                <a:spcPct val="0"/>
              </a:spcBef>
            </a:pPr>
            <a:endParaRPr lang="en-US" sz="1900" b="1" dirty="0">
              <a:solidFill>
                <a:srgbClr val="FF8103"/>
              </a:solidFill>
              <a:latin typeface="Courier New" charset="0"/>
              <a:sym typeface="Symbol" charset="0"/>
            </a:endParaRPr>
          </a:p>
          <a:p>
            <a:pPr defTabSz="288925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Aproximadamente</a:t>
            </a:r>
            <a:r>
              <a:rPr lang="en-US" sz="1900" dirty="0">
                <a:latin typeface="Trebuchet MS" charset="0"/>
              </a:rPr>
              <a:t>,</a:t>
            </a:r>
          </a:p>
          <a:p>
            <a:pPr defTabSz="288925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endParaRPr lang="en-US" sz="1900" dirty="0">
              <a:latin typeface="Trebuchet MS" charset="0"/>
            </a:endParaRPr>
          </a:p>
          <a:p>
            <a:pPr defTabSz="288925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endParaRPr lang="en-US" sz="1900" b="1" dirty="0">
              <a:latin typeface="Trebuchet MS" charset="0"/>
            </a:endParaRPr>
          </a:p>
          <a:p>
            <a:pPr defTabSz="288925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900" b="1" dirty="0" err="1">
                <a:latin typeface="Courier New" charset="0"/>
              </a:rPr>
              <a:t>CongWin</a:t>
            </a:r>
            <a:r>
              <a:rPr lang="en-US" sz="1900" dirty="0">
                <a:latin typeface="Comic Sans MS" charset="0"/>
              </a:rPr>
              <a:t> </a:t>
            </a:r>
            <a:r>
              <a:rPr lang="en-US" sz="1900" dirty="0" err="1">
                <a:latin typeface="Trebuchet MS" charset="0"/>
              </a:rPr>
              <a:t>é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dinâmico</a:t>
            </a:r>
            <a:r>
              <a:rPr lang="en-US" sz="1900" dirty="0">
                <a:latin typeface="Trebuchet MS" charset="0"/>
              </a:rPr>
              <a:t>, </a:t>
            </a:r>
            <a:r>
              <a:rPr lang="en-US" sz="1900" dirty="0" err="1">
                <a:latin typeface="Trebuchet MS" charset="0"/>
              </a:rPr>
              <a:t>função</a:t>
            </a:r>
            <a:r>
              <a:rPr lang="en-US" sz="1900" dirty="0">
                <a:latin typeface="Trebuchet MS" charset="0"/>
              </a:rPr>
              <a:t> de </a:t>
            </a:r>
            <a:r>
              <a:rPr lang="en-US" sz="1900" dirty="0" err="1">
                <a:latin typeface="Trebuchet MS" charset="0"/>
              </a:rPr>
              <a:t>congestionamento</a:t>
            </a:r>
            <a:r>
              <a:rPr lang="en-US" sz="1900" dirty="0">
                <a:latin typeface="Trebuchet MS" charset="0"/>
              </a:rPr>
              <a:t> das </a:t>
            </a:r>
            <a:r>
              <a:rPr lang="en-US" sz="1900" dirty="0" err="1">
                <a:latin typeface="Trebuchet MS" charset="0"/>
              </a:rPr>
              <a:t>redes</a:t>
            </a:r>
            <a:r>
              <a:rPr lang="en-US" sz="1900" dirty="0">
                <a:latin typeface="Trebuchet MS" charset="0"/>
              </a:rPr>
              <a:t> no </a:t>
            </a:r>
            <a:r>
              <a:rPr lang="en-US" sz="1900" dirty="0" err="1">
                <a:latin typeface="Trebuchet MS" charset="0"/>
              </a:rPr>
              <a:t>caminho</a:t>
            </a:r>
            <a:endParaRPr lang="en-US" sz="1900" dirty="0">
              <a:latin typeface="Trebuchet MS" charset="0"/>
            </a:endParaRPr>
          </a:p>
          <a:p>
            <a:pPr defTabSz="288925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endParaRPr lang="en-US" sz="1900" dirty="0">
              <a:latin typeface="Trebuchet MS" charset="0"/>
            </a:endParaRPr>
          </a:p>
          <a:p>
            <a:pPr defTabSz="288925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900" b="1" dirty="0" err="1">
                <a:latin typeface="Courier New" charset="0"/>
              </a:rPr>
              <a:t>CongWin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é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medido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em</a:t>
            </a:r>
            <a:r>
              <a:rPr lang="en-US" sz="1900" dirty="0">
                <a:latin typeface="Trebuchet MS" charset="0"/>
              </a:rPr>
              <a:t> </a:t>
            </a:r>
            <a:r>
              <a:rPr lang="en-US" sz="1900" dirty="0" err="1">
                <a:latin typeface="Trebuchet MS" charset="0"/>
              </a:rPr>
              <a:t>segmentos</a:t>
            </a:r>
            <a:endParaRPr lang="en-US" sz="1900" dirty="0">
              <a:latin typeface="Trebuchet MS" charset="0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893705" y="2775654"/>
            <a:ext cx="4191000" cy="712787"/>
            <a:chOff x="3264" y="735"/>
            <a:chExt cx="2640" cy="449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300" y="826"/>
              <a:ext cx="5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900">
                  <a:latin typeface="Trebuchet MS" charset="0"/>
                </a:rPr>
                <a:t>rate =</a:t>
              </a:r>
              <a:r>
                <a:rPr lang="en-US" sz="1000"/>
                <a:t> 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240" y="735"/>
              <a:ext cx="7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900" dirty="0" err="1">
                  <a:latin typeface="Trebuchet MS" charset="0"/>
                </a:rPr>
                <a:t>CongWin</a:t>
              </a:r>
              <a:r>
                <a:rPr lang="en-US" sz="1000" dirty="0"/>
                <a:t> 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341" y="944"/>
              <a:ext cx="4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900">
                  <a:latin typeface="Trebuchet MS" charset="0"/>
                </a:rPr>
                <a:t>RTT 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058" y="848"/>
              <a:ext cx="78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900" dirty="0">
                  <a:latin typeface="Trebuchet MS" charset="0"/>
                </a:rPr>
                <a:t>Bytes/sec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4230" y="946"/>
              <a:ext cx="6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64" y="750"/>
              <a:ext cx="2640" cy="432"/>
            </a:xfrm>
            <a:prstGeom prst="rect">
              <a:avLst/>
            </a:prstGeom>
            <a:noFill/>
            <a:ln w="25400">
              <a:solidFill>
                <a:srgbClr val="FF810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732244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Controle</a:t>
            </a:r>
            <a:r>
              <a:rPr lang="en-US" dirty="0"/>
              <a:t> de </a:t>
            </a:r>
            <a:r>
              <a:rPr lang="en-US" dirty="0" err="1"/>
              <a:t>congestionamento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288925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solidFill>
                  <a:srgbClr val="FF8103"/>
                </a:solidFill>
                <a:latin typeface="Trebuchet MS" charset="0"/>
              </a:rPr>
              <a:t>Como o </a:t>
            </a:r>
            <a:r>
              <a:rPr lang="en-US" sz="2400" dirty="0" err="1">
                <a:solidFill>
                  <a:srgbClr val="FF8103"/>
                </a:solidFill>
                <a:latin typeface="Trebuchet MS" charset="0"/>
              </a:rPr>
              <a:t>transmissor</a:t>
            </a:r>
            <a:r>
              <a:rPr lang="en-US" sz="2400" dirty="0">
                <a:solidFill>
                  <a:srgbClr val="FF8103"/>
                </a:solidFill>
                <a:latin typeface="Trebuchet MS" charset="0"/>
              </a:rPr>
              <a:t> </a:t>
            </a:r>
            <a:r>
              <a:rPr lang="en-US" sz="2400" dirty="0" err="1">
                <a:solidFill>
                  <a:srgbClr val="FF8103"/>
                </a:solidFill>
                <a:latin typeface="Trebuchet MS" charset="0"/>
              </a:rPr>
              <a:t>detecta</a:t>
            </a:r>
            <a:r>
              <a:rPr lang="en-US" sz="2400" dirty="0">
                <a:solidFill>
                  <a:srgbClr val="FF8103"/>
                </a:solidFill>
                <a:latin typeface="Trebuchet MS" charset="0"/>
              </a:rPr>
              <a:t> o </a:t>
            </a:r>
            <a:r>
              <a:rPr lang="en-US" sz="2400" dirty="0" err="1">
                <a:solidFill>
                  <a:srgbClr val="FF8103"/>
                </a:solidFill>
                <a:latin typeface="Trebuchet MS" charset="0"/>
              </a:rPr>
              <a:t>congestionamento</a:t>
            </a:r>
            <a:r>
              <a:rPr lang="en-US" sz="2400" dirty="0">
                <a:solidFill>
                  <a:srgbClr val="FF8103"/>
                </a:solidFill>
                <a:latin typeface="Trebuchet MS" charset="0"/>
              </a:rPr>
              <a:t>?</a:t>
            </a:r>
          </a:p>
          <a:p>
            <a:pPr marL="0" indent="0" defTabSz="288925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>
              <a:solidFill>
                <a:srgbClr val="FF8103"/>
              </a:solidFill>
              <a:latin typeface="Trebuchet MS" charset="0"/>
            </a:endParaRPr>
          </a:p>
          <a:p>
            <a:pPr defTabSz="288925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</a:pPr>
            <a:r>
              <a:rPr lang="en-US" sz="2400" dirty="0" err="1">
                <a:latin typeface="Trebuchet MS" charset="0"/>
              </a:rPr>
              <a:t>Evento</a:t>
            </a:r>
            <a:r>
              <a:rPr lang="en-US" sz="2400" dirty="0">
                <a:latin typeface="Trebuchet MS" charset="0"/>
              </a:rPr>
              <a:t> de </a:t>
            </a:r>
            <a:r>
              <a:rPr lang="en-US" sz="2400" dirty="0" err="1">
                <a:latin typeface="Trebuchet MS" charset="0"/>
              </a:rPr>
              <a:t>perda</a:t>
            </a:r>
            <a:r>
              <a:rPr lang="en-US" sz="2400" dirty="0">
                <a:latin typeface="Trebuchet MS" charset="0"/>
              </a:rPr>
              <a:t> = tempo de </a:t>
            </a:r>
            <a:r>
              <a:rPr lang="en-US" sz="2400" dirty="0" err="1">
                <a:latin typeface="Trebuchet MS" charset="0"/>
              </a:rPr>
              <a:t>confirmação</a:t>
            </a:r>
            <a:r>
              <a:rPr lang="en-US" sz="2400" dirty="0">
                <a:latin typeface="Trebuchet MS" charset="0"/>
              </a:rPr>
              <a:t> </a:t>
            </a:r>
          </a:p>
          <a:p>
            <a:pPr defTabSz="288925">
              <a:lnSpc>
                <a:spcPct val="90000"/>
              </a:lnSpc>
              <a:spcBef>
                <a:spcPct val="0"/>
              </a:spcBef>
              <a:buFont typeface="Wingdings" charset="2"/>
              <a:buChar char="§"/>
            </a:pPr>
            <a:r>
              <a:rPr lang="en-US" sz="2400" dirty="0">
                <a:latin typeface="Trebuchet MS" charset="0"/>
                <a:sym typeface="Symbol" charset="0"/>
              </a:rPr>
              <a:t> </a:t>
            </a:r>
            <a:r>
              <a:rPr lang="en-US" sz="2400" i="1" dirty="0" err="1">
                <a:latin typeface="Trebuchet MS" charset="0"/>
              </a:rPr>
              <a:t>ou</a:t>
            </a:r>
            <a:r>
              <a:rPr lang="en-US" sz="2400" dirty="0">
                <a:latin typeface="Trebuchet MS" charset="0"/>
              </a:rPr>
              <a:t> 3 ACKs </a:t>
            </a:r>
            <a:r>
              <a:rPr lang="en-US" sz="2400" dirty="0" err="1">
                <a:latin typeface="Trebuchet MS" charset="0"/>
              </a:rPr>
              <a:t>duplicados</a:t>
            </a:r>
            <a:endParaRPr lang="en-US" sz="2400" dirty="0">
              <a:latin typeface="Trebuchet MS" charset="0"/>
            </a:endParaRPr>
          </a:p>
          <a:p>
            <a:pPr defTabSz="288925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Font typeface="Wingdings" charset="2"/>
              <a:buChar char="§"/>
            </a:pPr>
            <a:r>
              <a:rPr lang="en-US" sz="2400" dirty="0">
                <a:latin typeface="Trebuchet MS" charset="0"/>
              </a:rPr>
              <a:t>	</a:t>
            </a:r>
            <a:r>
              <a:rPr lang="en-US" sz="2400" dirty="0">
                <a:latin typeface="Trebuchet MS" charset="0"/>
                <a:sym typeface="Wingdings" charset="0"/>
              </a:rPr>
              <a:t></a:t>
            </a:r>
            <a:r>
              <a:rPr lang="en-US" sz="2400" dirty="0" err="1">
                <a:latin typeface="Trebuchet MS" charset="0"/>
              </a:rPr>
              <a:t>Transmissor</a:t>
            </a:r>
            <a:r>
              <a:rPr lang="en-US" sz="2400" dirty="0">
                <a:latin typeface="Trebuchet MS" charset="0"/>
              </a:rPr>
              <a:t> TCP </a:t>
            </a:r>
            <a:r>
              <a:rPr lang="en-US" sz="2400" dirty="0" err="1">
                <a:latin typeface="Trebuchet MS" charset="0"/>
              </a:rPr>
              <a:t>reduz</a:t>
            </a:r>
            <a:r>
              <a:rPr lang="en-US" sz="2400" dirty="0">
                <a:latin typeface="Trebuchet MS" charset="0"/>
              </a:rPr>
              <a:t> a taxa (</a:t>
            </a:r>
            <a:r>
              <a:rPr lang="en-US" sz="2400" b="1" dirty="0" err="1">
                <a:latin typeface="Courier New" charset="0"/>
              </a:rPr>
              <a:t>CongWin</a:t>
            </a:r>
            <a:r>
              <a:rPr lang="en-US" sz="2400" dirty="0">
                <a:latin typeface="Trebuchet MS" charset="0"/>
              </a:rPr>
              <a:t>) </a:t>
            </a:r>
            <a:r>
              <a:rPr lang="en-US" sz="2400" dirty="0" err="1">
                <a:latin typeface="Trebuchet MS" charset="0"/>
              </a:rPr>
              <a:t>após</a:t>
            </a:r>
            <a:r>
              <a:rPr lang="en-US" sz="2400" dirty="0">
                <a:latin typeface="Trebuchet MS" charset="0"/>
              </a:rPr>
              <a:t> o </a:t>
            </a:r>
            <a:r>
              <a:rPr lang="en-US" sz="2400" dirty="0" err="1">
                <a:latin typeface="Trebuchet MS" charset="0"/>
              </a:rPr>
              <a:t>evento</a:t>
            </a:r>
            <a:r>
              <a:rPr lang="en-US" sz="2400" dirty="0">
                <a:latin typeface="Trebuchet MS" charset="0"/>
              </a:rPr>
              <a:t> de </a:t>
            </a:r>
            <a:r>
              <a:rPr lang="en-US" sz="2400" dirty="0" err="1">
                <a:latin typeface="Trebuchet MS" charset="0"/>
              </a:rPr>
              <a:t>perda</a:t>
            </a:r>
            <a:endParaRPr lang="en-US" sz="2400" dirty="0">
              <a:latin typeface="Trebuchet MS" charset="0"/>
            </a:endParaRPr>
          </a:p>
          <a:p>
            <a:pPr marL="0" indent="0" defTabSz="288925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endParaRPr lang="en-US" sz="2400" dirty="0">
              <a:latin typeface="Trebuchet MS" charset="0"/>
            </a:endParaRPr>
          </a:p>
          <a:p>
            <a:pPr marL="0" indent="0" defTabSz="288925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err="1">
                <a:solidFill>
                  <a:srgbClr val="FF8103"/>
                </a:solidFill>
                <a:latin typeface="Trebuchet MS" charset="0"/>
              </a:rPr>
              <a:t>Duas</a:t>
            </a:r>
            <a:r>
              <a:rPr lang="en-US" sz="2400" dirty="0">
                <a:solidFill>
                  <a:srgbClr val="FF8103"/>
                </a:solidFill>
                <a:latin typeface="Trebuchet MS" charset="0"/>
              </a:rPr>
              <a:t> </a:t>
            </a:r>
            <a:r>
              <a:rPr lang="en-US" sz="2400" dirty="0" err="1">
                <a:solidFill>
                  <a:srgbClr val="FF8103"/>
                </a:solidFill>
                <a:latin typeface="Trebuchet MS" charset="0"/>
              </a:rPr>
              <a:t>fases</a:t>
            </a:r>
            <a:r>
              <a:rPr lang="en-US" sz="2400" dirty="0">
                <a:solidFill>
                  <a:srgbClr val="FF8103"/>
                </a:solidFill>
                <a:latin typeface="Trebuchet MS" charset="0"/>
              </a:rPr>
              <a:t>:</a:t>
            </a:r>
          </a:p>
          <a:p>
            <a:pPr marL="647700" lvl="1" indent="-457200" defTabSz="288925">
              <a:lnSpc>
                <a:spcPct val="90000"/>
              </a:lnSpc>
              <a:spcBef>
                <a:spcPct val="0"/>
              </a:spcBef>
            </a:pPr>
            <a:r>
              <a:rPr lang="en-US" dirty="0" err="1">
                <a:latin typeface="Trebuchet MS" charset="0"/>
              </a:rPr>
              <a:t>Partida</a:t>
            </a:r>
            <a:r>
              <a:rPr lang="en-US" dirty="0">
                <a:latin typeface="Trebuchet MS" charset="0"/>
              </a:rPr>
              <a:t> </a:t>
            </a:r>
            <a:r>
              <a:rPr lang="en-US" dirty="0" err="1">
                <a:latin typeface="Trebuchet MS" charset="0"/>
              </a:rPr>
              <a:t>lenta</a:t>
            </a:r>
            <a:r>
              <a:rPr lang="en-US" dirty="0">
                <a:latin typeface="Trebuchet MS" charset="0"/>
              </a:rPr>
              <a:t> (slow start): </a:t>
            </a:r>
            <a:r>
              <a:rPr lang="en-US" dirty="0" err="1">
                <a:latin typeface="Trebuchet MS" charset="0"/>
              </a:rPr>
              <a:t>identifica</a:t>
            </a:r>
            <a:r>
              <a:rPr lang="en-US" dirty="0">
                <a:latin typeface="Trebuchet MS" charset="0"/>
              </a:rPr>
              <a:t> </a:t>
            </a:r>
            <a:r>
              <a:rPr lang="en-US" dirty="0" err="1">
                <a:latin typeface="Trebuchet MS" charset="0"/>
              </a:rPr>
              <a:t>banda</a:t>
            </a:r>
            <a:r>
              <a:rPr lang="en-US" dirty="0">
                <a:latin typeface="Trebuchet MS" charset="0"/>
              </a:rPr>
              <a:t> “</a:t>
            </a:r>
            <a:r>
              <a:rPr lang="en-US" dirty="0" err="1">
                <a:latin typeface="Trebuchet MS" charset="0"/>
              </a:rPr>
              <a:t>máxima</a:t>
            </a:r>
            <a:r>
              <a:rPr lang="en-US" dirty="0">
                <a:latin typeface="Trebuchet MS" charset="0"/>
              </a:rPr>
              <a:t>”</a:t>
            </a:r>
          </a:p>
          <a:p>
            <a:pPr marL="647700" lvl="1" indent="-457200" defTabSz="288925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rebuchet MS" charset="0"/>
              </a:rPr>
              <a:t>AIMD: </a:t>
            </a:r>
            <a:r>
              <a:rPr lang="en-US" dirty="0" err="1">
                <a:latin typeface="Trebuchet MS" charset="0"/>
              </a:rPr>
              <a:t>adaptação</a:t>
            </a:r>
            <a:r>
              <a:rPr lang="en-US" dirty="0">
                <a:latin typeface="Trebuchet MS" charset="0"/>
              </a:rPr>
              <a:t> a </a:t>
            </a:r>
            <a:r>
              <a:rPr lang="en-US" dirty="0" err="1">
                <a:latin typeface="Trebuchet MS" charset="0"/>
              </a:rPr>
              <a:t>congestionamentos</a:t>
            </a:r>
            <a:endParaRPr lang="en-US" dirty="0">
              <a:latin typeface="Trebuchet MS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351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lenta</a:t>
            </a:r>
            <a:r>
              <a:rPr lang="en-US" dirty="0"/>
              <a:t> (Slow Start)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conexão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, </a:t>
            </a:r>
            <a:r>
              <a:rPr lang="en-US" dirty="0" err="1"/>
              <a:t>CongWin</a:t>
            </a:r>
            <a:r>
              <a:rPr lang="en-US" dirty="0"/>
              <a:t> = 1 MSS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MSS = 500 bytes e RTT = 200 </a:t>
            </a:r>
            <a:r>
              <a:rPr lang="en-US" dirty="0" err="1"/>
              <a:t>milissegundos</a:t>
            </a:r>
            <a:endParaRPr lang="en-US" dirty="0"/>
          </a:p>
          <a:p>
            <a:pPr lvl="1"/>
            <a:r>
              <a:rPr lang="en-US" dirty="0"/>
              <a:t>Taxa </a:t>
            </a:r>
            <a:r>
              <a:rPr lang="en-US" dirty="0" err="1"/>
              <a:t>inicial</a:t>
            </a:r>
            <a:r>
              <a:rPr lang="en-US" dirty="0"/>
              <a:t> = 20 kbps</a:t>
            </a:r>
          </a:p>
          <a:p>
            <a:endParaRPr lang="en-US" dirty="0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893705" y="4594919"/>
            <a:ext cx="4191000" cy="712787"/>
            <a:chOff x="3264" y="735"/>
            <a:chExt cx="2640" cy="449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00" y="826"/>
              <a:ext cx="5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900" dirty="0">
                  <a:latin typeface="Trebuchet MS" charset="0"/>
                </a:rPr>
                <a:t>rate =</a:t>
              </a:r>
              <a:r>
                <a:rPr lang="en-US" sz="1000" dirty="0"/>
                <a:t> 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240" y="735"/>
              <a:ext cx="7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900" dirty="0" err="1">
                  <a:latin typeface="Trebuchet MS" charset="0"/>
                </a:rPr>
                <a:t>CongWin</a:t>
              </a:r>
              <a:r>
                <a:rPr lang="en-US" sz="1000" dirty="0"/>
                <a:t> 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341" y="944"/>
              <a:ext cx="4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900">
                  <a:latin typeface="Trebuchet MS" charset="0"/>
                </a:rPr>
                <a:t>RTT 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058" y="848"/>
              <a:ext cx="78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900" dirty="0">
                  <a:latin typeface="Trebuchet MS" charset="0"/>
                </a:rPr>
                <a:t>Bytes/sec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230" y="946"/>
              <a:ext cx="6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264" y="750"/>
              <a:ext cx="2640" cy="432"/>
            </a:xfrm>
            <a:prstGeom prst="rect">
              <a:avLst/>
            </a:prstGeom>
            <a:noFill/>
            <a:ln w="25400">
              <a:solidFill>
                <a:srgbClr val="FF810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1033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Endereçamento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65811"/>
            <a:ext cx="3541713" cy="4113213"/>
          </a:xfrm>
        </p:spPr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</a:t>
            </a:r>
            <a:r>
              <a:rPr lang="en-US" dirty="0" err="1"/>
              <a:t>utiliza</a:t>
            </a:r>
            <a:r>
              <a:rPr lang="en-US" dirty="0"/>
              <a:t>-se 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endereço</a:t>
            </a:r>
            <a:r>
              <a:rPr lang="en-US" dirty="0"/>
              <a:t> da </a:t>
            </a:r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rede</a:t>
            </a:r>
            <a:endParaRPr lang="en-US" dirty="0"/>
          </a:p>
        </p:txBody>
      </p:sp>
      <p:pic>
        <p:nvPicPr>
          <p:cNvPr id="5" name="Picture 5" descr="6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565" y="2356377"/>
            <a:ext cx="4799013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044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Partida</a:t>
            </a:r>
            <a:r>
              <a:rPr lang="en-US" dirty="0"/>
              <a:t> </a:t>
            </a:r>
            <a:r>
              <a:rPr lang="en-US" dirty="0" err="1"/>
              <a:t>lenta</a:t>
            </a:r>
            <a:r>
              <a:rPr lang="en-US" dirty="0"/>
              <a:t> (Slow Start)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237413" cy="476563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Largura</a:t>
            </a:r>
            <a:r>
              <a:rPr lang="en-US" dirty="0"/>
              <a:t> de </a:t>
            </a:r>
            <a:r>
              <a:rPr lang="en-US" dirty="0" err="1"/>
              <a:t>banda</a:t>
            </a:r>
            <a:r>
              <a:rPr lang="en-US" dirty="0"/>
              <a:t>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&gt;&gt; MSS/RTT</a:t>
            </a:r>
          </a:p>
          <a:p>
            <a:endParaRPr lang="en-US" dirty="0"/>
          </a:p>
          <a:p>
            <a:r>
              <a:rPr lang="en-US" dirty="0" err="1"/>
              <a:t>Desejável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rapidamente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 taxa “</a:t>
            </a:r>
            <a:r>
              <a:rPr lang="en-US" dirty="0" err="1"/>
              <a:t>máxima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conexão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, a taxa 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rapidamente</a:t>
            </a:r>
            <a:r>
              <a:rPr lang="en-US" dirty="0"/>
              <a:t> de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 </a:t>
            </a:r>
            <a:r>
              <a:rPr lang="en-US" dirty="0" err="1"/>
              <a:t>ocorrência</a:t>
            </a:r>
            <a:r>
              <a:rPr lang="en-US" dirty="0"/>
              <a:t> do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de </a:t>
            </a:r>
            <a:r>
              <a:rPr lang="en-US" dirty="0" err="1"/>
              <a:t>perda</a:t>
            </a:r>
            <a:r>
              <a:rPr lang="en-US" dirty="0"/>
              <a:t>: </a:t>
            </a:r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i="1" dirty="0"/>
              <a:t>throughput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 do </a:t>
            </a:r>
            <a:r>
              <a:rPr lang="en-US" dirty="0" err="1"/>
              <a:t>caminho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96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Funcionamento</a:t>
            </a:r>
            <a:r>
              <a:rPr lang="en-US" dirty="0"/>
              <a:t> do TCP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5" descr="6-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62" y="1761132"/>
            <a:ext cx="6996113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573006" y="3073654"/>
            <a:ext cx="3300436" cy="3174666"/>
            <a:chOff x="1573006" y="3073654"/>
            <a:chExt cx="3300436" cy="3174666"/>
          </a:xfrm>
        </p:grpSpPr>
        <p:sp>
          <p:nvSpPr>
            <p:cNvPr id="6" name="Rectangle 5"/>
            <p:cNvSpPr/>
            <p:nvPr/>
          </p:nvSpPr>
          <p:spPr bwMode="auto">
            <a:xfrm>
              <a:off x="1573006" y="3073654"/>
              <a:ext cx="1399831" cy="3174666"/>
            </a:xfrm>
            <a:prstGeom prst="rect">
              <a:avLst/>
            </a:prstGeom>
            <a:solidFill>
              <a:srgbClr val="00B8FF">
                <a:alpha val="33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2837" y="4459598"/>
              <a:ext cx="1900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Slow 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39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aditivo</a:t>
            </a:r>
            <a:r>
              <a:rPr lang="en-US" dirty="0"/>
              <a:t> (+1 MSS)</a:t>
            </a:r>
          </a:p>
          <a:p>
            <a:r>
              <a:rPr lang="en-US" dirty="0" err="1"/>
              <a:t>Redução</a:t>
            </a:r>
            <a:r>
              <a:rPr lang="en-US" dirty="0"/>
              <a:t> </a:t>
            </a:r>
            <a:r>
              <a:rPr lang="en-US" dirty="0" err="1"/>
              <a:t>multiplicativa</a:t>
            </a:r>
            <a:r>
              <a:rPr lang="en-US" dirty="0"/>
              <a:t> (/2)</a:t>
            </a:r>
          </a:p>
        </p:txBody>
      </p:sp>
      <p:pic>
        <p:nvPicPr>
          <p:cNvPr id="5" name="Picture 12" descr="F:\PUBLISH\PEARSON\Slides\Kurose\figs\Cap03\f0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95" y="2946544"/>
            <a:ext cx="6799955" cy="391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148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(Additive Increase Multiplicative Decrease)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Slow start: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“</a:t>
            </a:r>
            <a:r>
              <a:rPr lang="en-US" dirty="0" err="1"/>
              <a:t>máxima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AIMD: </a:t>
            </a:r>
            <a:r>
              <a:rPr lang="en-US" dirty="0" err="1"/>
              <a:t>Ajuste</a:t>
            </a:r>
            <a:r>
              <a:rPr lang="en-US" dirty="0"/>
              <a:t> a </a:t>
            </a:r>
            <a:r>
              <a:rPr lang="en-US" dirty="0" err="1"/>
              <a:t>condições</a:t>
            </a:r>
            <a:r>
              <a:rPr lang="en-US" dirty="0"/>
              <a:t> de </a:t>
            </a:r>
            <a:r>
              <a:rPr lang="en-US" dirty="0" err="1"/>
              <a:t>congestionamento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Lógica</a:t>
            </a:r>
            <a:r>
              <a:rPr lang="en-US" dirty="0"/>
              <a:t> do AIMD</a:t>
            </a:r>
          </a:p>
          <a:p>
            <a:pPr lvl="1"/>
            <a:r>
              <a:rPr lang="en-US" dirty="0" err="1"/>
              <a:t>Congestionamento</a:t>
            </a:r>
            <a:r>
              <a:rPr lang="en-US" dirty="0"/>
              <a:t>: </a:t>
            </a:r>
            <a:r>
              <a:rPr lang="en-US" dirty="0" err="1"/>
              <a:t>diminuição</a:t>
            </a:r>
            <a:r>
              <a:rPr lang="en-US" dirty="0"/>
              <a:t> </a:t>
            </a:r>
            <a:r>
              <a:rPr lang="en-US" dirty="0" err="1"/>
              <a:t>rápida</a:t>
            </a:r>
            <a:endParaRPr lang="en-US" dirty="0"/>
          </a:p>
          <a:p>
            <a:pPr lvl="1"/>
            <a:r>
              <a:rPr lang="en-US" dirty="0" err="1"/>
              <a:t>Rede</a:t>
            </a:r>
            <a:r>
              <a:rPr lang="en-US" dirty="0"/>
              <a:t> </a:t>
            </a:r>
            <a:r>
              <a:rPr lang="en-US" dirty="0" err="1"/>
              <a:t>livre</a:t>
            </a:r>
            <a:r>
              <a:rPr lang="en-US" dirty="0"/>
              <a:t>: </a:t>
            </a:r>
            <a:r>
              <a:rPr lang="en-US" dirty="0" err="1"/>
              <a:t>aumento</a:t>
            </a:r>
            <a:r>
              <a:rPr lang="en-US" dirty="0"/>
              <a:t> lento (</a:t>
            </a:r>
            <a:r>
              <a:rPr lang="en-US" dirty="0" err="1"/>
              <a:t>evitar</a:t>
            </a:r>
            <a:r>
              <a:rPr lang="en-US" dirty="0"/>
              <a:t> novo </a:t>
            </a:r>
            <a:r>
              <a:rPr lang="en-US" dirty="0" err="1"/>
              <a:t>congestionamento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543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Identificação</a:t>
            </a:r>
            <a:r>
              <a:rPr lang="en-US" dirty="0"/>
              <a:t> de </a:t>
            </a:r>
            <a:r>
              <a:rPr lang="en-US" dirty="0" err="1"/>
              <a:t>congestionamento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47" y="1558472"/>
            <a:ext cx="4443426" cy="49497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TCP: </a:t>
            </a:r>
            <a:r>
              <a:rPr lang="en-US" dirty="0" err="1"/>
              <a:t>descarte</a:t>
            </a:r>
            <a:r>
              <a:rPr lang="en-US" dirty="0"/>
              <a:t> de datagramas</a:t>
            </a:r>
          </a:p>
          <a:p>
            <a:pPr lvl="1"/>
            <a:r>
              <a:rPr lang="en-US" dirty="0" err="1"/>
              <a:t>Roteador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descartar</a:t>
            </a:r>
            <a:r>
              <a:rPr lang="en-US" dirty="0"/>
              <a:t> datagramas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congestionamento</a:t>
            </a:r>
            <a:endParaRPr lang="en-US" dirty="0"/>
          </a:p>
          <a:p>
            <a:pPr lvl="1"/>
            <a:r>
              <a:rPr lang="en-US" dirty="0" err="1"/>
              <a:t>Problema</a:t>
            </a:r>
            <a:r>
              <a:rPr lang="en-US" dirty="0"/>
              <a:t>: </a:t>
            </a:r>
            <a:r>
              <a:rPr lang="en-US" dirty="0" err="1"/>
              <a:t>confundir</a:t>
            </a:r>
            <a:r>
              <a:rPr lang="en-US" dirty="0"/>
              <a:t> </a:t>
            </a:r>
            <a:r>
              <a:rPr lang="en-US" dirty="0" err="1"/>
              <a:t>erro</a:t>
            </a:r>
            <a:r>
              <a:rPr lang="en-US" dirty="0"/>
              <a:t> de </a:t>
            </a:r>
            <a:r>
              <a:rPr lang="en-US" dirty="0" err="1"/>
              <a:t>transmissão</a:t>
            </a:r>
            <a:r>
              <a:rPr lang="en-US" dirty="0"/>
              <a:t> com </a:t>
            </a:r>
            <a:r>
              <a:rPr lang="en-US" dirty="0" err="1"/>
              <a:t>congestionamento</a:t>
            </a:r>
            <a:endParaRPr lang="en-US" dirty="0"/>
          </a:p>
          <a:p>
            <a:pPr lvl="2"/>
            <a:r>
              <a:rPr lang="en-US" dirty="0"/>
              <a:t>TCP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fio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opções</a:t>
            </a:r>
            <a:endParaRPr lang="en-US" dirty="0"/>
          </a:p>
          <a:p>
            <a:pPr lvl="1"/>
            <a:r>
              <a:rPr lang="en-US" dirty="0"/>
              <a:t>Bit de </a:t>
            </a:r>
            <a:r>
              <a:rPr lang="en-US" dirty="0" err="1"/>
              <a:t>notificação</a:t>
            </a:r>
            <a:r>
              <a:rPr lang="en-US" dirty="0"/>
              <a:t> de </a:t>
            </a:r>
            <a:r>
              <a:rPr lang="en-US" dirty="0" err="1"/>
              <a:t>congestionamento</a:t>
            </a:r>
            <a:r>
              <a:rPr lang="en-US" dirty="0"/>
              <a:t> (ECN, RED)</a:t>
            </a:r>
          </a:p>
        </p:txBody>
      </p:sp>
      <p:pic>
        <p:nvPicPr>
          <p:cNvPr id="5" name="Picture 12" descr="F:\PUBLISH\PEARSON\Slides\Kurose\figs\Cap03\f03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924" y="3343919"/>
            <a:ext cx="4930075" cy="283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6104419" y="2424302"/>
            <a:ext cx="519524" cy="165948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623943" y="2424302"/>
            <a:ext cx="0" cy="203467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623943" y="2424302"/>
            <a:ext cx="1024619" cy="165948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623943" y="2424302"/>
            <a:ext cx="1717319" cy="1875939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319812" y="2022222"/>
            <a:ext cx="3035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Ocorrência</a:t>
            </a:r>
            <a:r>
              <a:rPr lang="en-US" sz="2000" b="1" dirty="0"/>
              <a:t> de </a:t>
            </a:r>
            <a:r>
              <a:rPr lang="en-US" sz="2000" b="1" dirty="0" err="1"/>
              <a:t>descarte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9618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- </a:t>
            </a:r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286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complexo</a:t>
            </a:r>
            <a:r>
              <a:rPr lang="en-US" dirty="0"/>
              <a:t>,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otimizações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TCP Tahoe, TCP Reno, TCP Vegas, TCP Westwood</a:t>
            </a:r>
            <a:r>
              <a:rPr lang="en-US"/>
              <a:t>, TCP </a:t>
            </a:r>
            <a:r>
              <a:rPr lang="en-US" dirty="0"/>
              <a:t>Wireless</a:t>
            </a:r>
          </a:p>
          <a:p>
            <a:endParaRPr lang="en-US" dirty="0"/>
          </a:p>
          <a:p>
            <a:r>
              <a:rPr lang="en-US" dirty="0" err="1"/>
              <a:t>Entretanto</a:t>
            </a:r>
            <a:r>
              <a:rPr lang="en-US" dirty="0"/>
              <a:t>,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precisou</a:t>
            </a:r>
            <a:r>
              <a:rPr lang="en-US" dirty="0"/>
              <a:t> de um V2…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Slow start: </a:t>
            </a:r>
            <a:r>
              <a:rPr lang="en-US" dirty="0" err="1"/>
              <a:t>Problema</a:t>
            </a:r>
            <a:r>
              <a:rPr lang="en-US" dirty="0"/>
              <a:t> com </a:t>
            </a:r>
            <a:r>
              <a:rPr lang="en-US" dirty="0" err="1"/>
              <a:t>redes</a:t>
            </a:r>
            <a:r>
              <a:rPr lang="en-US" dirty="0"/>
              <a:t> com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b="1" dirty="0" err="1"/>
              <a:t>banda-atraso</a:t>
            </a:r>
            <a:r>
              <a:rPr lang="en-US" dirty="0"/>
              <a:t> alto</a:t>
            </a:r>
          </a:p>
          <a:p>
            <a:endParaRPr lang="en-US" dirty="0"/>
          </a:p>
          <a:p>
            <a:r>
              <a:rPr lang="en-US" dirty="0" err="1"/>
              <a:t>Desafio</a:t>
            </a:r>
            <a:r>
              <a:rPr lang="en-US" dirty="0"/>
              <a:t> do TCP: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de </a:t>
            </a:r>
            <a:r>
              <a:rPr lang="en-US" dirty="0" err="1"/>
              <a:t>rede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8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Multiplexação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computador</a:t>
            </a:r>
            <a:endParaRPr lang="en-US" dirty="0"/>
          </a:p>
          <a:p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usuário</a:t>
            </a:r>
            <a:r>
              <a:rPr lang="en-US" dirty="0"/>
              <a:t>/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errado</a:t>
            </a:r>
            <a:r>
              <a:rPr lang="en-US" dirty="0"/>
              <a:t> </a:t>
            </a:r>
            <a:r>
              <a:rPr lang="en-US" dirty="0" err="1"/>
              <a:t>recebam</a:t>
            </a:r>
            <a:r>
              <a:rPr lang="en-US" dirty="0"/>
              <a:t> um </a:t>
            </a:r>
            <a:r>
              <a:rPr lang="en-US" dirty="0" err="1"/>
              <a:t>certo</a:t>
            </a:r>
            <a:r>
              <a:rPr lang="en-US" dirty="0"/>
              <a:t> dado</a:t>
            </a:r>
          </a:p>
        </p:txBody>
      </p:sp>
    </p:spTree>
    <p:extLst>
      <p:ext uri="{BB962C8B-B14F-4D97-AF65-F5344CB8AC3E}">
        <p14:creationId xmlns:p14="http://schemas.microsoft.com/office/powerpoint/2010/main" val="360858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Estabelecimento</a:t>
            </a:r>
            <a:r>
              <a:rPr lang="en-US" dirty="0"/>
              <a:t> de </a:t>
            </a:r>
            <a:r>
              <a:rPr lang="en-US" dirty="0" err="1"/>
              <a:t>conexões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05854"/>
            <a:ext cx="7237413" cy="4113213"/>
          </a:xfrm>
        </p:spPr>
        <p:txBody>
          <a:bodyPr/>
          <a:lstStyle/>
          <a:p>
            <a:r>
              <a:rPr lang="en-US" dirty="0" err="1"/>
              <a:t>Envio</a:t>
            </a:r>
            <a:r>
              <a:rPr lang="en-US" dirty="0"/>
              <a:t> de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fluxo</a:t>
            </a:r>
            <a:r>
              <a:rPr lang="en-US" dirty="0"/>
              <a:t> de dados</a:t>
            </a:r>
          </a:p>
          <a:p>
            <a:r>
              <a:rPr lang="en-US" dirty="0" err="1"/>
              <a:t>Permite</a:t>
            </a:r>
            <a:r>
              <a:rPr lang="en-US" dirty="0"/>
              <a:t> o </a:t>
            </a:r>
            <a:r>
              <a:rPr lang="en-US" dirty="0" err="1"/>
              <a:t>envio</a:t>
            </a:r>
            <a:r>
              <a:rPr lang="en-US" dirty="0"/>
              <a:t> </a:t>
            </a:r>
            <a:r>
              <a:rPr lang="en-US" dirty="0" err="1"/>
              <a:t>confiável</a:t>
            </a:r>
            <a:r>
              <a:rPr lang="en-US" dirty="0"/>
              <a:t> 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ordem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5" descr="6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639608"/>
            <a:ext cx="6534150" cy="420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92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ordem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números</a:t>
            </a:r>
            <a:r>
              <a:rPr lang="en-US" dirty="0"/>
              <a:t> de sequência</a:t>
            </a:r>
          </a:p>
          <a:p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repetição</a:t>
            </a:r>
            <a:r>
              <a:rPr lang="en-US" dirty="0"/>
              <a:t> do </a:t>
            </a:r>
            <a:r>
              <a:rPr lang="en-US" dirty="0" err="1"/>
              <a:t>número</a:t>
            </a:r>
            <a:r>
              <a:rPr lang="en-US" dirty="0"/>
              <a:t> de sequência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erros</a:t>
            </a:r>
            <a:endParaRPr lang="en-US" dirty="0"/>
          </a:p>
        </p:txBody>
      </p:sp>
      <p:pic>
        <p:nvPicPr>
          <p:cNvPr id="5" name="Picture 5" descr="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3156744"/>
            <a:ext cx="7789862" cy="333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05555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 Proposta AG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Exercicios</Template>
  <TotalTime>735</TotalTime>
  <Words>2363</Words>
  <Application>Microsoft Macintosh PowerPoint</Application>
  <PresentationFormat>Apresentação na tela (4:3)</PresentationFormat>
  <Paragraphs>453</Paragraphs>
  <Slides>65</Slides>
  <Notes>0</Notes>
  <HiddenSlides>7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Comic Sans MS</vt:lpstr>
      <vt:lpstr>Courier New</vt:lpstr>
      <vt:lpstr>Frutiger 55</vt:lpstr>
      <vt:lpstr>Symbol</vt:lpstr>
      <vt:lpstr>Times New Roman</vt:lpstr>
      <vt:lpstr>Trebuchet MS</vt:lpstr>
      <vt:lpstr>Wingdings</vt:lpstr>
      <vt:lpstr>Apresentacao Proposta AG</vt:lpstr>
      <vt:lpstr>Clip</vt:lpstr>
      <vt:lpstr>Camada de Transporte</vt:lpstr>
      <vt:lpstr>Onde estamos?</vt:lpstr>
      <vt:lpstr>Camada de Transporte</vt:lpstr>
      <vt:lpstr>Camada de Transporte</vt:lpstr>
      <vt:lpstr>Funções</vt:lpstr>
      <vt:lpstr>Endereçamento</vt:lpstr>
      <vt:lpstr>Multiplexação</vt:lpstr>
      <vt:lpstr>Estabelecimento de conexões</vt:lpstr>
      <vt:lpstr>Envio em ordem</vt:lpstr>
      <vt:lpstr>Controle de fluxo</vt:lpstr>
      <vt:lpstr>Controle de congestionamento</vt:lpstr>
      <vt:lpstr>Finalização das conexões</vt:lpstr>
      <vt:lpstr>Finalização das conexões</vt:lpstr>
      <vt:lpstr>Transmissão confiável e em ordem</vt:lpstr>
      <vt:lpstr>Um primeiro protocolo</vt:lpstr>
      <vt:lpstr>Stop-and-wait</vt:lpstr>
      <vt:lpstr>Stop-and-wait</vt:lpstr>
      <vt:lpstr>Stop-and-wait</vt:lpstr>
      <vt:lpstr>Confirmação de recepção</vt:lpstr>
      <vt:lpstr>Confirmação de recepção</vt:lpstr>
      <vt:lpstr>Definição do temporizador</vt:lpstr>
      <vt:lpstr>Confirmação de recepção</vt:lpstr>
      <vt:lpstr>Pergunta</vt:lpstr>
      <vt:lpstr>Controle de fluxo</vt:lpstr>
      <vt:lpstr>Janela deslizante</vt:lpstr>
      <vt:lpstr>Tamanho da janela</vt:lpstr>
      <vt:lpstr>Pergunta</vt:lpstr>
      <vt:lpstr>Janela deslizante</vt:lpstr>
      <vt:lpstr>Janela deslizante com “volta-n”</vt:lpstr>
      <vt:lpstr>Volta N x retransmissão seletiva</vt:lpstr>
      <vt:lpstr>Volta N x retransmissão seletiva</vt:lpstr>
      <vt:lpstr>Camada de transporte da Internet</vt:lpstr>
      <vt:lpstr>TCP e UDP</vt:lpstr>
      <vt:lpstr>TCP ou UDP?</vt:lpstr>
      <vt:lpstr>Redes IP: demultiplexação</vt:lpstr>
      <vt:lpstr>Redes IP: demultiplexação</vt:lpstr>
      <vt:lpstr>UDP – User Datagram Protocol</vt:lpstr>
      <vt:lpstr>Porque UDP?</vt:lpstr>
      <vt:lpstr>Usos</vt:lpstr>
      <vt:lpstr>TCP</vt:lpstr>
      <vt:lpstr>Cabeçalho TCP</vt:lpstr>
      <vt:lpstr>Cabeçalho TCP</vt:lpstr>
      <vt:lpstr>Cabeçalho TCP</vt:lpstr>
      <vt:lpstr>Abertura de conexão</vt:lpstr>
      <vt:lpstr>Máquina de estados</vt:lpstr>
      <vt:lpstr>Programas servidores – múltiplos clientes</vt:lpstr>
      <vt:lpstr>Confirmação de recepção</vt:lpstr>
      <vt:lpstr>Retransmissão</vt:lpstr>
      <vt:lpstr>ACK cumulativo</vt:lpstr>
      <vt:lpstr>Problema da estimativa do atraso</vt:lpstr>
      <vt:lpstr>Tempo de espera de ACK</vt:lpstr>
      <vt:lpstr>Cálculo estimado do RTT</vt:lpstr>
      <vt:lpstr>RTT com EWMA</vt:lpstr>
      <vt:lpstr>Temporizador</vt:lpstr>
      <vt:lpstr>Controle de fluxo no TCP</vt:lpstr>
      <vt:lpstr>Controle de Congestionamento</vt:lpstr>
      <vt:lpstr>Controle de congestionamento</vt:lpstr>
      <vt:lpstr>Controle de congestionamento</vt:lpstr>
      <vt:lpstr>Partida lenta (Slow Start)</vt:lpstr>
      <vt:lpstr>Partida lenta (Slow Start)</vt:lpstr>
      <vt:lpstr>Funcionamento do TCP</vt:lpstr>
      <vt:lpstr>AIMD</vt:lpstr>
      <vt:lpstr>AIMD (Additive Increase Multiplicative Decrease)</vt:lpstr>
      <vt:lpstr>Identificação de congestionamento</vt:lpstr>
      <vt:lpstr>TCP - 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Transporte</dc:title>
  <dc:creator>Daniel Macedo</dc:creator>
  <cp:lastModifiedBy>damacedo</cp:lastModifiedBy>
  <cp:revision>45</cp:revision>
  <dcterms:created xsi:type="dcterms:W3CDTF">2010-11-18T19:56:50Z</dcterms:created>
  <dcterms:modified xsi:type="dcterms:W3CDTF">2020-03-04T11:44:19Z</dcterms:modified>
</cp:coreProperties>
</file>