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50"/>
  </p:notesMasterIdLst>
  <p:sldIdLst>
    <p:sldId id="256" r:id="rId2"/>
    <p:sldId id="394" r:id="rId3"/>
    <p:sldId id="323" r:id="rId4"/>
    <p:sldId id="257" r:id="rId5"/>
    <p:sldId id="400" r:id="rId6"/>
    <p:sldId id="258" r:id="rId7"/>
    <p:sldId id="259" r:id="rId8"/>
    <p:sldId id="261" r:id="rId9"/>
    <p:sldId id="408" r:id="rId10"/>
    <p:sldId id="260" r:id="rId11"/>
    <p:sldId id="263" r:id="rId12"/>
    <p:sldId id="264" r:id="rId13"/>
    <p:sldId id="262" r:id="rId14"/>
    <p:sldId id="302" r:id="rId15"/>
    <p:sldId id="301" r:id="rId16"/>
    <p:sldId id="303" r:id="rId17"/>
    <p:sldId id="304" r:id="rId18"/>
    <p:sldId id="306" r:id="rId19"/>
    <p:sldId id="305" r:id="rId20"/>
    <p:sldId id="401" r:id="rId21"/>
    <p:sldId id="265" r:id="rId22"/>
    <p:sldId id="395" r:id="rId23"/>
    <p:sldId id="266" r:id="rId24"/>
    <p:sldId id="310" r:id="rId25"/>
    <p:sldId id="402" r:id="rId26"/>
    <p:sldId id="267" r:id="rId27"/>
    <p:sldId id="268" r:id="rId28"/>
    <p:sldId id="399" r:id="rId29"/>
    <p:sldId id="403" r:id="rId30"/>
    <p:sldId id="404" r:id="rId31"/>
    <p:sldId id="295" r:id="rId32"/>
    <p:sldId id="299" r:id="rId33"/>
    <p:sldId id="296" r:id="rId34"/>
    <p:sldId id="297" r:id="rId35"/>
    <p:sldId id="298" r:id="rId36"/>
    <p:sldId id="270" r:id="rId37"/>
    <p:sldId id="396" r:id="rId38"/>
    <p:sldId id="269" r:id="rId39"/>
    <p:sldId id="271" r:id="rId40"/>
    <p:sldId id="405" r:id="rId41"/>
    <p:sldId id="406" r:id="rId42"/>
    <p:sldId id="407" r:id="rId43"/>
    <p:sldId id="288" r:id="rId44"/>
    <p:sldId id="290" r:id="rId45"/>
    <p:sldId id="289" r:id="rId46"/>
    <p:sldId id="291" r:id="rId47"/>
    <p:sldId id="292" r:id="rId48"/>
    <p:sldId id="293" r:id="rId4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3742"/>
  </p:normalViewPr>
  <p:slideViewPr>
    <p:cSldViewPr snapToGrid="0" snapToObjects="1">
      <p:cViewPr varScale="1">
        <p:scale>
          <a:sx n="114" d="100"/>
          <a:sy n="114" d="100"/>
        </p:scale>
        <p:origin x="184" y="360"/>
      </p:cViewPr>
      <p:guideLst>
        <p:guide orient="horz" pos="21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7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D176634-EF14-4144-888A-FCCEC6362F86}" type="datetimeFigureOut">
              <a:rPr lang="en-US"/>
              <a:pPr>
                <a:defRPr/>
              </a:pPr>
              <a:t>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1318AF-4509-E84A-AC17-A89FB8E741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0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9F3066-3EDB-F14D-83CD-A4D0F5B545FB}" type="slidenum">
              <a:rPr lang="en-US" sz="1200"/>
              <a:pPr eaLnBrk="1" hangingPunct="1"/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935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Micro-arquitetura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2AE293-6195-A349-A32D-8F6CE7F73D5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85738" y="1112838"/>
            <a:ext cx="8847137" cy="65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defTabSz="449263" eaLnBrk="0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400">
              <a:solidFill>
                <a:schemeClr val="bg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BDAA02-05A3-6D40-AA16-D72B0E2F5F2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2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F10FED-D3B7-1B44-9F65-60AD2B4008D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563" y="1524000"/>
            <a:ext cx="7974012" cy="1752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70431218-FAAA-9E4B-9310-078D6D69FD3D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ED907F-053E-F646-A5ED-4EC851D8D6F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93B532-3852-D445-8AE2-257D07041E5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31CDE4-FEFC-1E42-80AD-46B9D3787CD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9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F517BC-C32D-1B48-A766-0E84C61E374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B3F737-9B64-4F43-AC5B-2C82E25E8E1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6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0A0931-5371-1549-92AD-3AEA92BD8159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A4A39E-D22A-2143-8632-6AF793E5D7C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BECCEE-58F4-9440-A7B6-880C8CD760B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E050A4-E426-C441-A7F2-3BB97DA92402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70431218-FAAA-9E4B-9310-078D6D69FD3D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83ED907F-053E-F646-A5ED-4EC851D8D6F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308725"/>
            <a:ext cx="1371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dcc_logo_2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142038"/>
            <a:ext cx="15478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C80E2D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file:///localhost/Users/damacedo/Documents/UFMG/Redes%20de%20Computadores/Slides/Macintosh%20HD:Users:damacedo:Documents:UFOP:Redes%202010-2:Lista%201%20Redes%20-%20Resolvida.docx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file:///localhost/Users/damacedo/Documents/UFMG/Redes%20de%20Computadores/Slides/Macintosh%20HD:Users:damacedo:Documents:UFOP:Redes%202010-2:Lista%201%20Redes%20-%20Resolvida.docx!OLE_LINK2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file:///localhost/Users/damacedo/Documents/UFMG/Redes%20de%20Computadores/Slides/Macintosh%20HD:Users:damacedo:Documents:UFOP:Redes%202010-2:Lista%201%20Redes%20-%20Resolvida.docx!OLE_LINK3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Camada de Enlace – </a:t>
            </a:r>
            <a:r>
              <a:rPr lang="pt-BR" dirty="0" err="1">
                <a:latin typeface="Arial" charset="0"/>
                <a:cs typeface="ＭＳ Ｐゴシック" charset="0"/>
              </a:rPr>
              <a:t>Sub-camada</a:t>
            </a:r>
            <a:r>
              <a:rPr lang="pt-BR" dirty="0">
                <a:latin typeface="Arial" charset="0"/>
                <a:cs typeface="ＭＳ Ｐゴシック" charset="0"/>
              </a:rPr>
              <a:t> LLC 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Daniel Fernandes Macedo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Enquadramento – escape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8188" y="5499100"/>
            <a:ext cx="85677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defTabSz="914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(a)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A frame delimited by flag bytes.</a:t>
            </a:r>
          </a:p>
          <a:p>
            <a:pPr marL="609600" indent="-609600" defTabSz="9144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(b)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Four examples of byte sequences before and after stuffing.</a:t>
            </a:r>
          </a:p>
        </p:txBody>
      </p:sp>
      <p:pic>
        <p:nvPicPr>
          <p:cNvPr id="20483" name="Picture 4" descr="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684338"/>
            <a:ext cx="5945187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Enquadramento - escape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Nome: character stuffing</a:t>
            </a: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Adiciona um caractere à mensagem</a:t>
            </a: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Escape de:</a:t>
            </a:r>
          </a:p>
          <a:p>
            <a:pPr lvl="1" eaLnBrk="1" hangingPunct="1"/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Sequência de início</a:t>
            </a:r>
          </a:p>
          <a:p>
            <a:pPr lvl="1" eaLnBrk="1" hangingPunct="1"/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Sequência de fim</a:t>
            </a:r>
          </a:p>
          <a:p>
            <a:pPr lvl="1" eaLnBrk="1" hangingPunct="1"/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Sequência de escape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Enquadramento – bit stuffing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Adicionar um bit somente para evitar sequências proibidas</a:t>
            </a:r>
          </a:p>
          <a:p>
            <a:pPr eaLnBrk="1" hangingPunct="1"/>
            <a:endParaRPr lang="pt-BR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Exemplo:</a:t>
            </a:r>
          </a:p>
          <a:p>
            <a:pPr lvl="1" eaLnBrk="1" hangingPunct="1"/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Sequência delimitadora 01111110</a:t>
            </a:r>
          </a:p>
          <a:p>
            <a:pPr lvl="1" eaLnBrk="1" hangingPunct="1"/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Adiciona “0” para NUNCA terem 6 “1” seguidos no quadro</a:t>
            </a:r>
          </a:p>
          <a:p>
            <a:pPr lvl="1" eaLnBrk="1" hangingPunct="1"/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Receptor ignora o bit adicional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Enquadramento – bit stuffing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1663" y="4261776"/>
            <a:ext cx="862965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Bit stuffing</a:t>
            </a:r>
          </a:p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(a)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The original data.</a:t>
            </a:r>
          </a:p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(b)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The data as they appear on the line.</a:t>
            </a:r>
          </a:p>
          <a:p>
            <a:pPr marL="609600" indent="-609600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(c)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The data as they are stored in receiver’s memory after </a:t>
            </a:r>
            <a:r>
              <a:rPr lang="en-US" sz="2400" kern="0" dirty="0" err="1">
                <a:latin typeface="+mn-lt"/>
                <a:ea typeface="+mn-ea"/>
                <a:cs typeface="+mn-cs"/>
              </a:rPr>
              <a:t>destuffing</a:t>
            </a:r>
            <a:r>
              <a:rPr lang="en-US" sz="2400" kern="0" dirty="0"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23555" name="Picture 4" descr="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857375"/>
            <a:ext cx="5267325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Exemplo de enquadramento: B-Mac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B-MAC: empregado em redes de sensores sem fio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Rádio lê e transmite 1 byte por vez</a:t>
            </a:r>
          </a:p>
          <a:p>
            <a:pPr lvl="1"/>
            <a:r>
              <a:rPr lang="en-US">
                <a:latin typeface="Arial" charset="0"/>
                <a:ea typeface="DejaVu Sans" charset="0"/>
                <a:cs typeface="DejaVu Sans" charset="0"/>
              </a:rPr>
              <a:t>Transmissão: rádio.writeByte(b);</a:t>
            </a:r>
          </a:p>
          <a:p>
            <a:pPr lvl="1"/>
            <a:r>
              <a:rPr lang="en-US">
                <a:latin typeface="Arial" charset="0"/>
                <a:ea typeface="DejaVu Sans" charset="0"/>
                <a:cs typeface="DejaVu Sans" charset="0"/>
              </a:rPr>
              <a:t>Recepção: rádio.readByte(b);</a:t>
            </a:r>
          </a:p>
          <a:p>
            <a:pPr lvl="1"/>
            <a:endParaRPr lang="en-US">
              <a:latin typeface="Arial" charset="0"/>
              <a:ea typeface="DejaVu Sans" charset="0"/>
              <a:cs typeface="DejaVu Sans" charset="0"/>
            </a:endParaRPr>
          </a:p>
          <a:p>
            <a:pPr lvl="1"/>
            <a:r>
              <a:rPr lang="en-US">
                <a:latin typeface="Arial" charset="0"/>
                <a:ea typeface="DejaVu Sans" charset="0"/>
                <a:cs typeface="DejaVu Sans" charset="0"/>
              </a:rPr>
              <a:t>Identificação da transmissão por preâmbulo (sequência única)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Exemplo de enquadramento: B-Mac</a:t>
            </a:r>
          </a:p>
        </p:txBody>
      </p:sp>
      <p:sp>
        <p:nvSpPr>
          <p:cNvPr id="25602" name="Content Placeholder 10"/>
          <p:cNvSpPr>
            <a:spLocks noGrp="1"/>
          </p:cNvSpPr>
          <p:nvPr>
            <p:ph idx="1"/>
          </p:nvPr>
        </p:nvSpPr>
        <p:spPr>
          <a:xfrm>
            <a:off x="1219200" y="1638300"/>
            <a:ext cx="7237413" cy="4113213"/>
          </a:xfrm>
        </p:spPr>
        <p:txBody>
          <a:bodyPr/>
          <a:lstStyle/>
          <a:p>
            <a:r>
              <a:rPr lang="en-US">
                <a:latin typeface="Arial" charset="0"/>
              </a:rPr>
              <a:t>Transmissor:</a:t>
            </a:r>
          </a:p>
        </p:txBody>
      </p:sp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976313" y="2409825"/>
            <a:ext cx="6926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0xAA 0xAA 0xAA 0xAA 0xAA 0xAA … 0x33 0xCC</a:t>
            </a:r>
          </a:p>
        </p:txBody>
      </p:sp>
      <p:cxnSp>
        <p:nvCxnSpPr>
          <p:cNvPr id="25604" name="Straight Arrow Connector 4"/>
          <p:cNvCxnSpPr>
            <a:cxnSpLocks noChangeShapeType="1"/>
          </p:cNvCxnSpPr>
          <p:nvPr/>
        </p:nvCxnSpPr>
        <p:spPr bwMode="auto">
          <a:xfrm flipH="1">
            <a:off x="976313" y="3159125"/>
            <a:ext cx="4787900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1465263" y="3336925"/>
            <a:ext cx="396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Preâmbulo: 28 a 2654 bits</a:t>
            </a:r>
          </a:p>
        </p:txBody>
      </p:sp>
      <p:cxnSp>
        <p:nvCxnSpPr>
          <p:cNvPr id="25606" name="Straight Arrow Connector 6"/>
          <p:cNvCxnSpPr>
            <a:cxnSpLocks noChangeShapeType="1"/>
          </p:cNvCxnSpPr>
          <p:nvPr/>
        </p:nvCxnSpPr>
        <p:spPr bwMode="auto">
          <a:xfrm flipH="1">
            <a:off x="6062663" y="3159125"/>
            <a:ext cx="1719262" cy="47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7" name="TextBox 8"/>
          <p:cNvSpPr txBox="1">
            <a:spLocks noChangeArrowheads="1"/>
          </p:cNvSpPr>
          <p:nvPr/>
        </p:nvSpPr>
        <p:spPr bwMode="auto">
          <a:xfrm>
            <a:off x="5622925" y="3336925"/>
            <a:ext cx="34178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Seq. de sincronização</a:t>
            </a:r>
          </a:p>
          <a:p>
            <a:pPr eaLnBrk="1" hangingPunct="1"/>
            <a:r>
              <a:rPr lang="en-US" b="1"/>
              <a:t>2 bytes</a:t>
            </a:r>
          </a:p>
        </p:txBody>
      </p:sp>
      <p:sp>
        <p:nvSpPr>
          <p:cNvPr id="25608" name="TextBox 9"/>
          <p:cNvSpPr txBox="1">
            <a:spLocks noChangeArrowheads="1"/>
          </p:cNvSpPr>
          <p:nvPr/>
        </p:nvSpPr>
        <p:spPr bwMode="auto">
          <a:xfrm>
            <a:off x="406400" y="4737100"/>
            <a:ext cx="873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10101010 10101010 10101010 10101010 </a:t>
            </a:r>
            <a:r>
              <a:rPr lang="en-US" b="1"/>
              <a:t>00110011 11001100</a:t>
            </a:r>
          </a:p>
        </p:txBody>
      </p:sp>
      <p:sp>
        <p:nvSpPr>
          <p:cNvPr id="25609" name="TextBox 11"/>
          <p:cNvSpPr txBox="1">
            <a:spLocks noChangeArrowheads="1"/>
          </p:cNvSpPr>
          <p:nvPr/>
        </p:nvSpPr>
        <p:spPr bwMode="auto">
          <a:xfrm>
            <a:off x="5764213" y="5199063"/>
            <a:ext cx="341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Seq. de sincronização</a:t>
            </a:r>
          </a:p>
        </p:txBody>
      </p:sp>
      <p:sp>
        <p:nvSpPr>
          <p:cNvPr id="25610" name="TextBox 12"/>
          <p:cNvSpPr txBox="1">
            <a:spLocks noChangeArrowheads="1"/>
          </p:cNvSpPr>
          <p:nvPr/>
        </p:nvSpPr>
        <p:spPr bwMode="auto">
          <a:xfrm>
            <a:off x="1219200" y="5222875"/>
            <a:ext cx="1774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Preâmbulo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Exemplo de enquadramento: B-Mac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Preâmbulo: sequência longa de 1010 é rara no meio</a:t>
            </a:r>
          </a:p>
          <a:p>
            <a:pPr lvl="1"/>
            <a:r>
              <a:rPr lang="en-US">
                <a:latin typeface="Arial" charset="0"/>
                <a:ea typeface="DejaVu Sans" charset="0"/>
                <a:cs typeface="DejaVu Sans" charset="0"/>
              </a:rPr>
              <a:t>Baixa probabilidade de ruído tão uniforme</a:t>
            </a:r>
          </a:p>
          <a:p>
            <a:pPr lvl="1"/>
            <a:r>
              <a:rPr lang="en-US">
                <a:latin typeface="Arial" charset="0"/>
                <a:ea typeface="DejaVu Sans" charset="0"/>
                <a:cs typeface="DejaVu Sans" charset="0"/>
              </a:rPr>
              <a:t>Baixa probabilidade de dados com esse padrão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Exemplo de enquadramento: B-Mac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Receptor sincronizado: escuta o que foi transmitido</a:t>
            </a: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Receptor não sincronizado por 1 bit: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7651" name="TextBox 3"/>
          <p:cNvSpPr txBox="1">
            <a:spLocks noChangeArrowheads="1"/>
          </p:cNvSpPr>
          <p:nvPr/>
        </p:nvSpPr>
        <p:spPr bwMode="auto">
          <a:xfrm>
            <a:off x="203200" y="2949575"/>
            <a:ext cx="873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10101010 10101010 10101010 10101010 </a:t>
            </a:r>
            <a:r>
              <a:rPr lang="en-US" b="1"/>
              <a:t>00110011 11001100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481138" y="5464175"/>
            <a:ext cx="6142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0x55 0x55 0x55 0x55 0x55 </a:t>
            </a:r>
            <a:r>
              <a:rPr lang="en-US" b="1"/>
              <a:t>0x67 11001100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363538" y="4992688"/>
            <a:ext cx="884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01010101 01010101 01010101 0101010</a:t>
            </a:r>
            <a:r>
              <a:rPr lang="en-US" b="1"/>
              <a:t>0 01100111 1001100</a:t>
            </a: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2092325" y="3394075"/>
            <a:ext cx="6046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0xAA 0xAA 0xAA 0xAA 0xAA 0x33</a:t>
            </a:r>
            <a:r>
              <a:rPr lang="en-US" b="1"/>
              <a:t> 0xCC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Exemplo de enquadramento: B-Mac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952500" y="1843088"/>
            <a:ext cx="7237413" cy="4113212"/>
          </a:xfrm>
        </p:spPr>
        <p:txBody>
          <a:bodyPr/>
          <a:lstStyle/>
          <a:p>
            <a:r>
              <a:rPr lang="en-US">
                <a:latin typeface="Arial" charset="0"/>
              </a:rPr>
              <a:t>Alinhamentos diferentes, leituras diferentes</a:t>
            </a:r>
          </a:p>
        </p:txBody>
      </p:sp>
      <p:sp>
        <p:nvSpPr>
          <p:cNvPr id="28675" name="TextBox 3"/>
          <p:cNvSpPr txBox="1">
            <a:spLocks noChangeArrowheads="1"/>
          </p:cNvSpPr>
          <p:nvPr/>
        </p:nvSpPr>
        <p:spPr bwMode="auto">
          <a:xfrm>
            <a:off x="203200" y="2949575"/>
            <a:ext cx="873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10101010 10101010 10101010 10101010 </a:t>
            </a:r>
            <a:r>
              <a:rPr lang="en-US" b="1"/>
              <a:t>00110011 11001100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721225" y="3394075"/>
            <a:ext cx="1422400" cy="506413"/>
            <a:chOff x="4721585" y="3394075"/>
            <a:chExt cx="1422343" cy="505867"/>
          </a:xfrm>
        </p:grpSpPr>
        <p:cxnSp>
          <p:nvCxnSpPr>
            <p:cNvPr id="28686" name="Straight Arrow Connector 6"/>
            <p:cNvCxnSpPr>
              <a:cxnSpLocks noChangeShapeType="1"/>
            </p:cNvCxnSpPr>
            <p:nvPr/>
          </p:nvCxnSpPr>
          <p:spPr bwMode="auto">
            <a:xfrm flipH="1" flipV="1">
              <a:off x="4721585" y="3411538"/>
              <a:ext cx="16281" cy="488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Straight Arrow Connector 7"/>
            <p:cNvCxnSpPr>
              <a:cxnSpLocks noChangeShapeType="1"/>
            </p:cNvCxnSpPr>
            <p:nvPr/>
          </p:nvCxnSpPr>
          <p:spPr bwMode="auto">
            <a:xfrm flipH="1" flipV="1">
              <a:off x="6127647" y="3394075"/>
              <a:ext cx="16281" cy="488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498975" y="3394075"/>
            <a:ext cx="1422400" cy="506413"/>
            <a:chOff x="4721585" y="3394075"/>
            <a:chExt cx="1422343" cy="505867"/>
          </a:xfrm>
        </p:grpSpPr>
        <p:cxnSp>
          <p:nvCxnSpPr>
            <p:cNvPr id="28684" name="Straight Arrow Connector 10"/>
            <p:cNvCxnSpPr>
              <a:cxnSpLocks noChangeShapeType="1"/>
            </p:cNvCxnSpPr>
            <p:nvPr/>
          </p:nvCxnSpPr>
          <p:spPr bwMode="auto">
            <a:xfrm flipH="1" flipV="1">
              <a:off x="4721585" y="3411538"/>
              <a:ext cx="16281" cy="488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5" name="Straight Arrow Connector 11"/>
            <p:cNvCxnSpPr>
              <a:cxnSpLocks noChangeShapeType="1"/>
            </p:cNvCxnSpPr>
            <p:nvPr/>
          </p:nvCxnSpPr>
          <p:spPr bwMode="auto">
            <a:xfrm flipH="1" flipV="1">
              <a:off x="6127647" y="3394075"/>
              <a:ext cx="16281" cy="488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321175" y="3394075"/>
            <a:ext cx="1420813" cy="506413"/>
            <a:chOff x="4721585" y="3394075"/>
            <a:chExt cx="1422343" cy="505867"/>
          </a:xfrm>
        </p:grpSpPr>
        <p:cxnSp>
          <p:nvCxnSpPr>
            <p:cNvPr id="28682" name="Straight Arrow Connector 13"/>
            <p:cNvCxnSpPr>
              <a:cxnSpLocks noChangeShapeType="1"/>
            </p:cNvCxnSpPr>
            <p:nvPr/>
          </p:nvCxnSpPr>
          <p:spPr bwMode="auto">
            <a:xfrm flipH="1" flipV="1">
              <a:off x="4721585" y="3411538"/>
              <a:ext cx="16281" cy="488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Straight Arrow Connector 14"/>
            <p:cNvCxnSpPr>
              <a:cxnSpLocks noChangeShapeType="1"/>
            </p:cNvCxnSpPr>
            <p:nvPr/>
          </p:nvCxnSpPr>
          <p:spPr bwMode="auto">
            <a:xfrm flipH="1" flipV="1">
              <a:off x="6127647" y="3394075"/>
              <a:ext cx="16281" cy="488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130675" y="3394075"/>
            <a:ext cx="1422400" cy="506413"/>
            <a:chOff x="4721585" y="3394075"/>
            <a:chExt cx="1422343" cy="505867"/>
          </a:xfrm>
        </p:grpSpPr>
        <p:cxnSp>
          <p:nvCxnSpPr>
            <p:cNvPr id="28680" name="Straight Arrow Connector 16"/>
            <p:cNvCxnSpPr>
              <a:cxnSpLocks noChangeShapeType="1"/>
            </p:cNvCxnSpPr>
            <p:nvPr/>
          </p:nvCxnSpPr>
          <p:spPr bwMode="auto">
            <a:xfrm flipH="1" flipV="1">
              <a:off x="4721585" y="3411538"/>
              <a:ext cx="16281" cy="488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Straight Arrow Connector 17"/>
            <p:cNvCxnSpPr>
              <a:cxnSpLocks noChangeShapeType="1"/>
            </p:cNvCxnSpPr>
            <p:nvPr/>
          </p:nvCxnSpPr>
          <p:spPr bwMode="auto">
            <a:xfrm flipH="1" flipV="1">
              <a:off x="6127647" y="3394075"/>
              <a:ext cx="16281" cy="488404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Exemplo de enquadramento: B-Mac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Receptor busca preâmbulo com 2 sequências:</a:t>
            </a:r>
          </a:p>
          <a:p>
            <a:pPr lvl="1"/>
            <a:r>
              <a:rPr lang="en-US">
                <a:latin typeface="Arial" charset="0"/>
                <a:ea typeface="DejaVu Sans" charset="0"/>
                <a:cs typeface="DejaVu Sans" charset="0"/>
              </a:rPr>
              <a:t>Seq. de 0xAA (alinhado ou com erro de alinhamento par de bits)</a:t>
            </a:r>
          </a:p>
          <a:p>
            <a:pPr lvl="1"/>
            <a:r>
              <a:rPr lang="en-US">
                <a:latin typeface="Arial" charset="0"/>
                <a:ea typeface="DejaVu Sans" charset="0"/>
                <a:cs typeface="DejaVu Sans" charset="0"/>
              </a:rPr>
              <a:t>Seq. de 0x55 (erro de alinhamento ímpar de bits)</a:t>
            </a:r>
          </a:p>
          <a:p>
            <a:pPr lvl="1"/>
            <a:endParaRPr lang="en-US">
              <a:latin typeface="Arial" charset="0"/>
              <a:ea typeface="DejaVu Sans" charset="0"/>
              <a:cs typeface="DejaVu Sans" charset="0"/>
            </a:endParaRPr>
          </a:p>
          <a:p>
            <a:r>
              <a:rPr lang="en-US">
                <a:latin typeface="Arial" charset="0"/>
              </a:rPr>
              <a:t>Sequência de sincronização: receptor sincroniza seu relógio com o transmissor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44F0D-EFE5-204B-98A5-DBBA42B1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estamos?</a:t>
            </a:r>
          </a:p>
        </p:txBody>
      </p:sp>
      <p:pic>
        <p:nvPicPr>
          <p:cNvPr id="4" name="Picture 4" descr="1-20">
            <a:extLst>
              <a:ext uri="{FF2B5EF4-FFF2-40B4-BE49-F238E27FC236}">
                <a16:creationId xmlns:a16="http://schemas.microsoft.com/office/drawing/2014/main" id="{7D8EC9FD-B175-2546-8540-F4C28C513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46" y="940158"/>
            <a:ext cx="6111900" cy="563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C4BF4C-7B2C-9747-9E80-A285260C6A35}"/>
              </a:ext>
            </a:extLst>
          </p:cNvPr>
          <p:cNvSpPr/>
          <p:nvPr/>
        </p:nvSpPr>
        <p:spPr>
          <a:xfrm>
            <a:off x="1082378" y="4484424"/>
            <a:ext cx="6697014" cy="695459"/>
          </a:xfrm>
          <a:prstGeom prst="rect">
            <a:avLst/>
          </a:prstGeom>
          <a:solidFill>
            <a:schemeClr val="accent2">
              <a:alpha val="45882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108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0396C-D77A-E444-BAA6-032A3908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450E5-F8BE-4B45-A518-E011163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99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Detecção e correção de erro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Bits podem ser “virados” devido a erros de transmissões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Atenuação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Ruído alto no meio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Interferências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Duas ou mais transmissões simultâneas</a:t>
            </a:r>
          </a:p>
          <a:p>
            <a:pPr lvl="1" eaLnBrk="1" hangingPunct="1"/>
            <a:endParaRPr lang="pt-B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Adição de um cabeçalho de detecção/correção de erro no quadro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2E77B-F2C7-2743-B36A-EEC43429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Autenticidade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B3EC16-70F7-FE4E-89C3-79DD9201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018"/>
            <a:ext cx="8229600" cy="4525963"/>
          </a:xfrm>
        </p:spPr>
        <p:txBody>
          <a:bodyPr/>
          <a:lstStyle/>
          <a:p>
            <a:r>
              <a:rPr lang="pt-BR" dirty="0"/>
              <a:t>Detecção e correção de erros somente indicam que a mensagem está correta...</a:t>
            </a:r>
          </a:p>
          <a:p>
            <a:r>
              <a:rPr lang="pt-BR" dirty="0"/>
              <a:t>Às vezes precisamos garantir a autenticidade (fora do escopo </a:t>
            </a:r>
            <a:r>
              <a:rPr lang="pt-BR"/>
              <a:t>do curso)</a:t>
            </a:r>
            <a:endParaRPr lang="pt-BR" dirty="0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CD1DD045-D9CC-BD40-B602-C92FEA70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434" y="3556227"/>
            <a:ext cx="6331131" cy="316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74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Detecção de erro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Mais simples: bit de paridade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Detecta erros “ímpares”</a:t>
            </a:r>
          </a:p>
          <a:p>
            <a:pPr lvl="1" eaLnBrk="1" hangingPunct="1"/>
            <a:endParaRPr lang="pt-B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CRC (</a:t>
            </a:r>
            <a:r>
              <a:rPr lang="pt-BR" dirty="0" err="1">
                <a:latin typeface="Arial" charset="0"/>
                <a:cs typeface="ＭＳ Ｐゴシック" charset="0"/>
              </a:rPr>
              <a:t>Cyclic</a:t>
            </a:r>
            <a:r>
              <a:rPr lang="pt-BR" dirty="0">
                <a:latin typeface="Arial" charset="0"/>
                <a:cs typeface="ＭＳ Ｐゴシック" charset="0"/>
              </a:rPr>
              <a:t> </a:t>
            </a:r>
            <a:r>
              <a:rPr lang="pt-BR" dirty="0" err="1">
                <a:latin typeface="Arial" charset="0"/>
                <a:cs typeface="ＭＳ Ｐゴシック" charset="0"/>
              </a:rPr>
              <a:t>Redundancy</a:t>
            </a:r>
            <a:r>
              <a:rPr lang="pt-BR" dirty="0">
                <a:latin typeface="Arial" charset="0"/>
                <a:cs typeface="ＭＳ Ｐゴシック" charset="0"/>
              </a:rPr>
              <a:t> </a:t>
            </a:r>
            <a:r>
              <a:rPr lang="pt-BR" dirty="0" err="1">
                <a:latin typeface="Arial" charset="0"/>
                <a:cs typeface="ＭＳ Ｐゴシック" charset="0"/>
              </a:rPr>
              <a:t>Check</a:t>
            </a:r>
            <a:r>
              <a:rPr lang="pt-BR" dirty="0">
                <a:latin typeface="Arial" charset="0"/>
                <a:cs typeface="ＭＳ Ｐゴシック" charset="0"/>
              </a:rPr>
              <a:t>)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Código polinomial</a:t>
            </a:r>
          </a:p>
          <a:p>
            <a:pPr lvl="1" eaLnBrk="1" hangingPunct="1"/>
            <a:endParaRPr lang="pt-B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Outros: SHA1, MD5, etc....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 - </a:t>
            </a:r>
            <a:r>
              <a:rPr lang="en-US" dirty="0" err="1"/>
              <a:t>princípios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 = F(M)</a:t>
            </a:r>
          </a:p>
          <a:p>
            <a:pPr lvl="1"/>
            <a:r>
              <a:rPr lang="en-US" dirty="0"/>
              <a:t>D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pequeno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mensagem</a:t>
            </a:r>
            <a:endParaRPr lang="en-US" dirty="0"/>
          </a:p>
          <a:p>
            <a:pPr lvl="1"/>
            <a:r>
              <a:rPr lang="en-US" dirty="0"/>
              <a:t>F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calcular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D’=F(M’)</a:t>
            </a:r>
          </a:p>
          <a:p>
            <a:pPr lvl="1"/>
            <a:r>
              <a:rPr lang="en-US" dirty="0"/>
              <a:t>QUALQUER </a:t>
            </a:r>
            <a:r>
              <a:rPr lang="en-US" dirty="0" err="1"/>
              <a:t>modificação</a:t>
            </a:r>
            <a:r>
              <a:rPr lang="en-US" dirty="0"/>
              <a:t> de 1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bits </a:t>
            </a:r>
            <a:r>
              <a:rPr lang="en-US" dirty="0" err="1"/>
              <a:t>em</a:t>
            </a:r>
            <a:r>
              <a:rPr lang="en-US" dirty="0"/>
              <a:t> M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gerar</a:t>
            </a:r>
            <a:r>
              <a:rPr lang="en-US" dirty="0"/>
              <a:t> um D’ </a:t>
            </a:r>
            <a:r>
              <a:rPr lang="en-US" dirty="0" err="1"/>
              <a:t>diferente</a:t>
            </a:r>
            <a:r>
              <a:rPr lang="en-US" dirty="0"/>
              <a:t> de D</a:t>
            </a:r>
          </a:p>
          <a:p>
            <a:pPr lvl="1"/>
            <a:r>
              <a:rPr lang="en-US" dirty="0" err="1"/>
              <a:t>Resistência</a:t>
            </a:r>
            <a:r>
              <a:rPr lang="en-US" dirty="0"/>
              <a:t> a </a:t>
            </a:r>
            <a:r>
              <a:rPr lang="en-US" dirty="0" err="1"/>
              <a:t>colisão</a:t>
            </a:r>
            <a:r>
              <a:rPr lang="en-US" dirty="0"/>
              <a:t>: M e M’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probabilidade</a:t>
            </a:r>
            <a:r>
              <a:rPr lang="en-US" dirty="0"/>
              <a:t> </a:t>
            </a:r>
            <a:r>
              <a:rPr lang="en-US" dirty="0" err="1"/>
              <a:t>mínima</a:t>
            </a:r>
            <a:r>
              <a:rPr lang="en-US" dirty="0"/>
              <a:t> de </a:t>
            </a:r>
            <a:r>
              <a:rPr lang="en-US" dirty="0" err="1"/>
              <a:t>gerarem</a:t>
            </a:r>
            <a:r>
              <a:rPr lang="en-US" dirty="0"/>
              <a:t> o </a:t>
            </a:r>
            <a:r>
              <a:rPr lang="en-US" dirty="0" err="1"/>
              <a:t>mesmo</a:t>
            </a:r>
            <a:r>
              <a:rPr lang="en-US" dirty="0"/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481068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0396C-D77A-E444-BAA6-032A3908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450E5-F8BE-4B45-A518-E011163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867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CRC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50250" cy="23574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Mensagem é tratada como um polinômio</a:t>
            </a:r>
          </a:p>
          <a:p>
            <a:pPr eaLnBrk="1" hangingPunct="1">
              <a:lnSpc>
                <a:spcPct val="8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CRC é a divisão do polinômio da mensagem por um </a:t>
            </a:r>
            <a:r>
              <a:rPr lang="pt-BR" sz="2600" b="1">
                <a:latin typeface="Arial" charset="0"/>
                <a:cs typeface="ＭＳ Ｐゴシック" charset="0"/>
              </a:rPr>
              <a:t>polinômio gerador</a:t>
            </a:r>
          </a:p>
          <a:p>
            <a:pPr eaLnBrk="1" hangingPunct="1">
              <a:lnSpc>
                <a:spcPct val="8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Capacidade de detecção depende da “qualidade” do polinômio gerador</a:t>
            </a:r>
          </a:p>
          <a:p>
            <a:pPr eaLnBrk="1" hangingPunct="1">
              <a:lnSpc>
                <a:spcPct val="8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Implementação eficiente: divisão é um XOR</a:t>
            </a:r>
          </a:p>
          <a:p>
            <a:pPr eaLnBrk="1" hangingPunct="1">
              <a:lnSpc>
                <a:spcPct val="80000"/>
              </a:lnSpc>
            </a:pPr>
            <a:endParaRPr lang="pt-BR" sz="2600">
              <a:latin typeface="Arial" charset="0"/>
              <a:cs typeface="ＭＳ Ｐゴシック" charset="0"/>
            </a:endParaRP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3957638"/>
            <a:ext cx="6775450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4" descr="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525" y="93663"/>
            <a:ext cx="46545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244845"/>
            <a:ext cx="3458957" cy="1143000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CRC</a:t>
            </a:r>
          </a:p>
        </p:txBody>
      </p:sp>
      <p:sp>
        <p:nvSpPr>
          <p:cNvPr id="34819" name="Content Placeholder 4"/>
          <p:cNvSpPr>
            <a:spLocks noGrp="1"/>
          </p:cNvSpPr>
          <p:nvPr>
            <p:ph sz="half" idx="1"/>
          </p:nvPr>
        </p:nvSpPr>
        <p:spPr>
          <a:xfrm>
            <a:off x="188913" y="1600200"/>
            <a:ext cx="4038600" cy="4525963"/>
          </a:xfrm>
        </p:spPr>
        <p:txBody>
          <a:bodyPr/>
          <a:lstStyle/>
          <a:p>
            <a:pPr eaLnBrk="1" hangingPunct="1"/>
            <a:r>
              <a:rPr lang="pt-BR" sz="2600">
                <a:latin typeface="Arial" charset="0"/>
                <a:cs typeface="ＭＳ Ｐゴシック" charset="0"/>
              </a:rPr>
              <a:t>Polinômio x</a:t>
            </a:r>
            <a:r>
              <a:rPr lang="pt-BR" sz="2600" baseline="30000">
                <a:latin typeface="Arial" charset="0"/>
                <a:cs typeface="ＭＳ Ｐゴシック" charset="0"/>
              </a:rPr>
              <a:t>4</a:t>
            </a:r>
            <a:r>
              <a:rPr lang="pt-BR" sz="2600">
                <a:latin typeface="Arial" charset="0"/>
                <a:cs typeface="ＭＳ Ｐゴシック" charset="0"/>
              </a:rPr>
              <a:t>+x</a:t>
            </a:r>
            <a:r>
              <a:rPr lang="pt-BR" sz="2600" baseline="30000">
                <a:latin typeface="Arial" charset="0"/>
                <a:cs typeface="ＭＳ Ｐゴシック" charset="0"/>
              </a:rPr>
              <a:t>1</a:t>
            </a:r>
            <a:r>
              <a:rPr lang="pt-BR" sz="2600">
                <a:latin typeface="Arial" charset="0"/>
                <a:cs typeface="ＭＳ Ｐゴシック" charset="0"/>
              </a:rPr>
              <a:t>+x</a:t>
            </a:r>
            <a:r>
              <a:rPr lang="pt-BR" sz="2600" baseline="30000">
                <a:latin typeface="Arial" charset="0"/>
                <a:cs typeface="ＭＳ Ｐゴシック" charset="0"/>
              </a:rPr>
              <a:t>0</a:t>
            </a:r>
          </a:p>
          <a:p>
            <a:pPr eaLnBrk="1" hangingPunct="1"/>
            <a:r>
              <a:rPr lang="pt-BR" sz="2600">
                <a:latin typeface="Arial" charset="0"/>
                <a:cs typeface="ＭＳ Ｐゴシック" charset="0"/>
              </a:rPr>
              <a:t>Representação 10011</a:t>
            </a:r>
          </a:p>
          <a:p>
            <a:pPr eaLnBrk="1" hangingPunct="1"/>
            <a:endParaRPr lang="pt-BR" sz="2600">
              <a:latin typeface="Arial" charset="0"/>
              <a:cs typeface="ＭＳ Ｐゴシック" charset="0"/>
            </a:endParaRPr>
          </a:p>
          <a:p>
            <a:pPr eaLnBrk="1" hangingPunct="1"/>
            <a:endParaRPr lang="pt-BR" sz="2600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 sz="2600">
                <a:latin typeface="Arial" charset="0"/>
                <a:cs typeface="ＭＳ Ｐゴシック" charset="0"/>
              </a:rPr>
              <a:t>Funcionamento:</a:t>
            </a:r>
          </a:p>
          <a:p>
            <a:pPr lvl="1" eaLnBrk="1" hangingPunct="1"/>
            <a:r>
              <a:rPr lang="pt-BR" sz="2200">
                <a:latin typeface="Arial" charset="0"/>
                <a:ea typeface="ＭＳ Ｐゴシック" charset="0"/>
                <a:cs typeface="ＭＳ Ｐゴシック" charset="0"/>
              </a:rPr>
              <a:t>Emissor calcula o CRC e adiciona ao cabeçalho</a:t>
            </a:r>
          </a:p>
          <a:p>
            <a:pPr lvl="1" eaLnBrk="1" hangingPunct="1"/>
            <a:r>
              <a:rPr lang="pt-BR" sz="2200">
                <a:latin typeface="Arial" charset="0"/>
                <a:ea typeface="ＭＳ Ｐゴシック" charset="0"/>
                <a:cs typeface="ＭＳ Ｐゴシック" charset="0"/>
              </a:rPr>
              <a:t>Receptor repete a operação para verificar a integridade do quadro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F65CC-C46D-8B41-9F48-DD121854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Polinômios de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BBBBA-888C-D34E-9607-EC9E3CE3E8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x</a:t>
            </a:r>
            <a:r>
              <a:rPr lang="pt-BR" baseline="30000" dirty="0"/>
              <a:t>4</a:t>
            </a:r>
            <a:r>
              <a:rPr lang="pt-BR" dirty="0"/>
              <a:t>+x</a:t>
            </a:r>
            <a:r>
              <a:rPr lang="pt-BR" baseline="30000" dirty="0"/>
              <a:t>1</a:t>
            </a:r>
            <a:r>
              <a:rPr lang="pt-BR" dirty="0"/>
              <a:t>+x</a:t>
            </a:r>
            <a:r>
              <a:rPr lang="pt-BR" baseline="30000" dirty="0"/>
              <a:t>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x</a:t>
            </a:r>
            <a:r>
              <a:rPr lang="pt-BR" baseline="30000" dirty="0"/>
              <a:t>7</a:t>
            </a:r>
            <a:r>
              <a:rPr lang="pt-BR" dirty="0"/>
              <a:t>+x</a:t>
            </a:r>
            <a:r>
              <a:rPr lang="pt-BR" baseline="30000" dirty="0"/>
              <a:t>5</a:t>
            </a:r>
            <a:r>
              <a:rPr lang="pt-BR" dirty="0"/>
              <a:t>+x</a:t>
            </a:r>
            <a:r>
              <a:rPr lang="pt-BR" baseline="30000" dirty="0"/>
              <a:t>2</a:t>
            </a:r>
            <a:r>
              <a:rPr lang="pt-BR" dirty="0"/>
              <a:t>+</a:t>
            </a:r>
            <a:r>
              <a:rPr lang="pt-BR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4732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B99F8-C4B2-364F-8762-E8225F59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divisões para praticarmos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CFBFC-E47D-B641-AA17-529456C0A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x</a:t>
            </a:r>
            <a:r>
              <a:rPr lang="pt-BR" baseline="30000" dirty="0"/>
              <a:t>4</a:t>
            </a:r>
            <a:r>
              <a:rPr lang="pt-BR" dirty="0"/>
              <a:t>+x</a:t>
            </a:r>
            <a:r>
              <a:rPr lang="pt-BR" baseline="30000" dirty="0"/>
              <a:t>2</a:t>
            </a:r>
            <a:r>
              <a:rPr lang="pt-BR" dirty="0"/>
              <a:t>+1 dividido por </a:t>
            </a:r>
          </a:p>
          <a:p>
            <a:pPr marL="0" indent="0">
              <a:buNone/>
            </a:pPr>
            <a:r>
              <a:rPr lang="pt-BR" dirty="0"/>
              <a:t>x</a:t>
            </a:r>
            <a:r>
              <a:rPr lang="pt-BR" baseline="30000" dirty="0"/>
              <a:t>2</a:t>
            </a:r>
            <a:r>
              <a:rPr lang="pt-BR" dirty="0"/>
              <a:t>+x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x</a:t>
            </a:r>
            <a:r>
              <a:rPr lang="pt-BR" baseline="30000" dirty="0"/>
              <a:t>6</a:t>
            </a:r>
            <a:r>
              <a:rPr lang="pt-BR" dirty="0"/>
              <a:t>+x</a:t>
            </a:r>
            <a:r>
              <a:rPr lang="pt-BR" baseline="30000" dirty="0"/>
              <a:t>3</a:t>
            </a:r>
            <a:r>
              <a:rPr lang="pt-BR" dirty="0"/>
              <a:t>+x+1 dividido por x</a:t>
            </a:r>
            <a:r>
              <a:rPr lang="pt-BR" baseline="30000" dirty="0"/>
              <a:t>3</a:t>
            </a:r>
            <a:r>
              <a:rPr lang="pt-BR" dirty="0"/>
              <a:t>+1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2E6A65-ED50-C346-BEBB-D19BBA25D1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x</a:t>
            </a:r>
            <a:r>
              <a:rPr lang="pt-BR" baseline="30000" dirty="0"/>
              <a:t>3</a:t>
            </a:r>
            <a:r>
              <a:rPr lang="pt-BR" dirty="0"/>
              <a:t>+x+1 dividido por </a:t>
            </a:r>
          </a:p>
          <a:p>
            <a:pPr marL="0" indent="0">
              <a:buNone/>
            </a:pPr>
            <a:r>
              <a:rPr lang="pt-BR" dirty="0"/>
              <a:t>x</a:t>
            </a:r>
            <a:r>
              <a:rPr lang="pt-BR" baseline="30000" dirty="0"/>
              <a:t>3</a:t>
            </a:r>
            <a:r>
              <a:rPr lang="pt-BR" dirty="0"/>
              <a:t>+x</a:t>
            </a:r>
            <a:r>
              <a:rPr lang="pt-BR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938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</a:t>
            </a:r>
            <a:r>
              <a:rPr lang="pt-BR"/>
              <a:t>de enlace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38624" y="1905000"/>
            <a:ext cx="3541713" cy="4113213"/>
          </a:xfrm>
        </p:spPr>
        <p:txBody>
          <a:bodyPr/>
          <a:lstStyle/>
          <a:p>
            <a:r>
              <a:rPr lang="pt-BR" sz="2600" dirty="0"/>
              <a:t>Camada de Enlace dividida em:</a:t>
            </a:r>
          </a:p>
          <a:p>
            <a:pPr lvl="1"/>
            <a:r>
              <a:rPr lang="pt-BR" sz="2200" dirty="0"/>
              <a:t>MAC - </a:t>
            </a:r>
            <a:r>
              <a:rPr lang="pt-BR" sz="2200" i="1" dirty="0" err="1"/>
              <a:t>Medium</a:t>
            </a:r>
            <a:r>
              <a:rPr lang="pt-BR" sz="2200" i="1" dirty="0"/>
              <a:t> Access </a:t>
            </a:r>
            <a:r>
              <a:rPr lang="pt-BR" sz="2200" i="1" dirty="0" err="1"/>
              <a:t>Control</a:t>
            </a:r>
            <a:r>
              <a:rPr lang="pt-BR" sz="2200" i="1" dirty="0"/>
              <a:t> </a:t>
            </a:r>
            <a:r>
              <a:rPr lang="pt-BR" sz="2200" dirty="0"/>
              <a:t>na camada inferior</a:t>
            </a:r>
          </a:p>
          <a:p>
            <a:pPr lvl="1"/>
            <a:r>
              <a:rPr lang="pt-BR" sz="2400" dirty="0"/>
              <a:t>LLC -  </a:t>
            </a:r>
            <a:r>
              <a:rPr lang="pt-BR" sz="2400" i="1" dirty="0"/>
              <a:t>Link </a:t>
            </a:r>
            <a:r>
              <a:rPr lang="pt-BR" sz="2400" i="1" dirty="0" err="1"/>
              <a:t>Logical</a:t>
            </a:r>
            <a:r>
              <a:rPr lang="pt-BR" sz="2400" i="1" dirty="0"/>
              <a:t> </a:t>
            </a:r>
            <a:r>
              <a:rPr lang="pt-BR" sz="2400" i="1" dirty="0" err="1"/>
              <a:t>Control</a:t>
            </a:r>
            <a:r>
              <a:rPr lang="pt-BR" sz="2400" i="1" dirty="0"/>
              <a:t> </a:t>
            </a:r>
            <a:r>
              <a:rPr lang="pt-BR" sz="2400" dirty="0"/>
              <a:t>com  funções de controle lógico do enlace</a:t>
            </a:r>
          </a:p>
          <a:p>
            <a:endParaRPr lang="pt-B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306948"/>
            <a:ext cx="4511473" cy="331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704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0396C-D77A-E444-BAA6-032A3908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450E5-F8BE-4B45-A518-E011163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153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CRC - Algoritmo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600">
                <a:latin typeface="Arial" charset="0"/>
                <a:cs typeface="ＭＳ Ｐゴシック" charset="0"/>
              </a:rPr>
              <a:t>No emissor: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Divisor: polinômio gerador de grau 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pt-BR" sz="2100">
                <a:latin typeface="Arial" charset="0"/>
                <a:ea typeface="ＭＳ Ｐゴシック" charset="0"/>
              </a:rPr>
              <a:t>G+1 bits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pt-BR" sz="2100">
                <a:latin typeface="Arial" charset="0"/>
                <a:ea typeface="ＭＳ Ｐゴシック" charset="0"/>
              </a:rPr>
              <a:t>Bit 1 e G+1 sempre 1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Dividendo: [mensagem || G zeros]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Resto: valor do CRC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>
                <a:latin typeface="Arial" charset="0"/>
                <a:cs typeface="ＭＳ Ｐゴシック" charset="0"/>
              </a:rPr>
              <a:t>No receptor: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Divisor: polinômio gerador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Dividendo: [mensagem || CRC]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Resultado: 0 se OK, diferente de zero se houve erro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pt-BR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>
                <a:latin typeface="Arial" charset="0"/>
                <a:cs typeface="ＭＳ Ｐゴシック" charset="0"/>
              </a:rPr>
              <a:t>Na matemática: P%Q=R </a:t>
            </a:r>
            <a:r>
              <a:rPr lang="en-US" sz="2600">
                <a:latin typeface="Arial" charset="0"/>
                <a:cs typeface="ＭＳ Ｐゴシック" charset="0"/>
                <a:sym typeface="Wingdings" charset="0"/>
              </a:rPr>
              <a:t> (P-R)%Q = 0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600">
              <a:latin typeface="Arial" charset="0"/>
              <a:cs typeface="ＭＳ Ｐゴシック" charset="0"/>
              <a:sym typeface="Wingdings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600">
              <a:latin typeface="Arial" charset="0"/>
              <a:cs typeface="ＭＳ Ｐゴシック" charset="0"/>
              <a:sym typeface="Wingdings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pt-BR" sz="2600">
              <a:latin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12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Exercício</a:t>
            </a:r>
          </a:p>
        </p:txBody>
      </p:sp>
      <p:sp>
        <p:nvSpPr>
          <p:cNvPr id="3584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</a:rPr>
              <a:t>Suponha que queremos transmitir a mensagem 1011 0010 0100 1011 e protege-la de erros usando o polinômio CRC8 x</a:t>
            </a:r>
            <a:r>
              <a:rPr lang="pt-BR" baseline="30000" dirty="0">
                <a:latin typeface="Arial" charset="0"/>
              </a:rPr>
              <a:t>8</a:t>
            </a:r>
            <a:r>
              <a:rPr lang="pt-BR" dirty="0">
                <a:latin typeface="Arial" charset="0"/>
              </a:rPr>
              <a:t>+x</a:t>
            </a:r>
            <a:r>
              <a:rPr lang="pt-BR" baseline="30000" dirty="0">
                <a:latin typeface="Arial" charset="0"/>
              </a:rPr>
              <a:t>2</a:t>
            </a:r>
            <a:r>
              <a:rPr lang="pt-BR" dirty="0">
                <a:latin typeface="Arial" charset="0"/>
              </a:rPr>
              <a:t>+x</a:t>
            </a:r>
            <a:r>
              <a:rPr lang="pt-BR" baseline="30000" dirty="0">
                <a:latin typeface="Arial" charset="0"/>
              </a:rPr>
              <a:t>1</a:t>
            </a:r>
            <a:r>
              <a:rPr lang="pt-BR" dirty="0">
                <a:latin typeface="Arial" charset="0"/>
              </a:rPr>
              <a:t>+1.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A</a:t>
            </a:r>
            <a:r>
              <a:rPr lang="pt-BR" dirty="0">
                <a:latin typeface="Arial" charset="0"/>
                <a:ea typeface="DejaVu Sans" charset="0"/>
                <a:cs typeface="DejaVu Sans" charset="0"/>
              </a:rPr>
              <a:t>) Determine o código </a:t>
            </a:r>
            <a:r>
              <a:rPr lang="pt-BR">
                <a:latin typeface="Arial" charset="0"/>
                <a:ea typeface="DejaVu Sans" charset="0"/>
                <a:cs typeface="DejaVu Sans" charset="0"/>
              </a:rPr>
              <a:t>de detecção </a:t>
            </a:r>
            <a:r>
              <a:rPr lang="pt-BR" dirty="0">
                <a:latin typeface="Arial" charset="0"/>
                <a:ea typeface="DejaVu Sans" charset="0"/>
                <a:cs typeface="DejaVu Sans" charset="0"/>
              </a:rPr>
              <a:t>de erro que deveria ser transmitido.</a:t>
            </a:r>
            <a:endParaRPr lang="en-US" dirty="0">
              <a:latin typeface="Arial" charset="0"/>
              <a:ea typeface="DejaVu Sans" charset="0"/>
              <a:cs typeface="DejaVu Sans" charset="0"/>
            </a:endParaRPr>
          </a:p>
          <a:p>
            <a:pPr lvl="1" eaLnBrk="1" hangingPunct="1"/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B) </a:t>
            </a:r>
            <a:r>
              <a:rPr lang="pt-BR" dirty="0">
                <a:latin typeface="Arial" charset="0"/>
                <a:ea typeface="DejaVu Sans" charset="0"/>
                <a:cs typeface="DejaVu Sans" charset="0"/>
              </a:rPr>
              <a:t>Suponha que o bit mais à esquerda é invertido devido a ruídos na linha. Qual é o resultado do CRC no receptor? Como o receptor sabe que um erro ocorreu?</a:t>
            </a: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CRC</a:t>
            </a:r>
          </a:p>
        </p:txBody>
      </p:sp>
      <p:sp>
        <p:nvSpPr>
          <p:cNvPr id="36866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Mensagem: 1011001001001011</a:t>
            </a: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Polinômio gerador: x</a:t>
            </a:r>
            <a:r>
              <a:rPr lang="pt-BR" baseline="30000">
                <a:latin typeface="Arial" charset="0"/>
                <a:cs typeface="ＭＳ Ｐゴシック" charset="0"/>
              </a:rPr>
              <a:t>8</a:t>
            </a:r>
            <a:r>
              <a:rPr lang="pt-BR">
                <a:latin typeface="Arial" charset="0"/>
                <a:cs typeface="ＭＳ Ｐゴシック" charset="0"/>
              </a:rPr>
              <a:t>+x</a:t>
            </a:r>
            <a:r>
              <a:rPr lang="pt-BR" baseline="30000">
                <a:latin typeface="Arial" charset="0"/>
                <a:cs typeface="ＭＳ Ｐゴシック" charset="0"/>
              </a:rPr>
              <a:t>2</a:t>
            </a:r>
            <a:r>
              <a:rPr lang="pt-BR">
                <a:latin typeface="Arial" charset="0"/>
                <a:cs typeface="ＭＳ Ｐゴシック" charset="0"/>
              </a:rPr>
              <a:t>+x+1 </a:t>
            </a:r>
            <a:r>
              <a:rPr lang="en-US">
                <a:latin typeface="Arial" charset="0"/>
                <a:cs typeface="ＭＳ Ｐゴシック" charset="0"/>
                <a:sym typeface="Wingdings" charset="0"/>
              </a:rPr>
              <a:t> 100000111</a:t>
            </a:r>
            <a:endParaRPr lang="pt-BR">
              <a:latin typeface="Arial" charset="0"/>
              <a:cs typeface="ＭＳ Ｐゴシック" charset="0"/>
            </a:endParaRPr>
          </a:p>
          <a:p>
            <a:pPr eaLnBrk="1" hangingPunct="1"/>
            <a:endParaRPr lang="pt-BR">
              <a:latin typeface="Arial" charset="0"/>
              <a:cs typeface="ＭＳ Ｐゴシック" charset="0"/>
            </a:endParaRPr>
          </a:p>
        </p:txBody>
      </p:sp>
      <p:graphicFrame>
        <p:nvGraphicFramePr>
          <p:cNvPr id="36867" name="Object 2"/>
          <p:cNvGraphicFramePr>
            <a:graphicFrameLocks noChangeAspect="1"/>
          </p:cNvGraphicFramePr>
          <p:nvPr/>
        </p:nvGraphicFramePr>
        <p:xfrm>
          <a:off x="3538538" y="1109663"/>
          <a:ext cx="56388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Document" r:id="rId3" imgW="22552381" imgH="22857143" progId="Word.Document.12">
                  <p:link updateAutomatic="1"/>
                </p:oleObj>
              </mc:Choice>
              <mc:Fallback>
                <p:oleObj name="Document" r:id="rId3" imgW="22552381" imgH="22857143" progId="Word.Document.12">
                  <p:link updateAutomatic="1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1109663"/>
                        <a:ext cx="56388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CRC</a:t>
            </a:r>
          </a:p>
        </p:txBody>
      </p:sp>
      <p:sp>
        <p:nvSpPr>
          <p:cNvPr id="37890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3070225" cy="4525963"/>
          </a:xfrm>
        </p:spPr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No receptor, quando não há erro:</a:t>
            </a:r>
          </a:p>
        </p:txBody>
      </p:sp>
      <p:graphicFrame>
        <p:nvGraphicFramePr>
          <p:cNvPr id="37891" name="Object 2"/>
          <p:cNvGraphicFramePr>
            <a:graphicFrameLocks noChangeAspect="1"/>
          </p:cNvGraphicFramePr>
          <p:nvPr/>
        </p:nvGraphicFramePr>
        <p:xfrm>
          <a:off x="3527425" y="1143000"/>
          <a:ext cx="56388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3" name="Document" r:id="rId3" imgW="22552381" imgH="22857143" progId="Word.Document.12">
                  <p:link updateAutomatic="1"/>
                </p:oleObj>
              </mc:Choice>
              <mc:Fallback>
                <p:oleObj name="Document" r:id="rId3" imgW="22552381" imgH="22857143" progId="Word.Document.12">
                  <p:link updateAutomatic="1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143000"/>
                        <a:ext cx="56388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CRC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No receptor, quando ocorre erro:</a:t>
            </a:r>
          </a:p>
        </p:txBody>
      </p:sp>
      <p:graphicFrame>
        <p:nvGraphicFramePr>
          <p:cNvPr id="38915" name="Object 2"/>
          <p:cNvGraphicFramePr>
            <a:graphicFrameLocks noChangeAspect="1"/>
          </p:cNvGraphicFramePr>
          <p:nvPr/>
        </p:nvGraphicFramePr>
        <p:xfrm>
          <a:off x="3505200" y="1143000"/>
          <a:ext cx="56388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Document" r:id="rId3" imgW="22552381" imgH="22857143" progId="Word.Document.12">
                  <p:link updateAutomatic="1"/>
                </p:oleObj>
              </mc:Choice>
              <mc:Fallback>
                <p:oleObj name="Document" r:id="rId3" imgW="22552381" imgH="22857143" progId="Word.Document.12">
                  <p:link updateAutomatic="1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56388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Correção de erro</a:t>
            </a:r>
          </a:p>
        </p:txBody>
      </p:sp>
      <p:sp>
        <p:nvSpPr>
          <p:cNvPr id="39938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Bits adicionais que </a:t>
            </a:r>
            <a:r>
              <a:rPr lang="pt-BR" b="1" dirty="0">
                <a:latin typeface="Arial" charset="0"/>
                <a:cs typeface="ＭＳ Ｐゴシック" charset="0"/>
              </a:rPr>
              <a:t>detectam </a:t>
            </a:r>
            <a:r>
              <a:rPr lang="pt-BR" dirty="0">
                <a:latin typeface="Arial" charset="0"/>
                <a:cs typeface="ＭＳ Ｐゴシック" charset="0"/>
              </a:rPr>
              <a:t>e </a:t>
            </a:r>
            <a:r>
              <a:rPr lang="pt-BR" b="1" dirty="0">
                <a:latin typeface="Arial" charset="0"/>
                <a:cs typeface="ＭＳ Ｐゴシック" charset="0"/>
              </a:rPr>
              <a:t>corrigem </a:t>
            </a:r>
            <a:r>
              <a:rPr lang="pt-BR" dirty="0">
                <a:latin typeface="Arial" charset="0"/>
                <a:cs typeface="ＭＳ Ｐゴシック" charset="0"/>
              </a:rPr>
              <a:t>erros</a:t>
            </a: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Quantidade de bits adicionados determina a quantidade de bits errados detectados</a:t>
            </a: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Para 1 único erro de bit (</a:t>
            </a:r>
            <a:r>
              <a:rPr lang="pt-BR" dirty="0" err="1">
                <a:latin typeface="Arial" charset="0"/>
                <a:cs typeface="ＭＳ Ｐゴシック" charset="0"/>
              </a:rPr>
              <a:t>Hamming</a:t>
            </a:r>
            <a:r>
              <a:rPr lang="pt-BR" dirty="0">
                <a:latin typeface="Arial" charset="0"/>
                <a:cs typeface="ＭＳ Ｐゴシック" charset="0"/>
              </a:rPr>
              <a:t>, 1950):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Tamanho de mensagem </a:t>
            </a:r>
            <a:r>
              <a:rPr lang="pt-BR" i="1" dirty="0">
                <a:latin typeface="Arial" charset="0"/>
                <a:ea typeface="ＭＳ Ｐゴシック" charset="0"/>
                <a:cs typeface="ＭＳ Ｐゴシック" charset="0"/>
              </a:rPr>
              <a:t>m</a:t>
            </a: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Quantidade de bits de correção </a:t>
            </a:r>
            <a:r>
              <a:rPr lang="pt-BR" i="1" dirty="0" err="1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endParaRPr lang="pt-BR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endParaRPr lang="pt-B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pt-BR" dirty="0">
                <a:latin typeface="Arial" charset="0"/>
                <a:ea typeface="ＭＳ Ｐゴシック" charset="0"/>
                <a:cs typeface="ＭＳ Ｐゴシック" charset="0"/>
              </a:rPr>
              <a:t>Limite: </a:t>
            </a:r>
            <a:r>
              <a:rPr lang="pt-BR" i="1" dirty="0">
                <a:latin typeface="Arial" charset="0"/>
                <a:ea typeface="ＭＳ Ｐゴシック" charset="0"/>
                <a:cs typeface="ＭＳ Ｐゴシック" charset="0"/>
              </a:rPr>
              <a:t>(m+r+1) ≤ 2</a:t>
            </a:r>
            <a:r>
              <a:rPr lang="pt-BR" i="1" baseline="30000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581A8-45DB-F148-84E0-BD5A7CAB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Quantidade de bits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63364A-F153-6E45-868A-2AE052DC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Quantos bits de paridade para: </a:t>
            </a:r>
          </a:p>
          <a:p>
            <a:pPr lvl="1"/>
            <a:r>
              <a:rPr lang="pt-BR" dirty="0"/>
              <a:t>25 bits de dados?</a:t>
            </a:r>
          </a:p>
          <a:p>
            <a:pPr lvl="1"/>
            <a:r>
              <a:rPr lang="pt-BR" dirty="0"/>
              <a:t>52 bits de dados?</a:t>
            </a:r>
          </a:p>
          <a:p>
            <a:pPr lvl="1"/>
            <a:r>
              <a:rPr lang="pt-BR" dirty="0"/>
              <a:t>320 bits de dados?</a:t>
            </a:r>
          </a:p>
        </p:txBody>
      </p:sp>
    </p:spTree>
    <p:extLst>
      <p:ext uri="{BB962C8B-B14F-4D97-AF65-F5344CB8AC3E}">
        <p14:creationId xmlns:p14="http://schemas.microsoft.com/office/powerpoint/2010/main" val="2027376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Correção de erro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11200" y="1905000"/>
            <a:ext cx="3541713" cy="41132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1-&gt; bit de paridade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2-&gt;bit de paridade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3-&gt; 2+1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4-&gt; bit de paridade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5 -&gt; 4+1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6 -&gt; 4+2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7-&gt; 4+2+1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solidFill>
                  <a:srgbClr val="FF0000"/>
                </a:solidFill>
                <a:latin typeface="Arial" charset="0"/>
                <a:cs typeface="ＭＳ Ｐゴシック" charset="0"/>
              </a:rPr>
              <a:t>8-&gt;bit de paridade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9 -&gt; 8+1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10 -&gt; 8+2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11 -&gt; 8+2+1</a:t>
            </a:r>
          </a:p>
        </p:txBody>
      </p:sp>
      <p:pic>
        <p:nvPicPr>
          <p:cNvPr id="40963" name="Picture 4" descr="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1892300"/>
            <a:ext cx="497363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Correção de erro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87325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pt-BR" dirty="0"/>
              <a:t>Bit 1: 3,5,7,9,11</a:t>
            </a:r>
          </a:p>
          <a:p>
            <a:pPr eaLnBrk="1" hangingPunct="1">
              <a:defRPr/>
            </a:pPr>
            <a:r>
              <a:rPr lang="pt-BR" dirty="0"/>
              <a:t>Bit 2: 3,6,7,10,11</a:t>
            </a:r>
          </a:p>
          <a:p>
            <a:pPr eaLnBrk="1" hangingPunct="1">
              <a:defRPr/>
            </a:pPr>
            <a:r>
              <a:rPr lang="pt-BR" dirty="0"/>
              <a:t>Bit 4: 5,6,7</a:t>
            </a:r>
          </a:p>
          <a:p>
            <a:pPr eaLnBrk="1" hangingPunct="1">
              <a:defRPr/>
            </a:pPr>
            <a:r>
              <a:rPr lang="pt-BR" dirty="0"/>
              <a:t>Bit 8: 9,10,11</a:t>
            </a:r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Correção de um bit por palavra transmitida</a:t>
            </a:r>
          </a:p>
          <a:p>
            <a:pPr eaLnBrk="1" hangingPunct="1">
              <a:defRPr/>
            </a:pPr>
            <a:endParaRPr lang="pt-BR" dirty="0"/>
          </a:p>
          <a:p>
            <a:pPr eaLnBrk="1" hangingPunct="1">
              <a:defRPr/>
            </a:pPr>
            <a:r>
              <a:rPr lang="pt-BR" dirty="0"/>
              <a:t>Correção de erros em rajada: transmissão das colunas</a:t>
            </a:r>
          </a:p>
        </p:txBody>
      </p:sp>
      <p:pic>
        <p:nvPicPr>
          <p:cNvPr id="41987" name="Picture 4" descr="3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1881188"/>
            <a:ext cx="4973637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Funções e serviços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Funções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Enquadramento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Correção/detecção de erro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Controle de fluxo (nem sempre)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Controle de acesso ao meio</a:t>
            </a:r>
          </a:p>
          <a:p>
            <a:pPr eaLnBrk="1" hangingPunct="1">
              <a:lnSpc>
                <a:spcPct val="80000"/>
              </a:lnSpc>
              <a:defRPr/>
            </a:pPr>
            <a:endParaRPr lang="pt-BR" sz="2600" dirty="0"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0396C-D77A-E444-BAA6-032A3908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450E5-F8BE-4B45-A518-E011163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604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64413-A4E7-8147-9CFD-104912F89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Correção ou detecção de erros?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A0D65-5C5B-E04E-8C39-A7BD0A32C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27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1C49-7AF2-BA43-99C7-E4BBD00F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ou detecção de erros?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84696-4604-6942-AC64-F63FA8E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Detecção de erros (ARQ – </a:t>
            </a:r>
            <a:r>
              <a:rPr lang="pt-BR" dirty="0" err="1"/>
              <a:t>Automatic</a:t>
            </a:r>
            <a:r>
              <a:rPr lang="pt-BR" dirty="0"/>
              <a:t> </a:t>
            </a:r>
            <a:r>
              <a:rPr lang="pt-BR" dirty="0" err="1"/>
              <a:t>repeat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Solução: retransmitir todo o quadro novamente</a:t>
            </a:r>
          </a:p>
          <a:p>
            <a:pPr lvl="1"/>
            <a:r>
              <a:rPr lang="pt-BR" dirty="0"/>
              <a:t>Ideal para erros infrequentes</a:t>
            </a:r>
          </a:p>
          <a:p>
            <a:endParaRPr lang="pt-BR" dirty="0"/>
          </a:p>
          <a:p>
            <a:r>
              <a:rPr lang="pt-BR" dirty="0"/>
              <a:t>Correção de erros (FEC – </a:t>
            </a:r>
            <a:r>
              <a:rPr lang="pt-BR" dirty="0" err="1"/>
              <a:t>Forward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correction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Ideal para erros frequentes</a:t>
            </a:r>
          </a:p>
          <a:p>
            <a:pPr lvl="1"/>
            <a:r>
              <a:rPr lang="pt-BR" dirty="0"/>
              <a:t>Também precisa de retransmissão de quadros para mais erros que podemos corrigir</a:t>
            </a:r>
          </a:p>
        </p:txBody>
      </p:sp>
    </p:spTree>
    <p:extLst>
      <p:ext uri="{BB962C8B-B14F-4D97-AF65-F5344CB8AC3E}">
        <p14:creationId xmlns:p14="http://schemas.microsoft.com/office/powerpoint/2010/main" val="2656420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Exemplo: PPP</a:t>
            </a:r>
          </a:p>
        </p:txBody>
      </p:sp>
      <p:sp>
        <p:nvSpPr>
          <p:cNvPr id="64514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pt-BR">
              <a:latin typeface="Arial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PPP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cs typeface="ＭＳ Ｐゴシック" charset="0"/>
              </a:rPr>
              <a:t>PPP = Point-to-Point Protocol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cs typeface="ＭＳ Ｐゴシック" charset="0"/>
              </a:rPr>
              <a:t>Controle de enlaces ponto-a-ponto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Modem - ISP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Roteador - roteador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pt-BR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cs typeface="ＭＳ Ｐゴシック" charset="0"/>
              </a:rPr>
              <a:t>Controla: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Estabelecimento e fechamento do canal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Negociação de parâmetros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Enquadramento e detecção de erro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>
                <a:latin typeface="Arial" charset="0"/>
                <a:ea typeface="ＭＳ Ｐゴシック" charset="0"/>
              </a:rPr>
              <a:t>Definição da configuração da camada de rede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Uso do PPP – Modem &lt;-&gt; central</a:t>
            </a:r>
          </a:p>
        </p:txBody>
      </p:sp>
      <p:pic>
        <p:nvPicPr>
          <p:cNvPr id="66562" name="Picture 4" descr="3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265363"/>
            <a:ext cx="818673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PPP - Funcionamento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Orientado a bytes: usa byte </a:t>
            </a:r>
            <a:r>
              <a:rPr lang="pt-BR" dirty="0" err="1">
                <a:latin typeface="Arial" charset="0"/>
                <a:cs typeface="ＭＳ Ｐゴシック" charset="0"/>
              </a:rPr>
              <a:t>stuffing</a:t>
            </a:r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Janela deslizante de 3 bits (herança do HDLC)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Formato do quadro</a:t>
            </a:r>
          </a:p>
        </p:txBody>
      </p:sp>
      <p:sp>
        <p:nvSpPr>
          <p:cNvPr id="68610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Control: número de sequência (geralmente não utilizado)</a:t>
            </a: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Protocol: identifica tipo de protocolo no Payload</a:t>
            </a:r>
          </a:p>
          <a:p>
            <a:pPr lvl="1" eaLnBrk="1" hangingPunct="1"/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IP, IPX, Appletalk, LCP, NCP,...</a:t>
            </a:r>
          </a:p>
        </p:txBody>
      </p:sp>
      <p:pic>
        <p:nvPicPr>
          <p:cNvPr id="68611" name="Picture 4" descr="3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74908"/>
            <a:ext cx="79565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Diagrama de estados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ctr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>
                <a:latin typeface="+mn-lt"/>
                <a:ea typeface="+mn-ea"/>
                <a:cs typeface="+mn-cs"/>
              </a:rPr>
              <a:t>A simplified phase diagram for bring a line up and down.</a:t>
            </a:r>
          </a:p>
        </p:txBody>
      </p:sp>
      <p:pic>
        <p:nvPicPr>
          <p:cNvPr id="69635" name="Picture 4" descr="3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477963"/>
            <a:ext cx="57404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0396C-D77A-E444-BAA6-032A3908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F450E5-F8BE-4B45-A518-E011163B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8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Enquadramento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1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600">
                <a:latin typeface="Arial" charset="0"/>
                <a:cs typeface="ＭＳ Ｐゴシック" charset="0"/>
              </a:rPr>
              <a:t>Componentes:</a:t>
            </a:r>
          </a:p>
          <a:p>
            <a:pPr lvl="1" eaLnBrk="1" hangingPunct="1">
              <a:lnSpc>
                <a:spcPct val="80000"/>
              </a:lnSpc>
            </a:pPr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Identificador de início</a:t>
            </a:r>
          </a:p>
          <a:p>
            <a:pPr lvl="1" eaLnBrk="1" hangingPunct="1">
              <a:lnSpc>
                <a:spcPct val="80000"/>
              </a:lnSpc>
            </a:pPr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Identificador de fim</a:t>
            </a:r>
          </a:p>
          <a:p>
            <a:pPr lvl="1" eaLnBrk="1" hangingPunct="1">
              <a:lnSpc>
                <a:spcPct val="80000"/>
              </a:lnSpc>
            </a:pPr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Tamanho</a:t>
            </a:r>
          </a:p>
          <a:p>
            <a:pPr lvl="1" eaLnBrk="1" hangingPunct="1">
              <a:lnSpc>
                <a:spcPct val="80000"/>
              </a:lnSpc>
            </a:pPr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Origem e destino (depende)</a:t>
            </a:r>
          </a:p>
          <a:p>
            <a:pPr lvl="1" eaLnBrk="1" hangingPunct="1">
              <a:lnSpc>
                <a:spcPct val="80000"/>
              </a:lnSpc>
            </a:pPr>
            <a:r>
              <a:rPr lang="pt-BR">
                <a:latin typeface="Arial" charset="0"/>
                <a:ea typeface="ＭＳ Ｐゴシック" charset="0"/>
                <a:cs typeface="ＭＳ Ｐゴシック" charset="0"/>
              </a:rPr>
              <a:t>Bits de detecção/correção de erro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Enquadramento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 se simplesmente contarmos a quantidade de bytes do quadro?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6525" y="60198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ctr" defTabSz="91440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>
                <a:latin typeface="+mn-lt"/>
                <a:ea typeface="+mn-ea"/>
                <a:cs typeface="+mn-cs"/>
              </a:rPr>
              <a:t>A character stream.   </a:t>
            </a: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(a)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Without errors.   </a:t>
            </a:r>
            <a:r>
              <a:rPr lang="en-US" sz="2400" kern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(b)</a:t>
            </a:r>
            <a:r>
              <a:rPr lang="en-US" sz="2400" kern="0" dirty="0">
                <a:latin typeface="+mn-lt"/>
                <a:ea typeface="+mn-ea"/>
                <a:cs typeface="+mn-cs"/>
              </a:rPr>
              <a:t> With one error.</a:t>
            </a:r>
          </a:p>
        </p:txBody>
      </p:sp>
      <p:pic>
        <p:nvPicPr>
          <p:cNvPr id="18436" name="Picture 4" descr="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735263"/>
            <a:ext cx="7048500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Enquadramento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Definição de uma sequência de fim e uma de início</a:t>
            </a:r>
          </a:p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Problema: sequência de fim ou início podem fazer parte do dado a ser transmitido. Como não confundir com o fim da mensagem?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C6A56-6F81-954C-9D02-8D0963CC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Caracteres de delimitação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C8625-556F-0D4B-84DD-2D0012A2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C: “</a:t>
            </a:r>
            <a:r>
              <a:rPr lang="pt-BR" dirty="0" err="1"/>
              <a:t>String</a:t>
            </a:r>
            <a:r>
              <a:rPr lang="pt-BR" dirty="0"/>
              <a:t>”, “</a:t>
            </a:r>
            <a:r>
              <a:rPr lang="pt-BR" dirty="0" err="1"/>
              <a:t>String</a:t>
            </a:r>
            <a:r>
              <a:rPr lang="pt-BR" dirty="0"/>
              <a:t> \”</a:t>
            </a:r>
            <a:r>
              <a:rPr lang="pt-BR" dirty="0" err="1"/>
              <a:t>aspeada</a:t>
            </a:r>
            <a:r>
              <a:rPr lang="pt-BR" dirty="0"/>
              <a:t>\””, “</a:t>
            </a:r>
            <a:r>
              <a:rPr lang="pt-BR" dirty="0" err="1"/>
              <a:t>c</a:t>
            </a:r>
            <a:r>
              <a:rPr lang="pt-BR"/>
              <a:t>:\\”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2160203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 Proposta AG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M0-Apresentação do Curso.pptx</Template>
  <TotalTime>2087</TotalTime>
  <Words>1312</Words>
  <Application>Microsoft Macintosh PowerPoint</Application>
  <PresentationFormat>Apresentação na tela (4:3)</PresentationFormat>
  <Paragraphs>243</Paragraphs>
  <Slides>48</Slides>
  <Notes>1</Notes>
  <HiddenSlides>7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Vínculos</vt:lpstr>
      </vt:variant>
      <vt:variant>
        <vt:i4>3</vt:i4>
      </vt:variant>
      <vt:variant>
        <vt:lpstr>Títulos de slides</vt:lpstr>
      </vt:variant>
      <vt:variant>
        <vt:i4>48</vt:i4>
      </vt:variant>
    </vt:vector>
  </HeadingPairs>
  <TitlesOfParts>
    <vt:vector size="55" baseType="lpstr">
      <vt:lpstr>Arial</vt:lpstr>
      <vt:lpstr>Calibri</vt:lpstr>
      <vt:lpstr>Times New Roman</vt:lpstr>
      <vt:lpstr>Apresentacao Proposta AG</vt:lpstr>
      <vt:lpstr>file:///localhost/Users/damacedo/Documents/UFMG/Redes%20de%20Computadores/Slides/Macintosh%20HD:Users:damacedo:Documents:UFOP:Redes%202010-2:Lista%201%20Redes%20-%20Resolvida.docx!OLE_LINK1</vt:lpstr>
      <vt:lpstr>file:///localhost/Users/damacedo/Documents/UFMG/Redes%20de%20Computadores/Slides/Macintosh%20HD:Users:damacedo:Documents:UFOP:Redes%202010-2:Lista%201%20Redes%20-%20Resolvida.docx!OLE_LINK2</vt:lpstr>
      <vt:lpstr>file:///localhost/Users/damacedo/Documents/UFMG/Redes%20de%20Computadores/Slides/Macintosh%20HD:Users:damacedo:Documents:UFOP:Redes%202010-2:Lista%201%20Redes%20-%20Resolvida.docx!OLE_LINK3</vt:lpstr>
      <vt:lpstr>Camada de Enlace – Sub-camada LLC </vt:lpstr>
      <vt:lpstr>Onde estamos?</vt:lpstr>
      <vt:lpstr>Camada de enlace</vt:lpstr>
      <vt:lpstr>Funções e serviços</vt:lpstr>
      <vt:lpstr>Pausa</vt:lpstr>
      <vt:lpstr>Enquadramento</vt:lpstr>
      <vt:lpstr>Enquadramento</vt:lpstr>
      <vt:lpstr>Enquadramento</vt:lpstr>
      <vt:lpstr>Caracteres de delimitação</vt:lpstr>
      <vt:lpstr>Enquadramento – escape</vt:lpstr>
      <vt:lpstr>Enquadramento - escape</vt:lpstr>
      <vt:lpstr>Enquadramento – bit stuffing</vt:lpstr>
      <vt:lpstr>Enquadramento – bit stuffing</vt:lpstr>
      <vt:lpstr>Exemplo de enquadramento: B-Mac</vt:lpstr>
      <vt:lpstr>Exemplo de enquadramento: B-Mac</vt:lpstr>
      <vt:lpstr>Exemplo de enquadramento: B-Mac</vt:lpstr>
      <vt:lpstr>Exemplo de enquadramento: B-Mac</vt:lpstr>
      <vt:lpstr>Exemplo de enquadramento: B-Mac</vt:lpstr>
      <vt:lpstr>Exemplo de enquadramento: B-Mac</vt:lpstr>
      <vt:lpstr>Pausa</vt:lpstr>
      <vt:lpstr>Detecção e correção de erro</vt:lpstr>
      <vt:lpstr>Autenticidade</vt:lpstr>
      <vt:lpstr>Detecção de erro</vt:lpstr>
      <vt:lpstr>Detecção de erro - princípios</vt:lpstr>
      <vt:lpstr>Pausa</vt:lpstr>
      <vt:lpstr>CRC</vt:lpstr>
      <vt:lpstr>CRC</vt:lpstr>
      <vt:lpstr>Polinômios de exemplo</vt:lpstr>
      <vt:lpstr>Algumas divisões para praticarmos</vt:lpstr>
      <vt:lpstr>Pausa</vt:lpstr>
      <vt:lpstr>CRC - Algoritmo</vt:lpstr>
      <vt:lpstr>Exercício</vt:lpstr>
      <vt:lpstr>CRC</vt:lpstr>
      <vt:lpstr>CRC</vt:lpstr>
      <vt:lpstr>CRC</vt:lpstr>
      <vt:lpstr>Correção de erro</vt:lpstr>
      <vt:lpstr>Quantidade de bits</vt:lpstr>
      <vt:lpstr>Correção de erro</vt:lpstr>
      <vt:lpstr>Correção de erro</vt:lpstr>
      <vt:lpstr>Pausa</vt:lpstr>
      <vt:lpstr>Correção ou detecção de erros?</vt:lpstr>
      <vt:lpstr>Correção ou detecção de erros?</vt:lpstr>
      <vt:lpstr>Exemplo: PPP</vt:lpstr>
      <vt:lpstr>PPP</vt:lpstr>
      <vt:lpstr>Uso do PPP – Modem &lt;-&gt; central</vt:lpstr>
      <vt:lpstr>PPP - Funcionamento</vt:lpstr>
      <vt:lpstr>Formato do quadro</vt:lpstr>
      <vt:lpstr>Diagrama de estados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Enlace</dc:title>
  <dc:creator>Daniel Macedo</dc:creator>
  <cp:lastModifiedBy>damacedo</cp:lastModifiedBy>
  <cp:revision>61</cp:revision>
  <dcterms:created xsi:type="dcterms:W3CDTF">2010-09-16T18:02:02Z</dcterms:created>
  <dcterms:modified xsi:type="dcterms:W3CDTF">2020-07-28T22:02:47Z</dcterms:modified>
</cp:coreProperties>
</file>