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31"/>
  </p:notesMasterIdLst>
  <p:handoutMasterIdLst>
    <p:handoutMasterId r:id="rId32"/>
  </p:handoutMasterIdLst>
  <p:sldIdLst>
    <p:sldId id="256" r:id="rId2"/>
    <p:sldId id="283" r:id="rId3"/>
    <p:sldId id="336" r:id="rId4"/>
    <p:sldId id="275" r:id="rId5"/>
    <p:sldId id="374" r:id="rId6"/>
    <p:sldId id="277" r:id="rId7"/>
    <p:sldId id="276" r:id="rId8"/>
    <p:sldId id="278" r:id="rId9"/>
    <p:sldId id="281" r:id="rId10"/>
    <p:sldId id="282" r:id="rId11"/>
    <p:sldId id="325" r:id="rId12"/>
    <p:sldId id="326" r:id="rId13"/>
    <p:sldId id="327" r:id="rId14"/>
    <p:sldId id="329" r:id="rId15"/>
    <p:sldId id="328" r:id="rId16"/>
    <p:sldId id="338" r:id="rId17"/>
    <p:sldId id="337" r:id="rId18"/>
    <p:sldId id="340" r:id="rId19"/>
    <p:sldId id="341" r:id="rId20"/>
    <p:sldId id="339" r:id="rId21"/>
    <p:sldId id="284" r:id="rId22"/>
    <p:sldId id="369" r:id="rId23"/>
    <p:sldId id="370" r:id="rId24"/>
    <p:sldId id="463" r:id="rId25"/>
    <p:sldId id="285" r:id="rId26"/>
    <p:sldId id="289" r:id="rId27"/>
    <p:sldId id="290" r:id="rId28"/>
    <p:sldId id="380" r:id="rId29"/>
    <p:sldId id="462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15">
          <p15:clr>
            <a:srgbClr val="A4A3A4"/>
          </p15:clr>
        </p15:guide>
        <p15:guide id="2" pos="281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87154" autoAdjust="0"/>
  </p:normalViewPr>
  <p:slideViewPr>
    <p:cSldViewPr snapToGrid="0" snapToObjects="1" showGuides="1">
      <p:cViewPr varScale="1">
        <p:scale>
          <a:sx n="120" d="100"/>
          <a:sy n="120" d="100"/>
        </p:scale>
        <p:origin x="192" y="432"/>
      </p:cViewPr>
      <p:guideLst>
        <p:guide orient="horz" pos="3015"/>
        <p:guide pos="281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1103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FDE3A-1409-364B-9CB2-C940ECEBD14E}" type="datetimeFigureOut">
              <a:rPr lang="en-US" smtClean="0"/>
              <a:t>7/30/20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B7FB95-F71D-4A4B-948B-0C7E8198F7B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04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764CB9-BF8C-FC4A-AD42-784D19B8FF9C}" type="datetimeFigureOut">
              <a:rPr lang="en-US" smtClean="0"/>
              <a:pPr/>
              <a:t>7/30/20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F623D-CA4B-5E4B-82E6-A7C475CE697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6366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B39AB9-3815-784A-8B21-8A585DA863D6}" type="slidenum">
              <a:rPr lang="pt-BR"/>
              <a:pPr/>
              <a:t>11</a:t>
            </a:fld>
            <a:endParaRPr lang="pt-BR"/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3753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FE019B-A01B-274F-B862-9260CA99526F}" type="slidenum">
              <a:rPr lang="pt-BR"/>
              <a:pPr/>
              <a:t>12</a:t>
            </a:fld>
            <a:endParaRPr lang="pt-BR"/>
          </a:p>
        </p:txBody>
      </p:sp>
      <p:sp>
        <p:nvSpPr>
          <p:cNvPr id="88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025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5BCC38-1FAF-D844-8D52-507FCC32B692}" type="slidenum">
              <a:rPr lang="pt-BR"/>
              <a:pPr/>
              <a:t>13</a:t>
            </a:fld>
            <a:endParaRPr lang="pt-BR"/>
          </a:p>
        </p:txBody>
      </p:sp>
      <p:sp>
        <p:nvSpPr>
          <p:cNvPr id="88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708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6CEE7E-AA23-B549-901A-21D9EBC27DAC}" type="slidenum">
              <a:rPr lang="pt-BR"/>
              <a:pPr/>
              <a:t>14</a:t>
            </a:fld>
            <a:endParaRPr lang="pt-BR"/>
          </a:p>
        </p:txBody>
      </p:sp>
      <p:sp>
        <p:nvSpPr>
          <p:cNvPr id="88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383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94F414-D433-AB4B-9C1F-2411E817FF84}" type="slidenum">
              <a:rPr lang="pt-BR"/>
              <a:pPr/>
              <a:t>15</a:t>
            </a:fld>
            <a:endParaRPr lang="pt-BR"/>
          </a:p>
        </p:txBody>
      </p:sp>
      <p:sp>
        <p:nvSpPr>
          <p:cNvPr id="88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44730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FHSS – </a:t>
            </a:r>
            <a:r>
              <a:rPr lang="pt-BR" dirty="0" err="1"/>
              <a:t>Frequency</a:t>
            </a:r>
            <a:r>
              <a:rPr lang="pt-BR" dirty="0"/>
              <a:t> </a:t>
            </a:r>
            <a:r>
              <a:rPr lang="pt-BR" dirty="0" err="1"/>
              <a:t>hopping</a:t>
            </a:r>
            <a:endParaRPr lang="pt-BR" dirty="0"/>
          </a:p>
          <a:p>
            <a:r>
              <a:rPr lang="pt-BR" dirty="0"/>
              <a:t>DSSS – Spread </a:t>
            </a:r>
            <a:r>
              <a:rPr lang="pt-BR" dirty="0" err="1"/>
              <a:t>spectrum</a:t>
            </a:r>
            <a:r>
              <a:rPr lang="pt-BR" dirty="0"/>
              <a:t>, similar</a:t>
            </a:r>
            <a:r>
              <a:rPr lang="pt-BR" baseline="0" dirty="0"/>
              <a:t> a CDMA</a:t>
            </a:r>
          </a:p>
          <a:p>
            <a:r>
              <a:rPr lang="pt-BR" baseline="0" dirty="0"/>
              <a:t>OFDM – 52 canais, uso de QAM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F623D-CA4B-5E4B-82E6-A7C475CE6971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327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Tipo – controle, dados, management</a:t>
            </a:r>
          </a:p>
          <a:p>
            <a:r>
              <a:rPr lang="pt-BR" dirty="0"/>
              <a:t>TO</a:t>
            </a:r>
            <a:r>
              <a:rPr lang="pt-BR" baseline="0" dirty="0"/>
              <a:t> DS e FROM DS – Se veio da rede </a:t>
            </a:r>
            <a:r>
              <a:rPr lang="pt-BR" baseline="0" dirty="0" err="1"/>
              <a:t>cabeada</a:t>
            </a:r>
            <a:endParaRPr lang="pt-BR" baseline="0" dirty="0"/>
          </a:p>
          <a:p>
            <a:r>
              <a:rPr lang="pt-BR" baseline="0" dirty="0"/>
              <a:t>MF = more </a:t>
            </a:r>
            <a:r>
              <a:rPr lang="pt-BR" baseline="0" dirty="0" err="1"/>
              <a:t>fragments</a:t>
            </a:r>
            <a:endParaRPr lang="pt-BR" baseline="0" dirty="0"/>
          </a:p>
          <a:p>
            <a:r>
              <a:rPr lang="pt-BR" baseline="0" dirty="0"/>
              <a:t>Retry-  marca que é retransmissão</a:t>
            </a:r>
          </a:p>
          <a:p>
            <a:r>
              <a:rPr lang="pt-BR" baseline="0" dirty="0" err="1"/>
              <a:t>Pwr</a:t>
            </a:r>
            <a:r>
              <a:rPr lang="pt-BR" baseline="0" dirty="0"/>
              <a:t> – Para desligar estação</a:t>
            </a:r>
          </a:p>
          <a:p>
            <a:r>
              <a:rPr lang="pt-BR" baseline="0" dirty="0"/>
              <a:t>More – Indica fragmentos</a:t>
            </a:r>
          </a:p>
          <a:p>
            <a:r>
              <a:rPr lang="pt-BR" baseline="0" dirty="0"/>
              <a:t>W – Uso de WEP</a:t>
            </a:r>
          </a:p>
          <a:p>
            <a:pPr>
              <a:buFontTx/>
              <a:buNone/>
            </a:pPr>
            <a:r>
              <a:rPr lang="pt-BR" baseline="0" dirty="0"/>
              <a:t>O – processamento em ordem</a:t>
            </a:r>
          </a:p>
          <a:p>
            <a:pPr>
              <a:buFontTx/>
              <a:buNone/>
            </a:pPr>
            <a:r>
              <a:rPr lang="pt-BR" dirty="0"/>
              <a:t>Endereços: fonte,</a:t>
            </a:r>
            <a:r>
              <a:rPr lang="pt-BR" baseline="0" dirty="0"/>
              <a:t> destino, AP fonte, AP destino</a:t>
            </a:r>
          </a:p>
          <a:p>
            <a:pPr>
              <a:buFontTx/>
              <a:buNone/>
            </a:pPr>
            <a:r>
              <a:rPr lang="pt-BR" baseline="0" dirty="0" err="1"/>
              <a:t>Duration</a:t>
            </a:r>
            <a:r>
              <a:rPr lang="pt-BR" baseline="0" dirty="0"/>
              <a:t> - NAV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8F623D-CA4B-5E4B-82E6-A7C475CE6971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8558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DOGN       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Micro-arquitetura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881865-F2B4-8D4E-825F-5803528415B0}" type="slidenum">
              <a:rPr lang="pt-BR" smtClean="0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9071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DOGN       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F1EC15-5338-A942-B5BA-13C3475F07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522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DOGN       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F1EC15-5338-A942-B5BA-13C3475F07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403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3563" y="1524000"/>
            <a:ext cx="7974012" cy="175260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pt-BR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fld id="{D0479964-2804-A345-9894-A419AAC3CB1A}" type="datetimeFigureOut">
              <a:rPr lang="en-US" smtClean="0"/>
              <a:t>7/30/20</a:t>
            </a:fld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F1EC15-5338-A942-B5BA-13C3475F07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76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DOGN       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F1EC15-5338-A942-B5BA-13C3475F07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015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DOGN        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F1EC15-5338-A942-B5BA-13C3475F07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298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DOGN        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F1EC15-5338-A942-B5BA-13C3475F07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286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DOGN         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F1EC15-5338-A942-B5BA-13C3475F07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68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DOGN         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F1EC15-5338-A942-B5BA-13C3475F07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5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DOGN         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F1EC15-5338-A942-B5BA-13C3475F07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39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DOGN        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F1EC15-5338-A942-B5BA-13C3475F07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471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x-none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DOGN        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1F1EC15-5338-A942-B5BA-13C3475F075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85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4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225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fld id="{D0479964-2804-A345-9894-A419AAC3CB1A}" type="datetimeFigureOut">
              <a:rPr lang="en-US" smtClean="0"/>
              <a:t>7/30/20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9925" y="6519863"/>
            <a:ext cx="5143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Arial" charset="0"/>
              </a:defRPr>
            </a:lvl1pPr>
          </a:lstStyle>
          <a:p>
            <a:fld id="{B1F1EC15-5338-A942-B5BA-13C3475F0752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22535" name="Picture 6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" y="6308725"/>
            <a:ext cx="1371600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8" descr="dcc_logo_2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6142038"/>
            <a:ext cx="1547812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C80E2D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C80E2D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C80E2D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C80E2D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C80E2D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C80E2D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C80E2D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C80E2D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rgbClr val="C80E2D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youtu.be/1z0ULvg_pW8" TargetMode="Externa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802.11#Standard_and_amendment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Camada de enlace – </a:t>
            </a:r>
            <a:r>
              <a:rPr lang="pt-BR" dirty="0" err="1"/>
              <a:t>sub-camada</a:t>
            </a:r>
            <a:r>
              <a:rPr lang="pt-BR"/>
              <a:t> de controle </a:t>
            </a:r>
            <a:r>
              <a:rPr lang="pt-BR" dirty="0"/>
              <a:t>de acesso ao meio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Daniel Fernandes Macedo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Gigabit Ethernet – 25m!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25m = Distância que permite detecção de erro para transmissão de 64 bytes a 1Gbps</a:t>
            </a:r>
          </a:p>
          <a:p>
            <a:endParaRPr lang="pt-BR" dirty="0"/>
          </a:p>
          <a:p>
            <a:r>
              <a:rPr lang="pt-BR" dirty="0"/>
              <a:t>Padrão: aumento para 200m</a:t>
            </a:r>
          </a:p>
          <a:p>
            <a:pPr lvl="1"/>
            <a:r>
              <a:rPr lang="pt-BR" dirty="0" err="1"/>
              <a:t>Padding</a:t>
            </a:r>
            <a:r>
              <a:rPr lang="pt-BR" dirty="0"/>
              <a:t> de 46 bytes para 512B: eficiência de 9%!</a:t>
            </a:r>
          </a:p>
          <a:p>
            <a:pPr lvl="1"/>
            <a:r>
              <a:rPr lang="pt-BR" dirty="0"/>
              <a:t>Envio em rajadas (evitar </a:t>
            </a:r>
            <a:r>
              <a:rPr lang="pt-BR" dirty="0" err="1"/>
              <a:t>padding</a:t>
            </a:r>
            <a:r>
              <a:rPr lang="pt-BR" dirty="0"/>
              <a:t> para 512)</a:t>
            </a:r>
          </a:p>
          <a:p>
            <a:pPr lvl="1"/>
            <a:endParaRPr lang="pt-BR" dirty="0"/>
          </a:p>
          <a:p>
            <a:r>
              <a:rPr lang="pt-BR" dirty="0"/>
              <a:t>Na prática: conexão a switches</a:t>
            </a:r>
          </a:p>
          <a:p>
            <a:pPr lvl="1"/>
            <a:r>
              <a:rPr lang="pt-BR" dirty="0"/>
              <a:t>Não ocorre colisão</a:t>
            </a:r>
          </a:p>
          <a:p>
            <a:pPr lvl="1"/>
            <a:r>
              <a:rPr lang="pt-BR" dirty="0"/>
              <a:t>Alcance limitado pela atenuação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Hub</a:t>
            </a:r>
            <a:endParaRPr lang="pt-BR" sz="2800" i="1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14739-BE82-3A4A-AE5B-F18673E785F3}" type="slidenum">
              <a:rPr lang="pt-BR"/>
              <a:pPr/>
              <a:t>11</a:t>
            </a:fld>
            <a:endParaRPr lang="pt-BR"/>
          </a:p>
        </p:txBody>
      </p:sp>
      <p:pic>
        <p:nvPicPr>
          <p:cNvPr id="771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2005" y="3870183"/>
            <a:ext cx="6528619" cy="2483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7107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4783138" cy="374332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Alternativa para o </a:t>
            </a:r>
            <a:r>
              <a:rPr lang="pt-BR" dirty="0" err="1"/>
              <a:t>drop</a:t>
            </a:r>
            <a:r>
              <a:rPr lang="pt-BR" dirty="0"/>
              <a:t> </a:t>
            </a:r>
            <a:r>
              <a:rPr lang="pt-BR" dirty="0" err="1"/>
              <a:t>cable</a:t>
            </a:r>
            <a:r>
              <a:rPr lang="pt-BR" dirty="0"/>
              <a:t> </a:t>
            </a:r>
          </a:p>
          <a:p>
            <a:endParaRPr lang="pt-BR" dirty="0"/>
          </a:p>
          <a:p>
            <a:r>
              <a:rPr lang="pt-BR" dirty="0"/>
              <a:t>Funções do </a:t>
            </a:r>
            <a:r>
              <a:rPr lang="pt-BR" i="1" dirty="0"/>
              <a:t>Hub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Diagnóstico da rede</a:t>
            </a:r>
          </a:p>
          <a:p>
            <a:pPr lvl="1"/>
            <a:r>
              <a:rPr lang="pt-BR" dirty="0"/>
              <a:t>Centralização</a:t>
            </a:r>
          </a:p>
          <a:p>
            <a:pPr lvl="1"/>
            <a:r>
              <a:rPr lang="pt-BR" dirty="0"/>
              <a:t>Detecção de colisões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Hub</a:t>
            </a:r>
            <a:endParaRPr lang="pt-BR" sz="2800" i="1" dirty="0"/>
          </a:p>
        </p:txBody>
      </p:sp>
      <p:sp>
        <p:nvSpPr>
          <p:cNvPr id="81817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524000"/>
            <a:ext cx="8296275" cy="45132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sz="2900" dirty="0"/>
              <a:t>Primeira geração -  apareceu por volta de 1984 e era utilizada para conectar vários segmentos de rede local.</a:t>
            </a:r>
            <a:r>
              <a:rPr lang="en-US" sz="2900" dirty="0"/>
              <a:t> </a:t>
            </a:r>
            <a:endParaRPr lang="pt-BR" sz="2900" dirty="0"/>
          </a:p>
          <a:p>
            <a:pPr>
              <a:lnSpc>
                <a:spcPct val="80000"/>
              </a:lnSpc>
            </a:pPr>
            <a:r>
              <a:rPr lang="pt-BR" sz="2900" dirty="0"/>
              <a:t>Segunda geração - com gerenciamento local e remoto dos segmentos de rede a ele conectados,  permite a interligação de arquiteturas diferentes de redes locais, como Ethernet e Token </a:t>
            </a:r>
            <a:r>
              <a:rPr lang="pt-BR" sz="2900" dirty="0" err="1"/>
              <a:t>Ring</a:t>
            </a:r>
            <a:r>
              <a:rPr lang="pt-BR" sz="2900" dirty="0"/>
              <a:t>.</a:t>
            </a:r>
          </a:p>
          <a:p>
            <a:pPr>
              <a:lnSpc>
                <a:spcPct val="80000"/>
              </a:lnSpc>
            </a:pPr>
            <a:r>
              <a:rPr lang="pt-BR" sz="2900" dirty="0"/>
              <a:t>Terceira geração - são os Hubs “inteligentes”.</a:t>
            </a:r>
            <a:r>
              <a:rPr lang="en-US" sz="2900" dirty="0"/>
              <a:t> </a:t>
            </a:r>
            <a:endParaRPr lang="pt-BR" sz="2900" dirty="0"/>
          </a:p>
          <a:p>
            <a:pPr>
              <a:lnSpc>
                <a:spcPct val="80000"/>
              </a:lnSpc>
            </a:pPr>
            <a:r>
              <a:rPr lang="pt-BR" sz="2900" dirty="0"/>
              <a:t>Quarta  geração - de Hubs é a dos chamados </a:t>
            </a:r>
            <a:r>
              <a:rPr lang="pt-BR" sz="2900" dirty="0" err="1"/>
              <a:t>switch-hubs</a:t>
            </a:r>
            <a:r>
              <a:rPr lang="pt-BR" sz="2900" dirty="0"/>
              <a:t>. Enviam os dados somente à porta correta</a:t>
            </a:r>
            <a:endParaRPr lang="en-US" sz="2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BE5EE-4301-0D44-B278-99166106D3BD}" type="slidenum">
              <a:rPr lang="pt-BR"/>
              <a:pPr/>
              <a:t>12</a:t>
            </a:fld>
            <a:endParaRPr lang="pt-B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Switch</a:t>
            </a:r>
            <a:endParaRPr lang="pt-BR" sz="2800" i="1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DC20-E46E-4F47-A08B-2588033D82C8}" type="slidenum">
              <a:rPr lang="pt-BR"/>
              <a:pPr/>
              <a:t>13</a:t>
            </a:fld>
            <a:endParaRPr lang="pt-BR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615" y="2414245"/>
            <a:ext cx="3555004" cy="4443755"/>
          </a:xfrm>
          <a:prstGeom prst="rect">
            <a:avLst/>
          </a:prstGeom>
        </p:spPr>
      </p:pic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99814" y="1687318"/>
            <a:ext cx="6056313" cy="3414712"/>
            <a:chOff x="0" y="912"/>
            <a:chExt cx="4848" cy="2928"/>
          </a:xfrm>
        </p:grpSpPr>
        <p:pic>
          <p:nvPicPr>
            <p:cNvPr id="819205" name="Picture 5" descr="Hub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0" y="1104"/>
              <a:ext cx="1104" cy="1920"/>
            </a:xfrm>
            <a:prstGeom prst="rect">
              <a:avLst/>
            </a:prstGeom>
            <a:noFill/>
          </p:spPr>
        </p:pic>
        <p:pic>
          <p:nvPicPr>
            <p:cNvPr id="819206" name="Picture 6" descr="ef2h24jp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536" y="912"/>
              <a:ext cx="3312" cy="1029"/>
            </a:xfrm>
            <a:prstGeom prst="rect">
              <a:avLst/>
            </a:prstGeom>
            <a:noFill/>
          </p:spPr>
        </p:pic>
        <p:pic>
          <p:nvPicPr>
            <p:cNvPr id="819207" name="Picture 7" descr="efah05wv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1440" y="1776"/>
              <a:ext cx="2160" cy="1210"/>
            </a:xfrm>
            <a:prstGeom prst="rect">
              <a:avLst/>
            </a:prstGeom>
            <a:noFill/>
          </p:spPr>
        </p:pic>
        <p:pic>
          <p:nvPicPr>
            <p:cNvPr id="819208" name="Picture 8" descr="EW20HUB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384" y="3168"/>
              <a:ext cx="2688" cy="672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Switch</a:t>
            </a:r>
            <a:endParaRPr lang="pt-BR" sz="2800" i="1" dirty="0"/>
          </a:p>
        </p:txBody>
      </p:sp>
      <p:graphicFrame>
        <p:nvGraphicFramePr>
          <p:cNvPr id="820231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1360488" y="1477963"/>
          <a:ext cx="6107112" cy="474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97" name="Imagem de bitmap" r:id="rId4" imgW="5106113" imgH="3962953" progId="">
                  <p:embed/>
                </p:oleObj>
              </mc:Choice>
              <mc:Fallback>
                <p:oleObj name="Imagem de bitmap" r:id="rId4" imgW="5106113" imgH="3962953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1477963"/>
                        <a:ext cx="6107112" cy="47402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FF6A5-4576-FF4B-A18F-D508A07757EF}" type="slidenum">
              <a:rPr lang="pt-BR"/>
              <a:pPr/>
              <a:t>14</a:t>
            </a:fld>
            <a:endParaRPr lang="pt-B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Switch</a:t>
            </a:r>
            <a:endParaRPr lang="pt-BR" sz="2800" i="1" dirty="0"/>
          </a:p>
        </p:txBody>
      </p:sp>
      <p:sp>
        <p:nvSpPr>
          <p:cNvPr id="774147" name="Rectangle 3"/>
          <p:cNvSpPr>
            <a:spLocks noGrp="1" noChangeArrowheads="1"/>
          </p:cNvSpPr>
          <p:nvPr>
            <p:ph idx="1"/>
          </p:nvPr>
        </p:nvSpPr>
        <p:spPr>
          <a:xfrm>
            <a:off x="0" y="1463123"/>
            <a:ext cx="5981700" cy="43703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100" dirty="0"/>
              <a:t> </a:t>
            </a:r>
            <a:r>
              <a:rPr lang="pt-BR" sz="2100" b="1" dirty="0"/>
              <a:t>Funcionamento: </a:t>
            </a:r>
            <a:endParaRPr lang="pt-BR" sz="2100" dirty="0"/>
          </a:p>
          <a:p>
            <a:pPr lvl="1">
              <a:lnSpc>
                <a:spcPct val="90000"/>
              </a:lnSpc>
            </a:pPr>
            <a:r>
              <a:rPr lang="pt-BR" sz="2000" dirty="0"/>
              <a:t>Para cada porta de entrada é mantido um buffer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Os quadros recebidos armazenados em RAM a medida que chegam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Após algum tempo na LAN monta a sua tabela de quadros na memória RAM 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Verifica se o quadro recebido pertence àquela porta ou se destina a outra porta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Se pertence, o quadro é enviado diretamente para o destino</a:t>
            </a:r>
          </a:p>
          <a:p>
            <a:pPr lvl="1">
              <a:lnSpc>
                <a:spcPct val="90000"/>
              </a:lnSpc>
            </a:pPr>
            <a:r>
              <a:rPr lang="pt-BR" sz="2000" dirty="0"/>
              <a:t>Se não pertence, o quadro é transmitido através de seu barramento interno para a porta correta.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F68A-075C-8F4C-BCE3-2981827494B3}" type="slidenum">
              <a:rPr lang="pt-BR"/>
              <a:pPr/>
              <a:t>15</a:t>
            </a:fld>
            <a:endParaRPr lang="pt-BR"/>
          </a:p>
        </p:txBody>
      </p:sp>
      <p:pic>
        <p:nvPicPr>
          <p:cNvPr id="77414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83181" y="2781991"/>
            <a:ext cx="3279775" cy="16938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Switch - diagrama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258888"/>
            <a:ext cx="8763000" cy="54483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Switch - aprendizado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Um switch </a:t>
            </a:r>
            <a:r>
              <a:rPr lang="en-US" dirty="0" err="1"/>
              <a:t>possui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b="1" dirty="0" err="1"/>
              <a:t>tabela</a:t>
            </a:r>
            <a:r>
              <a:rPr lang="en-US" b="1" dirty="0"/>
              <a:t> de switch</a:t>
            </a:r>
          </a:p>
          <a:p>
            <a:r>
              <a:rPr lang="en-US" dirty="0" err="1"/>
              <a:t>Entrada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do switch: 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endereço</a:t>
            </a:r>
            <a:r>
              <a:rPr lang="en-US" dirty="0"/>
              <a:t> MAC, interface, </a:t>
            </a:r>
            <a:r>
              <a:rPr lang="en-US" dirty="0" err="1"/>
              <a:t>marca</a:t>
            </a:r>
            <a:r>
              <a:rPr lang="en-US" dirty="0"/>
              <a:t> de tempo)</a:t>
            </a:r>
          </a:p>
          <a:p>
            <a:pPr lvl="1"/>
            <a:r>
              <a:rPr lang="en-US" dirty="0" err="1"/>
              <a:t>Entradas</a:t>
            </a:r>
            <a:r>
              <a:rPr lang="en-US" dirty="0"/>
              <a:t> </a:t>
            </a:r>
            <a:r>
              <a:rPr lang="en-US" dirty="0" err="1"/>
              <a:t>expiradas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</a:t>
            </a:r>
            <a:r>
              <a:rPr lang="en-US" dirty="0" err="1"/>
              <a:t>são</a:t>
            </a:r>
            <a:r>
              <a:rPr lang="en-US" dirty="0"/>
              <a:t> </a:t>
            </a:r>
            <a:r>
              <a:rPr lang="en-US" dirty="0" err="1"/>
              <a:t>descartadas</a:t>
            </a:r>
            <a:r>
              <a:rPr lang="en-US" dirty="0"/>
              <a:t> (TTL </a:t>
            </a:r>
            <a:r>
              <a:rPr lang="en-US" dirty="0" err="1"/>
              <a:t>pode</a:t>
            </a:r>
            <a:r>
              <a:rPr lang="en-US" dirty="0"/>
              <a:t> ser 60 min) </a:t>
            </a:r>
          </a:p>
          <a:p>
            <a:r>
              <a:rPr lang="en-US" dirty="0"/>
              <a:t>Switch </a:t>
            </a:r>
            <a:r>
              <a:rPr lang="en-US" b="1" dirty="0" err="1"/>
              <a:t>aprende</a:t>
            </a:r>
            <a:r>
              <a:rPr lang="en-US" b="1" dirty="0"/>
              <a:t> </a:t>
            </a:r>
            <a:r>
              <a:rPr lang="en-US" dirty="0" err="1"/>
              <a:t>quais</a:t>
            </a:r>
            <a:r>
              <a:rPr lang="en-US" dirty="0"/>
              <a:t> </a:t>
            </a:r>
            <a:r>
              <a:rPr lang="en-US" dirty="0" err="1"/>
              <a:t>hospedeiros</a:t>
            </a:r>
            <a:r>
              <a:rPr lang="en-US" dirty="0"/>
              <a:t> </a:t>
            </a:r>
            <a:r>
              <a:rPr lang="en-US" dirty="0" err="1"/>
              <a:t>podem</a:t>
            </a:r>
            <a:r>
              <a:rPr lang="en-US" dirty="0"/>
              <a:t> ser </a:t>
            </a:r>
            <a:r>
              <a:rPr lang="en-US" dirty="0" err="1"/>
              <a:t>alcançados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de </a:t>
            </a:r>
            <a:r>
              <a:rPr lang="en-US" dirty="0" err="1"/>
              <a:t>suas</a:t>
            </a:r>
            <a:r>
              <a:rPr lang="en-US" dirty="0"/>
              <a:t> interfaces</a:t>
            </a:r>
          </a:p>
          <a:p>
            <a:pPr lvl="1"/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recebe</a:t>
            </a:r>
            <a:r>
              <a:rPr lang="en-US" dirty="0"/>
              <a:t> um </a:t>
            </a:r>
            <a:r>
              <a:rPr lang="en-US" dirty="0" err="1"/>
              <a:t>quadro</a:t>
            </a:r>
            <a:r>
              <a:rPr lang="en-US" dirty="0"/>
              <a:t>, </a:t>
            </a:r>
            <a:r>
              <a:rPr lang="en-US" dirty="0" err="1"/>
              <a:t>o</a:t>
            </a:r>
            <a:r>
              <a:rPr lang="en-US" dirty="0"/>
              <a:t> switch “</a:t>
            </a:r>
            <a:r>
              <a:rPr lang="en-US" dirty="0" err="1"/>
              <a:t>aprende</a:t>
            </a:r>
            <a:r>
              <a:rPr lang="en-US" dirty="0"/>
              <a:t>” a </a:t>
            </a:r>
            <a:r>
              <a:rPr lang="en-US" dirty="0" err="1"/>
              <a:t>localização</a:t>
            </a:r>
            <a:r>
              <a:rPr lang="en-US" dirty="0"/>
              <a:t> do </a:t>
            </a:r>
            <a:r>
              <a:rPr lang="en-US" dirty="0" err="1"/>
              <a:t>transmissor</a:t>
            </a:r>
            <a:r>
              <a:rPr lang="en-US" dirty="0"/>
              <a:t>: </a:t>
            </a:r>
            <a:r>
              <a:rPr lang="en-US" dirty="0" err="1"/>
              <a:t>segmento</a:t>
            </a:r>
            <a:r>
              <a:rPr lang="en-US" dirty="0"/>
              <a:t> </a:t>
            </a:r>
            <a:r>
              <a:rPr lang="en-US" dirty="0" err="1"/>
              <a:t>da</a:t>
            </a:r>
            <a:r>
              <a:rPr lang="en-US" dirty="0"/>
              <a:t> LAN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chega</a:t>
            </a:r>
            <a:endParaRPr lang="en-US" dirty="0"/>
          </a:p>
          <a:p>
            <a:pPr lvl="1"/>
            <a:r>
              <a:rPr lang="en-US" dirty="0" err="1"/>
              <a:t>Registra</a:t>
            </a:r>
            <a:r>
              <a:rPr lang="en-US" dirty="0"/>
              <a:t> </a:t>
            </a:r>
            <a:r>
              <a:rPr lang="en-US" dirty="0" err="1"/>
              <a:t>o</a:t>
            </a:r>
            <a:r>
              <a:rPr lang="en-US" dirty="0"/>
              <a:t> par </a:t>
            </a:r>
            <a:r>
              <a:rPr lang="en-US" dirty="0" err="1"/>
              <a:t>transmissor/localização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tabela</a:t>
            </a:r>
            <a:endParaRPr lang="en-US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Switch - algoritmo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630238" y="1579563"/>
            <a:ext cx="8201025" cy="47478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449263" rtl="0" eaLnBrk="0" fontAlgn="base" latinLnBrk="0" hangingPunct="0">
              <a:lnSpc>
                <a:spcPct val="100000"/>
              </a:lnSpc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ZapfDingbats" pitchFamily="8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8103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Quando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8103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 um switch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8103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recebe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8103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 um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FF8103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quadro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8103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:</a:t>
            </a:r>
            <a:b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8103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</a:b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8103"/>
              </a:solidFill>
              <a:effectLst/>
              <a:uLnTx/>
              <a:uFillTx/>
              <a:latin typeface="Trebuchet MS" charset="0"/>
              <a:ea typeface="+mn-ea"/>
              <a:cs typeface="+mn-cs"/>
            </a:endParaRPr>
          </a:p>
          <a:p>
            <a:pPr marL="342900" marR="0" lvl="0" indent="-342900" algn="l" defTabSz="449263" rtl="0" eaLnBrk="0" fontAlgn="base" latinLnBrk="0" hangingPunct="0">
              <a:lnSpc>
                <a:spcPct val="100000"/>
              </a:lnSpc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ZapfDingbats" pitchFamily="8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indexa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 a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tabela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 do switch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usando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 end. MAC de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destino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rebuchet MS" charset="0"/>
              <a:ea typeface="+mn-ea"/>
              <a:cs typeface="+mn-cs"/>
            </a:endParaRPr>
          </a:p>
          <a:p>
            <a:pPr marL="342900" marR="0" lvl="0" indent="-342900" algn="l" defTabSz="449263" rtl="0" eaLnBrk="0" fontAlgn="base" latinLnBrk="0" hangingPunct="0">
              <a:lnSpc>
                <a:spcPct val="100000"/>
              </a:lnSpc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ZapfDingbats" pitchFamily="8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99FF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if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entrada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 for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encontrada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para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 o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destino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</a:b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99FF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then{</a:t>
            </a:r>
          </a:p>
          <a:p>
            <a:pPr marL="342900" lvl="0" indent="-342900" defTabSz="449263" eaLnBrk="0" fontAlgn="base" hangingPunct="0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    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99FF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if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latin typeface="Trebuchet MS" charset="0"/>
              </a:rPr>
              <a:t>dest</a:t>
            </a:r>
            <a:r>
              <a:rPr lang="en-US" sz="2400" kern="0" dirty="0">
                <a:solidFill>
                  <a:srgbClr val="000000"/>
                </a:solidFill>
                <a:latin typeface="Trebuchet MS" charset="0"/>
              </a:rPr>
              <a:t>. no </a:t>
            </a:r>
            <a:r>
              <a:rPr lang="en-US" sz="2400" kern="0" dirty="0" err="1">
                <a:solidFill>
                  <a:srgbClr val="000000"/>
                </a:solidFill>
                <a:latin typeface="Trebuchet MS" charset="0"/>
              </a:rPr>
              <a:t>mesmo</a:t>
            </a:r>
            <a:r>
              <a:rPr lang="en-US" sz="2400" kern="0" dirty="0">
                <a:solidFill>
                  <a:srgbClr val="000000"/>
                </a:solidFill>
                <a:latin typeface="Trebuchet MS" charset="0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latin typeface="Trebuchet MS" charset="0"/>
              </a:rPr>
              <a:t>segmento</a:t>
            </a:r>
            <a:r>
              <a:rPr lang="en-US" sz="2400" kern="0" dirty="0">
                <a:solidFill>
                  <a:srgbClr val="000000"/>
                </a:solidFill>
                <a:latin typeface="Trebuchet MS" charset="0"/>
              </a:rPr>
              <a:t> de </a:t>
            </a:r>
            <a:r>
              <a:rPr lang="en-US" sz="2400" kern="0" dirty="0" err="1">
                <a:solidFill>
                  <a:srgbClr val="000000"/>
                </a:solidFill>
                <a:latin typeface="Trebuchet MS" charset="0"/>
              </a:rPr>
              <a:t>onde</a:t>
            </a:r>
            <a:r>
              <a:rPr lang="en-US" sz="2400" kern="0" dirty="0">
                <a:solidFill>
                  <a:srgbClr val="000000"/>
                </a:solidFill>
                <a:latin typeface="Trebuchet MS" charset="0"/>
              </a:rPr>
              <a:t> </a:t>
            </a:r>
            <a:r>
              <a:rPr lang="en-US" sz="2400" kern="0" dirty="0" err="1">
                <a:solidFill>
                  <a:srgbClr val="000000"/>
                </a:solidFill>
                <a:latin typeface="Trebuchet MS" charset="0"/>
              </a:rPr>
              <a:t>chegou</a:t>
            </a:r>
            <a:r>
              <a:rPr lang="en-US" sz="2400" kern="0" dirty="0">
                <a:solidFill>
                  <a:srgbClr val="000000"/>
                </a:solidFill>
                <a:latin typeface="Trebuchet MS" charset="0"/>
              </a:rPr>
              <a:t> o </a:t>
            </a:r>
            <a:r>
              <a:rPr lang="en-US" sz="2400" kern="0" dirty="0" err="1">
                <a:solidFill>
                  <a:srgbClr val="000000"/>
                </a:solidFill>
                <a:latin typeface="Trebuchet MS" charset="0"/>
              </a:rPr>
              <a:t>quadro</a:t>
            </a:r>
            <a:br>
              <a:rPr lang="en-US" sz="2400" kern="0" dirty="0">
                <a:solidFill>
                  <a:srgbClr val="000000"/>
                </a:solidFill>
                <a:latin typeface="Trebuchet MS" charset="0"/>
              </a:rPr>
            </a:br>
            <a:r>
              <a:rPr lang="en-US" sz="2400" kern="0" dirty="0">
                <a:solidFill>
                  <a:srgbClr val="000000"/>
                </a:solidFill>
                <a:latin typeface="Trebuchet MS" charset="0"/>
              </a:rPr>
              <a:t>      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99FF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then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descarta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 o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quadro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charset="0"/>
              <a:ea typeface="+mn-ea"/>
              <a:cs typeface="+mn-cs"/>
            </a:endParaRPr>
          </a:p>
          <a:p>
            <a:pPr marL="342900" marR="0" lvl="0" indent="-342900" algn="l" defTabSz="449263" rtl="0" eaLnBrk="0" fontAlgn="base" latinLnBrk="0" hangingPunct="0">
              <a:lnSpc>
                <a:spcPct val="100000"/>
              </a:lnSpc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ZapfDingbats" pitchFamily="8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          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99FF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else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encaminha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 o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quadro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na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 interface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indicada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charset="0"/>
              <a:ea typeface="+mn-ea"/>
              <a:cs typeface="+mn-cs"/>
            </a:endParaRPr>
          </a:p>
          <a:p>
            <a:pPr marL="342900" marR="0" lvl="0" indent="-342900" algn="l" defTabSz="449263" rtl="0" eaLnBrk="0" fontAlgn="base" latinLnBrk="0" hangingPunct="0">
              <a:lnSpc>
                <a:spcPct val="100000"/>
              </a:lnSpc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ZapfDingbats" pitchFamily="8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99FF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    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99FF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  }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3399FF"/>
              </a:solidFill>
              <a:effectLst/>
              <a:uLnTx/>
              <a:uFillTx/>
              <a:latin typeface="Trebuchet MS" charset="0"/>
              <a:ea typeface="+mn-ea"/>
              <a:cs typeface="+mn-cs"/>
            </a:endParaRPr>
          </a:p>
          <a:p>
            <a:pPr marL="342900" marR="0" lvl="0" indent="-342900" algn="l" defTabSz="449263" rtl="0" eaLnBrk="0" fontAlgn="base" latinLnBrk="0" hangingPunct="0">
              <a:lnSpc>
                <a:spcPct val="100000"/>
              </a:lnSpc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ZapfDingbats" pitchFamily="82" charset="2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3399FF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   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99FF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else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 flood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Switches e roteadores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14313" y="1628087"/>
            <a:ext cx="8572500" cy="2552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28892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  <a:sym typeface="Symbol" charset="2"/>
              </a:rPr>
              <a:t>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  <a:sym typeface="Symbol" charset="2"/>
              </a:rPr>
              <a:t> 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Ambos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são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dispositivos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 store-and-forward</a:t>
            </a:r>
          </a:p>
          <a:p>
            <a:pPr marL="374650" marR="0" lvl="1" indent="-184150" algn="l" defTabSz="288925" rtl="0" eaLnBrk="0" fontAlgn="base" latinLnBrk="0" hangingPunct="0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  <a:sym typeface="Symbol" charset="2"/>
              </a:rPr>
              <a:t>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  <a:sym typeface="Symbol" charset="2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Roteadores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: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dispositivos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 de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camada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 de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rede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 (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examinam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cabeçalhos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da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camada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 de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rede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)</a:t>
            </a:r>
          </a:p>
          <a:p>
            <a:pPr marL="374650" marR="0" lvl="1" indent="-184150" algn="l" defTabSz="288925" rtl="0" eaLnBrk="0" fontAlgn="base" latinLnBrk="0" hangingPunct="0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  <a:sym typeface="Symbol" charset="2"/>
              </a:rPr>
              <a:t>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  <a:sym typeface="Symbol" charset="2"/>
              </a:rPr>
              <a:t> S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witches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são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dispositivos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da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camada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 de enlace</a:t>
            </a:r>
          </a:p>
          <a:p>
            <a:pPr marL="0" marR="0" lvl="0" indent="0" algn="l" defTabSz="28892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  <a:sym typeface="Symbol" charset="2"/>
              </a:rPr>
              <a:t>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  <a:sym typeface="Symbol" charset="2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Roteadores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mantêm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tabelas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 de roteamento,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implementam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algoritmos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 de roteamento</a:t>
            </a:r>
          </a:p>
          <a:p>
            <a:pPr marL="0" marR="0" lvl="0" indent="0" algn="l" defTabSz="288925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/>
            </a:pP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  <a:sym typeface="Symbol" charset="2"/>
              </a:rPr>
              <a:t>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  <a:sym typeface="Symbol" charset="2"/>
              </a:rPr>
              <a:t> S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witches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mantêm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tabelas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 de switch,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implementam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filtragem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,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algoritmos</a:t>
            </a:r>
            <a:r>
              <a:rPr kumimoji="0" lang="en-US" sz="1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 de </a:t>
            </a:r>
            <a:r>
              <a:rPr kumimoji="0" lang="en-US" sz="19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 charset="0"/>
                <a:ea typeface="+mn-ea"/>
                <a:cs typeface="+mn-cs"/>
              </a:rPr>
              <a:t>aprendizagem</a:t>
            </a:r>
            <a:endParaRPr kumimoji="0" lang="en-US" sz="19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charset="0"/>
              <a:ea typeface="+mn-ea"/>
              <a:cs typeface="+mn-cs"/>
            </a:endParaRPr>
          </a:p>
        </p:txBody>
      </p:sp>
      <p:pic>
        <p:nvPicPr>
          <p:cNvPr id="5" name="Picture 9" descr="f053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7238" y="4180787"/>
            <a:ext cx="5114925" cy="2119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Ethernet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Switch, hub, roteador...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386312"/>
            <a:ext cx="4038600" cy="5093322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Roteador doméstico: roteamento + comutação + ponte</a:t>
            </a:r>
          </a:p>
          <a:p>
            <a:endParaRPr lang="pt-BR" dirty="0"/>
          </a:p>
          <a:p>
            <a:r>
              <a:rPr lang="pt-BR" dirty="0"/>
              <a:t>Mercado corporativo: switches níveis 2/3/4</a:t>
            </a:r>
          </a:p>
          <a:p>
            <a:pPr lvl="1"/>
            <a:r>
              <a:rPr lang="pt-BR" dirty="0"/>
              <a:t>Novas funções: autenticação, firewall, ...</a:t>
            </a:r>
          </a:p>
          <a:p>
            <a:pPr lvl="1"/>
            <a:endParaRPr lang="pt-BR" dirty="0"/>
          </a:p>
          <a:p>
            <a:r>
              <a:rPr lang="pt-BR" dirty="0"/>
              <a:t>Confusão cada vez maior de nomes no mercado</a:t>
            </a:r>
          </a:p>
          <a:p>
            <a:endParaRPr lang="pt-BR" dirty="0"/>
          </a:p>
          <a:p>
            <a:r>
              <a:rPr lang="pt-BR" dirty="0">
                <a:hlinkClick r:id="rId2"/>
              </a:rPr>
              <a:t>https://youtu.be/1z0ULvg_pW8</a:t>
            </a:r>
            <a:r>
              <a:rPr lang="pt-BR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9078" y="1258888"/>
            <a:ext cx="3964922" cy="559911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IEEE 802.11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redes</a:t>
            </a:r>
            <a:r>
              <a:rPr lang="en-US" dirty="0"/>
              <a:t> - </a:t>
            </a:r>
            <a:r>
              <a:rPr lang="en-US" dirty="0" err="1"/>
              <a:t>infraestruturado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2" b="3062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441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rede</a:t>
            </a:r>
            <a:r>
              <a:rPr lang="en-US" dirty="0"/>
              <a:t> – ad hoc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3443" r="-33443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99885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CFD8D-B646-304A-B1F6-717DDC6E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dirty="0"/>
            </a:br>
            <a:r>
              <a:rPr lang="pt-BR" dirty="0"/>
              <a:t>WiFi </a:t>
            </a:r>
            <a:r>
              <a:rPr lang="pt-BR" dirty="0" err="1"/>
              <a:t>Direct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545596B-14FC-3145-9ABD-C08590AE5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004" y="1488558"/>
            <a:ext cx="6138017" cy="473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628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Pilha de protocolos 802.11</a:t>
            </a:r>
          </a:p>
        </p:txBody>
      </p:sp>
      <p:pic>
        <p:nvPicPr>
          <p:cNvPr id="6" name="Picture 4" descr="4-2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2663" y="1734990"/>
            <a:ext cx="7537450" cy="444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802.11 - modos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DCF – contenção entre estações</a:t>
            </a:r>
          </a:p>
          <a:p>
            <a:pPr lvl="1"/>
            <a:r>
              <a:rPr lang="pt-BR" dirty="0"/>
              <a:t>Usa reserva do meio (RTS/CTS)</a:t>
            </a:r>
          </a:p>
          <a:p>
            <a:r>
              <a:rPr lang="pt-BR" dirty="0"/>
              <a:t>PCF – sem contenção</a:t>
            </a:r>
          </a:p>
          <a:p>
            <a:pPr lvl="1"/>
            <a:r>
              <a:rPr lang="pt-BR" dirty="0"/>
              <a:t>Coordenador aloca transmissões (TDM)</a:t>
            </a:r>
          </a:p>
          <a:p>
            <a:pPr lvl="1"/>
            <a:r>
              <a:rPr lang="pt-BR" dirty="0" err="1"/>
              <a:t>Beacon</a:t>
            </a:r>
            <a:endParaRPr lang="pt-BR" dirty="0"/>
          </a:p>
          <a:p>
            <a:pPr lvl="2"/>
            <a:r>
              <a:rPr lang="pt-BR" dirty="0"/>
              <a:t>Também serve para transmissão do SSID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802.11 - quadro</a:t>
            </a:r>
          </a:p>
        </p:txBody>
      </p:sp>
      <p:pic>
        <p:nvPicPr>
          <p:cNvPr id="6" name="Picture 4" descr="4-3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262" y="2249487"/>
            <a:ext cx="8245475" cy="2359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802.11 - </a:t>
            </a:r>
            <a:r>
              <a:rPr lang="en-US" dirty="0" err="1"/>
              <a:t>Normas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567219"/>
              </p:ext>
            </p:extLst>
          </p:nvPr>
        </p:nvGraphicFramePr>
        <p:xfrm>
          <a:off x="342503" y="1362460"/>
          <a:ext cx="8458994" cy="4582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89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4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5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88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84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Ident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Freq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Canal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Taxa dados (Mbps)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Fluxos</a:t>
                      </a:r>
                      <a:r>
                        <a:rPr lang="en-US" b="1" dirty="0"/>
                        <a:t> MIMO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Modulação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 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DSSS, FHSS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5GHz, 3.7GHz 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6 -</a:t>
                      </a:r>
                      <a:r>
                        <a:rPr lang="en-US" baseline="0" dirty="0"/>
                        <a:t> 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5.5, 11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DSSS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 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6 -</a:t>
                      </a:r>
                      <a:r>
                        <a:rPr lang="en-US" baseline="0" dirty="0"/>
                        <a:t> 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OFDM, DSSS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 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2.4GHz,</a:t>
                      </a:r>
                      <a:r>
                        <a:rPr lang="en-US" baseline="0" dirty="0"/>
                        <a:t> 5GHz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20MHz, 40MHz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dirty="0" err="1"/>
                        <a:t>até</a:t>
                      </a:r>
                      <a:r>
                        <a:rPr lang="en-US" dirty="0"/>
                        <a:t> 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OFDM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2.4GHz,</a:t>
                      </a:r>
                      <a:r>
                        <a:rPr lang="en-US" baseline="0" dirty="0"/>
                        <a:t> 5GHz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20-80MHz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Até</a:t>
                      </a:r>
                      <a:r>
                        <a:rPr lang="en-US" dirty="0"/>
                        <a:t> 500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QAM 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001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1-6GHz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20-160MHz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Até</a:t>
                      </a:r>
                      <a:r>
                        <a:rPr lang="en-US" dirty="0"/>
                        <a:t> 9608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MU-MIMO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QAM 1024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7253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521506" y="6119630"/>
            <a:ext cx="6408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Outras</a:t>
            </a:r>
            <a:r>
              <a:rPr lang="en-US" b="1" dirty="0"/>
              <a:t> </a:t>
            </a:r>
            <a:r>
              <a:rPr lang="en-US" b="1" dirty="0" err="1"/>
              <a:t>normas</a:t>
            </a:r>
            <a:r>
              <a:rPr lang="en-US" dirty="0"/>
              <a:t>: </a:t>
            </a:r>
          </a:p>
          <a:p>
            <a:r>
              <a:rPr lang="en-US" dirty="0">
                <a:hlinkClick r:id="rId2"/>
              </a:rPr>
              <a:t>http://en.wikipedia.org/wiki/802.11#Standard_and_amendments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7831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Família</a:t>
            </a:r>
            <a:r>
              <a:rPr lang="en-US" dirty="0"/>
              <a:t> </a:t>
            </a:r>
            <a:r>
              <a:rPr lang="en-US" dirty="0" err="1"/>
              <a:t>WiFi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091" y="898280"/>
            <a:ext cx="7031444" cy="5421278"/>
          </a:xfrm>
        </p:spPr>
      </p:pic>
    </p:spTree>
    <p:extLst>
      <p:ext uri="{BB962C8B-B14F-4D97-AF65-F5344CB8AC3E}">
        <p14:creationId xmlns:p14="http://schemas.microsoft.com/office/powerpoint/2010/main" val="1551462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da Ethernet</a:t>
            </a:r>
          </a:p>
        </p:txBody>
      </p:sp>
      <p:graphicFrame>
        <p:nvGraphicFramePr>
          <p:cNvPr id="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407353"/>
              </p:ext>
            </p:extLst>
          </p:nvPr>
        </p:nvGraphicFramePr>
        <p:xfrm>
          <a:off x="1606550" y="2303463"/>
          <a:ext cx="5880100" cy="3455012"/>
        </p:xfrm>
        <a:graphic>
          <a:graphicData uri="http://schemas.openxmlformats.org/drawingml/2006/table">
            <a:tbl>
              <a:tblPr/>
              <a:tblGrid>
                <a:gridCol w="172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2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Padrão IEEE</a:t>
                      </a:r>
                    </a:p>
                  </a:txBody>
                  <a:tcPr marL="90000" marR="90000" marT="64440" marB="4680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Ano</a:t>
                      </a:r>
                    </a:p>
                  </a:txBody>
                  <a:tcPr marL="90000" marR="90000" marT="64440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Descrição</a:t>
                      </a:r>
                    </a:p>
                  </a:txBody>
                  <a:tcPr marL="90000" marR="90000" marT="64440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802.3</a:t>
                      </a:r>
                    </a:p>
                  </a:txBody>
                  <a:tcPr marL="90000" marR="90000" marT="64440" marB="4680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1983</a:t>
                      </a:r>
                    </a:p>
                  </a:txBody>
                  <a:tcPr marL="90000" marR="90000" marT="64440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10 Mbps – cabo coaxial</a:t>
                      </a:r>
                    </a:p>
                  </a:txBody>
                  <a:tcPr marL="90000" marR="90000" marT="64440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802.3i</a:t>
                      </a:r>
                    </a:p>
                  </a:txBody>
                  <a:tcPr marL="90000" marR="90000" marT="64440" marB="4680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1990</a:t>
                      </a:r>
                    </a:p>
                  </a:txBody>
                  <a:tcPr marL="90000" marR="90000" marT="64440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10 Mbps – par trançado</a:t>
                      </a:r>
                    </a:p>
                  </a:txBody>
                  <a:tcPr marL="90000" marR="90000" marT="64440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802.3j </a:t>
                      </a:r>
                    </a:p>
                  </a:txBody>
                  <a:tcPr marL="90000" marR="90000" marT="64440" marB="4680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1993</a:t>
                      </a:r>
                    </a:p>
                  </a:txBody>
                  <a:tcPr marL="90000" marR="90000" marT="64440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10 Mbps – fibra ótica</a:t>
                      </a:r>
                    </a:p>
                  </a:txBody>
                  <a:tcPr marL="90000" marR="90000" marT="64440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802.3u</a:t>
                      </a:r>
                    </a:p>
                  </a:txBody>
                  <a:tcPr marL="90000" marR="90000" marT="64440" marB="4680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1995 </a:t>
                      </a:r>
                    </a:p>
                  </a:txBody>
                  <a:tcPr marL="90000" marR="90000" marT="64440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100 Mbps – Fast Ethernet</a:t>
                      </a:r>
                    </a:p>
                  </a:txBody>
                  <a:tcPr marL="90000" marR="90000" marT="64440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802.3ab</a:t>
                      </a:r>
                    </a:p>
                  </a:txBody>
                  <a:tcPr marL="90000" marR="90000" marT="64440" marB="4680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1999</a:t>
                      </a:r>
                    </a:p>
                  </a:txBody>
                  <a:tcPr marL="90000" marR="90000" marT="64440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 </a:t>
                      </a:r>
                      <a:r>
                        <a:rPr kumimoji="0" lang="pt-B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Gbps</a:t>
                      </a: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 – par trançado (cat5 ou superior)</a:t>
                      </a:r>
                    </a:p>
                  </a:txBody>
                  <a:tcPr marL="90000" marR="90000" marT="64440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802.3an</a:t>
                      </a:r>
                    </a:p>
                  </a:txBody>
                  <a:tcPr marL="90000" marR="90000" marT="64440" marB="46800" horzOverflow="overflow">
                    <a:lnL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2006</a:t>
                      </a:r>
                    </a:p>
                  </a:txBody>
                  <a:tcPr marL="90000" marR="90000" marT="64440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10 </a:t>
                      </a:r>
                      <a:r>
                        <a:rPr kumimoji="0" lang="pt-BR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Gbps</a:t>
                      </a:r>
                      <a:r>
                        <a:rPr kumimoji="0" lang="pt-B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DejaVu Sans" charset="0"/>
                          <a:cs typeface="DejaVu Sans" charset="0"/>
                        </a:rPr>
                        <a:t> – par trançado (cat6 ou superior)</a:t>
                      </a:r>
                    </a:p>
                  </a:txBody>
                  <a:tcPr marL="90000" marR="90000" marT="64440" marB="46800" horzOverflow="overflow">
                    <a:lnL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Ethernet - cabeamento</a:t>
            </a:r>
          </a:p>
        </p:txBody>
      </p:sp>
      <p:pic>
        <p:nvPicPr>
          <p:cNvPr id="3" name="Picture 4" descr="4-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2534" y="1428981"/>
            <a:ext cx="7673975" cy="1531937"/>
          </a:xfrm>
          <a:prstGeom prst="rect">
            <a:avLst/>
          </a:prstGeom>
          <a:noFill/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6304528"/>
            <a:ext cx="9144000" cy="499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(a)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10Base5,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10Base2,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10Base-T.</a:t>
            </a:r>
          </a:p>
        </p:txBody>
      </p:sp>
      <p:pic>
        <p:nvPicPr>
          <p:cNvPr id="5" name="Picture 4" descr="4-1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17588" y="2972156"/>
            <a:ext cx="7292975" cy="3454400"/>
          </a:xfrm>
          <a:prstGeom prst="rect">
            <a:avLst/>
          </a:prstGeom>
          <a:noFill/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9FE0F1C-8A7B-4D4C-A36A-1ADBE55ED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312" y="2426881"/>
            <a:ext cx="3791688" cy="31146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Ethernet – camada física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Sinal</a:t>
            </a:r>
            <a:r>
              <a:rPr lang="en-US" dirty="0"/>
              <a:t> </a:t>
            </a:r>
            <a:r>
              <a:rPr lang="en-US" dirty="0" err="1"/>
              <a:t>modulado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voltagem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Codificação</a:t>
            </a:r>
            <a:r>
              <a:rPr lang="en-US" dirty="0"/>
              <a:t> </a:t>
            </a:r>
            <a:r>
              <a:rPr lang="en-US" dirty="0" err="1"/>
              <a:t>manchester</a:t>
            </a:r>
            <a:r>
              <a:rPr lang="en-US" dirty="0"/>
              <a:t> -&gt; </a:t>
            </a:r>
            <a:r>
              <a:rPr lang="en-US" dirty="0" err="1"/>
              <a:t>colocar</a:t>
            </a:r>
            <a:r>
              <a:rPr lang="en-US" dirty="0"/>
              <a:t> dados e </a:t>
            </a:r>
            <a:r>
              <a:rPr lang="en-US" dirty="0" err="1"/>
              <a:t>sinais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linha</a:t>
            </a:r>
            <a:endParaRPr lang="en-US" dirty="0"/>
          </a:p>
          <a:p>
            <a:pPr lvl="1"/>
            <a:r>
              <a:rPr lang="en-US" dirty="0"/>
              <a:t>Clock </a:t>
            </a:r>
            <a:r>
              <a:rPr lang="en-US" dirty="0" err="1"/>
              <a:t>indica</a:t>
            </a:r>
            <a:r>
              <a:rPr lang="en-US" dirty="0"/>
              <a:t> </a:t>
            </a:r>
            <a:r>
              <a:rPr lang="en-US" dirty="0" err="1"/>
              <a:t>linha</a:t>
            </a:r>
            <a:r>
              <a:rPr lang="en-US" dirty="0"/>
              <a:t> </a:t>
            </a:r>
            <a:r>
              <a:rPr lang="en-US" dirty="0" err="1"/>
              <a:t>ativa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Uso</a:t>
            </a:r>
            <a:r>
              <a:rPr lang="en-US" dirty="0"/>
              <a:t> do 4B/5B</a:t>
            </a:r>
          </a:p>
          <a:p>
            <a:r>
              <a:rPr lang="en-US" dirty="0"/>
              <a:t>Jamming</a:t>
            </a:r>
            <a:r>
              <a:rPr lang="en-US"/>
              <a:t>: 11111111…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8BBE24B-A73C-A74D-AD66-AE0CE4910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628" y="3466083"/>
            <a:ext cx="4040372" cy="339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66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Padding</a:t>
            </a:r>
            <a:r>
              <a:rPr lang="pt-BR" dirty="0"/>
              <a:t> e colisões</a:t>
            </a:r>
          </a:p>
        </p:txBody>
      </p:sp>
      <p:pic>
        <p:nvPicPr>
          <p:cNvPr id="4" name="Picture 5" descr="4-0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9975" y="2065338"/>
            <a:ext cx="7227888" cy="281305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69975" y="5211935"/>
            <a:ext cx="7713169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Max(tempo </a:t>
            </a:r>
            <a:r>
              <a:rPr lang="en-US" sz="2400" b="1" dirty="0" err="1"/>
              <a:t>detecção</a:t>
            </a:r>
            <a:r>
              <a:rPr lang="en-US" sz="2400" b="1" dirty="0"/>
              <a:t>  de </a:t>
            </a:r>
            <a:r>
              <a:rPr lang="en-US" sz="2400" b="1" dirty="0" err="1"/>
              <a:t>colisão</a:t>
            </a:r>
            <a:r>
              <a:rPr lang="en-US" sz="2400" b="1" dirty="0"/>
              <a:t>) = RTT</a:t>
            </a:r>
          </a:p>
          <a:p>
            <a:endParaRPr lang="en-US" sz="2400" b="1" dirty="0"/>
          </a:p>
          <a:p>
            <a:r>
              <a:rPr lang="en-US" sz="2400" b="1" dirty="0">
                <a:sym typeface="Wingdings"/>
              </a:rPr>
              <a:t> Padding: tempo de TX de </a:t>
            </a:r>
            <a:r>
              <a:rPr lang="en-US" sz="2400" b="1" dirty="0" err="1">
                <a:sym typeface="Wingdings"/>
              </a:rPr>
              <a:t>quadro</a:t>
            </a:r>
            <a:r>
              <a:rPr lang="en-US" sz="2400" b="1" dirty="0">
                <a:sym typeface="Wingdings"/>
              </a:rPr>
              <a:t> </a:t>
            </a:r>
            <a:r>
              <a:rPr lang="en-US" sz="2400" b="1" dirty="0" err="1">
                <a:sym typeface="Wingdings"/>
              </a:rPr>
              <a:t>mínimo</a:t>
            </a:r>
            <a:r>
              <a:rPr lang="en-US" sz="2400" b="1" dirty="0">
                <a:sym typeface="Wingdings"/>
              </a:rPr>
              <a:t>  </a:t>
            </a:r>
            <a:r>
              <a:rPr lang="en-US" sz="2400" b="1" dirty="0">
                <a:latin typeface="ＭＳ ゴシック"/>
                <a:ea typeface="ＭＳ ゴシック"/>
                <a:cs typeface="ＭＳ ゴシック"/>
              </a:rPr>
              <a:t>≥ </a:t>
            </a:r>
            <a:r>
              <a:rPr lang="en-US" sz="2400" b="1" dirty="0">
                <a:sym typeface="Wingdings"/>
              </a:rPr>
              <a:t>RTT</a:t>
            </a:r>
            <a:endParaRPr lang="en-US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Ethernet – estrutura de quadro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Endereço MAC:</a:t>
            </a:r>
          </a:p>
          <a:p>
            <a:pPr lvl="1"/>
            <a:r>
              <a:rPr lang="pt-BR" sz="2600" dirty="0"/>
              <a:t>3 primeiros bytes identificam o fabricante </a:t>
            </a:r>
          </a:p>
          <a:p>
            <a:pPr lvl="1"/>
            <a:r>
              <a:rPr lang="pt-BR" sz="2800" dirty="0"/>
              <a:t>3 últimos bytes identificam o modelo </a:t>
            </a:r>
            <a:r>
              <a:rPr lang="pt-BR" sz="2800"/>
              <a:t>e “número de série” da </a:t>
            </a:r>
            <a:r>
              <a:rPr lang="pt-BR" sz="2800" dirty="0"/>
              <a:t>placa</a:t>
            </a:r>
          </a:p>
          <a:p>
            <a:endParaRPr lang="pt-BR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0" y="5984388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609600" marR="0" lvl="0" indent="-6096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Frame formats.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(a)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DIX Ethernet,  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(b)</a:t>
            </a: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IEEE 802.3.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598" y="3659212"/>
            <a:ext cx="8025016" cy="2322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err="1"/>
              <a:t>Backoff</a:t>
            </a:r>
            <a:r>
              <a:rPr lang="pt-BR" dirty="0"/>
              <a:t> Binário Exponencial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77" y="1941458"/>
            <a:ext cx="7937500" cy="4635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Gigabit Ethernet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Uso</a:t>
            </a:r>
            <a:r>
              <a:rPr lang="en-US" dirty="0"/>
              <a:t> dos 4 pares de </a:t>
            </a:r>
            <a:r>
              <a:rPr lang="en-US" dirty="0" err="1"/>
              <a:t>fios</a:t>
            </a:r>
            <a:endParaRPr lang="en-US" dirty="0"/>
          </a:p>
          <a:p>
            <a:r>
              <a:rPr lang="en-US" dirty="0" err="1"/>
              <a:t>Codificação</a:t>
            </a:r>
            <a:r>
              <a:rPr lang="en-US" dirty="0"/>
              <a:t> e </a:t>
            </a:r>
            <a:r>
              <a:rPr lang="en-US" dirty="0" err="1"/>
              <a:t>modulação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eficiente</a:t>
            </a:r>
            <a:endParaRPr lang="en-US" dirty="0"/>
          </a:p>
        </p:txBody>
      </p:sp>
      <p:pic>
        <p:nvPicPr>
          <p:cNvPr id="4" name="Picture 4" descr="4-2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375" y="3708934"/>
            <a:ext cx="8059738" cy="154781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679986" y="5427563"/>
            <a:ext cx="370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Porque somente 25m de alcance?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presentacao Proposta A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Exercicios.pptx</Template>
  <TotalTime>2906</TotalTime>
  <Words>960</Words>
  <Application>Microsoft Macintosh PowerPoint</Application>
  <PresentationFormat>Apresentação na tela (4:3)</PresentationFormat>
  <Paragraphs>211</Paragraphs>
  <Slides>29</Slides>
  <Notes>7</Notes>
  <HiddenSlides>0</HiddenSlides>
  <MMClips>0</MMClips>
  <ScaleCrop>false</ScaleCrop>
  <HeadingPairs>
    <vt:vector size="8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7" baseType="lpstr">
      <vt:lpstr>ＭＳ ゴシック</vt:lpstr>
      <vt:lpstr>Arial</vt:lpstr>
      <vt:lpstr>Calibri</vt:lpstr>
      <vt:lpstr>Times New Roman</vt:lpstr>
      <vt:lpstr>Trebuchet MS</vt:lpstr>
      <vt:lpstr>ZapfDingbats</vt:lpstr>
      <vt:lpstr>Apresentacao Proposta AG</vt:lpstr>
      <vt:lpstr>Imagem de bitmap</vt:lpstr>
      <vt:lpstr>Camada de enlace – sub-camada de controle de acesso ao meio</vt:lpstr>
      <vt:lpstr>Ethernet</vt:lpstr>
      <vt:lpstr>Evolução da Ethernet</vt:lpstr>
      <vt:lpstr>Ethernet - cabeamento</vt:lpstr>
      <vt:lpstr>Ethernet – camada física</vt:lpstr>
      <vt:lpstr>Padding e colisões</vt:lpstr>
      <vt:lpstr>Ethernet – estrutura de quadro</vt:lpstr>
      <vt:lpstr>Backoff Binário Exponencial</vt:lpstr>
      <vt:lpstr>Gigabit Ethernet</vt:lpstr>
      <vt:lpstr>Gigabit Ethernet – 25m!</vt:lpstr>
      <vt:lpstr>Hub</vt:lpstr>
      <vt:lpstr>Hub</vt:lpstr>
      <vt:lpstr>Switch</vt:lpstr>
      <vt:lpstr>Switch</vt:lpstr>
      <vt:lpstr>Switch</vt:lpstr>
      <vt:lpstr>Switch - diagrama</vt:lpstr>
      <vt:lpstr>Switch - aprendizado</vt:lpstr>
      <vt:lpstr>Switch - algoritmo</vt:lpstr>
      <vt:lpstr>Switches e roteadores</vt:lpstr>
      <vt:lpstr>Switch, hub, roteador...</vt:lpstr>
      <vt:lpstr>IEEE 802.11</vt:lpstr>
      <vt:lpstr>Tipos de redes - infraestruturado</vt:lpstr>
      <vt:lpstr>Tipos de rede – ad hoc</vt:lpstr>
      <vt:lpstr> WiFi Direct</vt:lpstr>
      <vt:lpstr>Pilha de protocolos 802.11</vt:lpstr>
      <vt:lpstr>802.11 - modos</vt:lpstr>
      <vt:lpstr>802.11 - quadro</vt:lpstr>
      <vt:lpstr>802.11 - Normas</vt:lpstr>
      <vt:lpstr>Família WiFi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Controle de acesso ao meio</dc:title>
  <dc:creator>Daniel Macedo</dc:creator>
  <cp:lastModifiedBy>damacedo</cp:lastModifiedBy>
  <cp:revision>125</cp:revision>
  <cp:lastPrinted>2011-04-25T20:37:17Z</cp:lastPrinted>
  <dcterms:created xsi:type="dcterms:W3CDTF">2010-10-20T14:27:04Z</dcterms:created>
  <dcterms:modified xsi:type="dcterms:W3CDTF">2020-07-30T10:08:39Z</dcterms:modified>
</cp:coreProperties>
</file>