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292" r:id="rId2"/>
    <p:sldId id="291" r:id="rId3"/>
    <p:sldId id="377" r:id="rId4"/>
    <p:sldId id="293" r:id="rId5"/>
    <p:sldId id="294" r:id="rId6"/>
    <p:sldId id="295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3" r:id="rId18"/>
    <p:sldId id="467" r:id="rId19"/>
    <p:sldId id="464" r:id="rId20"/>
    <p:sldId id="466" r:id="rId21"/>
    <p:sldId id="434" r:id="rId22"/>
    <p:sldId id="435" r:id="rId23"/>
    <p:sldId id="436" r:id="rId24"/>
    <p:sldId id="43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pos="2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/>
    <p:restoredTop sz="87154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936" y="184"/>
      </p:cViewPr>
      <p:guideLst>
        <p:guide orient="horz" pos="3015"/>
        <p:guide pos="2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0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DE3A-1409-364B-9CB2-C940ECEBD14E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FB95-F71D-4A4B-948B-0C7E8198F7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4CB9-BF8C-FC4A-AD42-784D19B8FF9C}" type="datetimeFigureOut">
              <a:rPr lang="en-US" smtClean="0"/>
              <a:pPr/>
              <a:t>7/29/20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F623D-CA4B-5E4B-82E6-A7C475CE69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6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3F7EBBA8-6818-8F42-B279-DBDB45170454}" type="slidenum">
              <a:rPr lang="zh-TW" altLang="en-US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46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2213751D-B874-DC44-BD93-B138C683F30B}" type="slidenum">
              <a:rPr lang="zh-TW" altLang="en-US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A96D83AB-7A80-BA4C-A597-D7E7C747C11D}" type="slidenum">
              <a:rPr lang="zh-TW" altLang="en-US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30246A94-7143-FE48-ACBF-ED5205A6A123}" type="slidenum">
              <a:rPr lang="zh-TW" altLang="en-US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Micro-arquitetura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81865-F2B4-8D4E-825F-5803528415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0479964-2804-A345-9894-A419AAC3CB1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D0479964-2804-A345-9894-A419AAC3CB1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IEEE 802.16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Bluetooth – pilha de protocolos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50861"/>
            <a:ext cx="7753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92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Bluetooth - perfil</a:t>
            </a:r>
          </a:p>
        </p:txBody>
      </p:sp>
      <p:pic>
        <p:nvPicPr>
          <p:cNvPr id="3" name="Picture 4" descr="4-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75" y="1988152"/>
            <a:ext cx="7254875" cy="4211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48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Piconets</a:t>
            </a:r>
            <a:r>
              <a:rPr lang="pt-BR" dirty="0"/>
              <a:t> e </a:t>
            </a:r>
            <a:r>
              <a:rPr lang="pt-BR" dirty="0" err="1"/>
              <a:t>Scatternets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9187" y="1598416"/>
            <a:ext cx="7237413" cy="4113213"/>
          </a:xfrm>
        </p:spPr>
        <p:txBody>
          <a:bodyPr/>
          <a:lstStyle/>
          <a:p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: TDM</a:t>
            </a:r>
          </a:p>
          <a:p>
            <a:pPr lvl="1"/>
            <a:r>
              <a:rPr lang="en-US" dirty="0" err="1"/>
              <a:t>Mestre</a:t>
            </a:r>
            <a:r>
              <a:rPr lang="en-US" dirty="0"/>
              <a:t>: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 (PC)</a:t>
            </a:r>
          </a:p>
          <a:p>
            <a:pPr lvl="1"/>
            <a:r>
              <a:rPr lang="en-US" dirty="0" err="1"/>
              <a:t>Escravos</a:t>
            </a:r>
            <a:r>
              <a:rPr lang="en-US" dirty="0"/>
              <a:t>: chips simples</a:t>
            </a:r>
          </a:p>
        </p:txBody>
      </p:sp>
      <p:pic>
        <p:nvPicPr>
          <p:cNvPr id="3" name="Picture 4" descr="4-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3066145"/>
            <a:ext cx="7245350" cy="3675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49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Piconets</a:t>
            </a:r>
            <a:r>
              <a:rPr lang="pt-BR" dirty="0"/>
              <a:t> e </a:t>
            </a:r>
            <a:r>
              <a:rPr lang="pt-BR" dirty="0" err="1"/>
              <a:t>Scatternets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9187" y="1248498"/>
            <a:ext cx="7237413" cy="4113213"/>
          </a:xfrm>
        </p:spPr>
        <p:txBody>
          <a:bodyPr/>
          <a:lstStyle/>
          <a:p>
            <a:r>
              <a:rPr lang="en-US" dirty="0" err="1"/>
              <a:t>Piconets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Até</a:t>
            </a:r>
            <a:r>
              <a:rPr lang="en-US" dirty="0"/>
              <a:t> 7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ativos</a:t>
            </a:r>
            <a:endParaRPr lang="en-US" dirty="0"/>
          </a:p>
          <a:p>
            <a:pPr lvl="1"/>
            <a:r>
              <a:rPr lang="en-US" dirty="0" err="1"/>
              <a:t>Até</a:t>
            </a:r>
            <a:r>
              <a:rPr lang="en-US" dirty="0"/>
              <a:t> 255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estacionados</a:t>
            </a:r>
            <a:r>
              <a:rPr lang="en-US" dirty="0"/>
              <a:t> (</a:t>
            </a:r>
            <a:r>
              <a:rPr lang="en-US" i="1" dirty="0"/>
              <a:t>parked</a:t>
            </a:r>
            <a:r>
              <a:rPr lang="en-US" dirty="0"/>
              <a:t>)</a:t>
            </a:r>
          </a:p>
        </p:txBody>
      </p:sp>
      <p:pic>
        <p:nvPicPr>
          <p:cNvPr id="3" name="Picture 4" descr="4-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3066145"/>
            <a:ext cx="7245350" cy="3675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543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Quadros do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87450"/>
            <a:ext cx="8058484" cy="4113213"/>
          </a:xfrm>
        </p:spPr>
        <p:txBody>
          <a:bodyPr/>
          <a:lstStyle/>
          <a:p>
            <a:r>
              <a:rPr lang="en-US" dirty="0"/>
              <a:t>Tempo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slots (</a:t>
            </a:r>
            <a:r>
              <a:rPr lang="en-US" dirty="0" err="1"/>
              <a:t>metade</a:t>
            </a:r>
            <a:r>
              <a:rPr lang="en-US" dirty="0"/>
              <a:t> </a:t>
            </a:r>
            <a:r>
              <a:rPr lang="en-US" dirty="0" err="1"/>
              <a:t>mestre</a:t>
            </a:r>
            <a:r>
              <a:rPr lang="en-US" dirty="0"/>
              <a:t>, </a:t>
            </a:r>
            <a:r>
              <a:rPr lang="en-US" dirty="0" err="1"/>
              <a:t>metade</a:t>
            </a:r>
            <a:r>
              <a:rPr lang="en-US" dirty="0"/>
              <a:t> </a:t>
            </a:r>
            <a:r>
              <a:rPr lang="en-US" dirty="0" err="1"/>
              <a:t>escravos</a:t>
            </a:r>
            <a:r>
              <a:rPr lang="en-US" dirty="0"/>
              <a:t>)</a:t>
            </a:r>
          </a:p>
          <a:p>
            <a:r>
              <a:rPr lang="en-US" dirty="0" err="1"/>
              <a:t>Quadros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1,3,5 slots de </a:t>
            </a:r>
            <a:r>
              <a:rPr lang="en-US" dirty="0" err="1"/>
              <a:t>tamanho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7470"/>
            <a:ext cx="83820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6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Quadros</a:t>
            </a:r>
            <a:r>
              <a:rPr lang="en-US" dirty="0"/>
              <a:t> do </a:t>
            </a:r>
            <a:r>
              <a:rPr lang="en-US" dirty="0" err="1"/>
              <a:t>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06" y="1422026"/>
            <a:ext cx="8162508" cy="4113213"/>
          </a:xfrm>
        </p:spPr>
        <p:txBody>
          <a:bodyPr/>
          <a:lstStyle/>
          <a:p>
            <a:r>
              <a:rPr lang="en-US" dirty="0"/>
              <a:t>Bit F -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)</a:t>
            </a:r>
          </a:p>
          <a:p>
            <a:r>
              <a:rPr lang="en-US" dirty="0"/>
              <a:t>Bit A – </a:t>
            </a:r>
            <a:r>
              <a:rPr lang="en-US" dirty="0" err="1"/>
              <a:t>Confirmação</a:t>
            </a:r>
            <a:endParaRPr lang="en-US" dirty="0"/>
          </a:p>
          <a:p>
            <a:r>
              <a:rPr lang="en-US" dirty="0"/>
              <a:t>Bit S – </a:t>
            </a:r>
            <a:r>
              <a:rPr lang="en-US" dirty="0" err="1"/>
              <a:t>Número</a:t>
            </a:r>
            <a:r>
              <a:rPr lang="en-US" dirty="0"/>
              <a:t> de sequência (stop and wait)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" y="3128124"/>
            <a:ext cx="7896412" cy="37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30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SCO: Synchronous Connection Oriented</a:t>
            </a:r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tempo real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retransmissão</a:t>
            </a:r>
            <a:r>
              <a:rPr lang="en-US" dirty="0"/>
              <a:t> de </a:t>
            </a:r>
            <a:r>
              <a:rPr lang="en-US" dirty="0" err="1"/>
              <a:t>quadros</a:t>
            </a:r>
            <a:r>
              <a:rPr lang="en-US" dirty="0"/>
              <a:t> </a:t>
            </a:r>
            <a:r>
              <a:rPr lang="en-US" dirty="0" err="1"/>
              <a:t>perdidos</a:t>
            </a:r>
            <a:endParaRPr lang="en-US" dirty="0"/>
          </a:p>
          <a:p>
            <a:pPr lvl="1"/>
            <a:r>
              <a:rPr lang="en-US" dirty="0" err="1"/>
              <a:t>Alocação</a:t>
            </a:r>
            <a:r>
              <a:rPr lang="en-US" dirty="0"/>
              <a:t> de um slot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sentido</a:t>
            </a:r>
            <a:endParaRPr lang="en-US" dirty="0"/>
          </a:p>
          <a:p>
            <a:pPr lvl="1"/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áudio</a:t>
            </a:r>
            <a:r>
              <a:rPr lang="en-US" dirty="0"/>
              <a:t>: 64.000bps</a:t>
            </a:r>
          </a:p>
          <a:p>
            <a:pPr lvl="1"/>
            <a:endParaRPr lang="en-US" dirty="0"/>
          </a:p>
          <a:p>
            <a:r>
              <a:rPr lang="en-US" dirty="0"/>
              <a:t>ACL: Asynchronous </a:t>
            </a:r>
            <a:r>
              <a:rPr lang="en-US" dirty="0" err="1"/>
              <a:t>ConnetionLess</a:t>
            </a:r>
            <a:endParaRPr lang="en-US" dirty="0"/>
          </a:p>
          <a:p>
            <a:pPr lvl="1"/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best effort</a:t>
            </a:r>
          </a:p>
        </p:txBody>
      </p:sp>
    </p:spTree>
    <p:extLst>
      <p:ext uri="{BB962C8B-B14F-4D97-AF65-F5344CB8AC3E}">
        <p14:creationId xmlns:p14="http://schemas.microsoft.com/office/powerpoint/2010/main" val="139153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684213" y="1341438"/>
            <a:ext cx="7772400" cy="1470025"/>
          </a:xfrm>
        </p:spPr>
        <p:txBody>
          <a:bodyPr/>
          <a:lstStyle/>
          <a:p>
            <a:r>
              <a:rPr lang="en-US" altLang="zh-TW"/>
              <a:t>Bluetooth 4.0: Low Energy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8A3ADBD0-6F1E-4047-92B5-BEF27B41BC0D}" type="slidenum">
              <a:rPr lang="zh-TW" altLang="en-US">
                <a:solidFill>
                  <a:srgbClr val="898989"/>
                </a:solidFill>
              </a:rPr>
              <a:pPr/>
              <a:t>17</a:t>
            </a:fld>
            <a:endParaRPr lang="zh-TW" altLang="en-US">
              <a:solidFill>
                <a:srgbClr val="898989"/>
              </a:solidFill>
            </a:endParaRPr>
          </a:p>
        </p:txBody>
      </p:sp>
      <p:pic>
        <p:nvPicPr>
          <p:cNvPr id="2053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213100"/>
            <a:ext cx="316865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4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TW"/>
              <a:t>Designed for exposing state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1175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It’s good at small, discrete data transfers.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Data can triggered by local events.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Data can be read at any time by a client.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/>
              <a:t>Interface model is very simple (GATT)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BD74B530-3A1F-6149-AFC4-3B54136E3E2E}" type="slidenum">
              <a:rPr lang="zh-TW" altLang="en-US">
                <a:solidFill>
                  <a:srgbClr val="898989"/>
                </a:solidFill>
              </a:rPr>
              <a:pPr/>
              <a:t>18</a:t>
            </a:fld>
            <a:endParaRPr lang="zh-TW" altLang="en-US">
              <a:solidFill>
                <a:srgbClr val="898989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900113" y="1700213"/>
            <a:ext cx="1727200" cy="576262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23.2˚C</a:t>
            </a:r>
            <a:endParaRPr kumimoji="0"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803525" y="2544763"/>
            <a:ext cx="1584325" cy="576262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Gate 10 BOARDING</a:t>
            </a:r>
            <a:endParaRPr kumimoji="0"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5795963" y="1700213"/>
            <a:ext cx="1584325" cy="576262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12:23 pm</a:t>
            </a:r>
            <a:endParaRPr kumimoji="0"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605213" y="1700213"/>
            <a:ext cx="1584325" cy="576262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60.5 km/h</a:t>
            </a:r>
            <a:endParaRPr kumimoji="0"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946650" y="2544763"/>
            <a:ext cx="1582738" cy="576262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3.2 kWh</a:t>
            </a:r>
            <a:endParaRPr kumimoji="0"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071563" y="2949575"/>
            <a:ext cx="1584325" cy="576263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PLAY &gt;&gt;</a:t>
            </a:r>
            <a:endParaRPr kumimoji="0"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6732588" y="3121025"/>
            <a:ext cx="1584325" cy="574675"/>
          </a:xfrm>
          <a:prstGeom prst="wedgeRoundRectCallout">
            <a:avLst>
              <a:gd name="adj1" fmla="val 5440"/>
              <a:gd name="adj2" fmla="val 863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Network Available</a:t>
            </a:r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20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TW"/>
              <a:t>What is Bluetooth Low Energy?</a:t>
            </a:r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11750"/>
          </a:xfrm>
        </p:spPr>
        <p:txBody>
          <a:bodyPr/>
          <a:lstStyle/>
          <a:p>
            <a:r>
              <a:rPr lang="en-US" altLang="zh-TW"/>
              <a:t>Bluetooth low energy is a NEW, open, short range radio technology</a:t>
            </a:r>
          </a:p>
          <a:p>
            <a:pPr lvl="1"/>
            <a:r>
              <a:rPr lang="en-US" altLang="zh-TW"/>
              <a:t>Blank sheet of paper design</a:t>
            </a:r>
          </a:p>
          <a:p>
            <a:pPr lvl="1"/>
            <a:r>
              <a:rPr lang="en-US" altLang="zh-TW"/>
              <a:t>Different to Bluetooth classic (BR/EDR)</a:t>
            </a:r>
          </a:p>
          <a:p>
            <a:pPr lvl="1"/>
            <a:r>
              <a:rPr lang="en-US" altLang="zh-TW"/>
              <a:t>Optimized for ultra low power</a:t>
            </a:r>
          </a:p>
          <a:p>
            <a:pPr lvl="1"/>
            <a:r>
              <a:rPr lang="en-US" altLang="zh-TW"/>
              <a:t>Enable coin cell battery use cases</a:t>
            </a:r>
          </a:p>
          <a:p>
            <a:pPr lvl="2"/>
            <a:r>
              <a:rPr lang="en-US" altLang="zh-TW"/>
              <a:t>&lt; 20mA peak current</a:t>
            </a:r>
          </a:p>
          <a:p>
            <a:pPr lvl="2"/>
            <a:r>
              <a:rPr lang="en-US" altLang="zh-TW"/>
              <a:t>&lt; 5 uA average current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24156013-8325-9848-BC71-0532847606E5}" type="slidenum">
              <a:rPr lang="zh-TW" altLang="en-US">
                <a:solidFill>
                  <a:srgbClr val="898989"/>
                </a:solidFill>
              </a:rPr>
              <a:pPr/>
              <a:t>19</a:t>
            </a:fld>
            <a:endParaRPr lang="zh-TW" altLang="en-US">
              <a:solidFill>
                <a:srgbClr val="898989"/>
              </a:solidFill>
            </a:endParaRPr>
          </a:p>
        </p:txBody>
      </p:sp>
      <p:pic>
        <p:nvPicPr>
          <p:cNvPr id="512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895725"/>
            <a:ext cx="18716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68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IEEE 802.16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152"/>
            <a:ext cx="8229600" cy="4525963"/>
          </a:xfrm>
        </p:spPr>
        <p:txBody>
          <a:bodyPr/>
          <a:lstStyle/>
          <a:p>
            <a:r>
              <a:rPr lang="pt-BR" dirty="0"/>
              <a:t>Dois padrões: fixo e móvel</a:t>
            </a:r>
          </a:p>
          <a:p>
            <a:r>
              <a:rPr lang="pt-BR" dirty="0"/>
              <a:t>Alcance maior que o IEEE 802.11</a:t>
            </a:r>
          </a:p>
          <a:p>
            <a:r>
              <a:rPr lang="pt-BR" dirty="0"/>
              <a:t>Usado em alguns países para telefonia</a:t>
            </a:r>
          </a:p>
          <a:p>
            <a:r>
              <a:rPr lang="pt-BR" dirty="0"/>
              <a:t>Uso: </a:t>
            </a:r>
            <a:r>
              <a:rPr lang="pt-BR" dirty="0" err="1"/>
              <a:t>MANs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57" y="3167701"/>
            <a:ext cx="5375252" cy="36474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TW"/>
              <a:t>Bluetooth low energy factsheet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27088" y="1484313"/>
          <a:ext cx="7561262" cy="410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207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ysClr val="windowText" lastClr="000000"/>
                          </a:solidFill>
                        </a:rPr>
                        <a:t>Range:</a:t>
                      </a:r>
                      <a:endParaRPr lang="zh-TW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ysClr val="windowText" lastClr="000000"/>
                          </a:solidFill>
                        </a:rPr>
                        <a:t>~ 150 meters open field</a:t>
                      </a:r>
                      <a:endParaRPr lang="zh-TW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Output Power: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~ 10 </a:t>
                      </a:r>
                      <a:r>
                        <a:rPr lang="en-US" altLang="zh-TW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mW</a:t>
                      </a:r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(10dBm)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Max Current: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~ 15 mA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Latency: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 </a:t>
                      </a:r>
                      <a:r>
                        <a:rPr lang="en-US" altLang="zh-TW" sz="18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ms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Topology:</a:t>
                      </a: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Star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Connections: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&gt; 2 billion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Modulation: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GFSK @ 2.4 GHz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Robustness: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Adaptive Frequency Hopping,</a:t>
                      </a:r>
                      <a:r>
                        <a:rPr lang="en-US" altLang="zh-TW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24 bit CRC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Security: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128bit AES CCM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Sleep current: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~ 1</a:t>
                      </a:r>
                      <a:r>
                        <a:rPr lang="el-GR" altLang="zh-TW" sz="1800" dirty="0">
                          <a:solidFill>
                            <a:sysClr val="windowText" lastClr="000000"/>
                          </a:solidFill>
                        </a:rPr>
                        <a:t>μ</a:t>
                      </a:r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207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</a:rPr>
                        <a:t>Modes: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Broadcast, Connection, Event Data Models,</a:t>
                      </a:r>
                      <a:r>
                        <a:rPr lang="en-US" altLang="zh-TW" sz="1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Reads, Writes</a:t>
                      </a:r>
                      <a:endParaRPr lang="zh-TW" altLang="en-US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91445" marR="91445" marT="45729" marB="4572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新細明體" charset="-120"/>
              </a:defRPr>
            </a:lvl9pPr>
          </a:lstStyle>
          <a:p>
            <a:fld id="{3E1FAE32-AE8F-3141-9A5F-42375601E98A}" type="slidenum">
              <a:rPr lang="zh-TW" altLang="en-US">
                <a:solidFill>
                  <a:srgbClr val="898989"/>
                </a:solidFill>
              </a:rPr>
              <a:pPr/>
              <a:t>20</a:t>
            </a:fld>
            <a:endParaRPr lang="zh-TW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0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Passagem de fichas - Token </a:t>
            </a:r>
            <a:r>
              <a:rPr lang="pt-BR" dirty="0" err="1"/>
              <a:t>ring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02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4-16 Mbps</a:t>
            </a:r>
          </a:p>
          <a:p>
            <a:r>
              <a:rPr lang="pt-BR" dirty="0"/>
              <a:t>Desenvolvida pela IBM</a:t>
            </a:r>
          </a:p>
          <a:p>
            <a:r>
              <a:rPr lang="pt-BR" dirty="0"/>
              <a:t>Suporta até 260 estações</a:t>
            </a:r>
          </a:p>
          <a:p>
            <a:r>
              <a:rPr lang="pt-BR" dirty="0"/>
              <a:t>Desenhada para redes com tráfego frequente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92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ring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07" y="1716399"/>
            <a:ext cx="6896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6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fichas - atualmente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Redes de automação industrial</a:t>
            </a:r>
          </a:p>
          <a:p>
            <a:pPr lvl="1"/>
            <a:r>
              <a:rPr lang="pt-BR" dirty="0"/>
              <a:t>Restrições de qualidade de serviço</a:t>
            </a:r>
          </a:p>
          <a:p>
            <a:pPr lvl="1"/>
            <a:r>
              <a:rPr lang="pt-BR" dirty="0"/>
              <a:t>Envio periódico de comandos em intervalos regulares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Pergunta: como calcular o tempo máximo entre envio de dados em uma rede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ring</a:t>
            </a:r>
            <a:r>
              <a:rPr lang="pt-BR" dirty="0"/>
              <a:t>?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Pergunta 2: existe um tempo máximo entre envio de dados em uma rede Ethernet?</a:t>
            </a:r>
          </a:p>
        </p:txBody>
      </p:sp>
    </p:spTree>
    <p:extLst>
      <p:ext uri="{BB962C8B-B14F-4D97-AF65-F5344CB8AC3E}">
        <p14:creationId xmlns:p14="http://schemas.microsoft.com/office/powerpoint/2010/main" val="12492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IEEE 802.16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Inicialmente</a:t>
            </a:r>
            <a:r>
              <a:rPr lang="en-US" dirty="0"/>
              <a:t>, wireless last mile</a:t>
            </a:r>
          </a:p>
          <a:p>
            <a:pPr lvl="1"/>
            <a:r>
              <a:rPr lang="en-US" dirty="0"/>
              <a:t>Downlink: 128Mbps</a:t>
            </a:r>
          </a:p>
          <a:p>
            <a:pPr lvl="1"/>
            <a:r>
              <a:rPr lang="en-US" dirty="0"/>
              <a:t>Uplink: 56Mbps</a:t>
            </a:r>
          </a:p>
          <a:p>
            <a:pPr lvl="1"/>
            <a:endParaRPr lang="en-US" dirty="0"/>
          </a:p>
          <a:p>
            <a:r>
              <a:rPr lang="en-US" dirty="0"/>
              <a:t>IEEE802.16e-2005: mobile </a:t>
            </a:r>
            <a:r>
              <a:rPr lang="en-US" dirty="0" err="1"/>
              <a:t>WiMax</a:t>
            </a:r>
            <a:endParaRPr lang="en-US" dirty="0"/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substituição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de </a:t>
            </a:r>
            <a:r>
              <a:rPr lang="en-US" dirty="0" err="1"/>
              <a:t>telefonia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802.16</a:t>
            </a:r>
          </a:p>
        </p:txBody>
      </p:sp>
      <p:pic>
        <p:nvPicPr>
          <p:cNvPr id="4" name="Picture 4" descr="4-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893355"/>
            <a:ext cx="8582025" cy="426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802.16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Multiplexação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frequência e no tempo</a:t>
            </a:r>
          </a:p>
          <a:p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: QoS</a:t>
            </a:r>
          </a:p>
          <a:p>
            <a:r>
              <a:rPr lang="en-US" dirty="0" err="1"/>
              <a:t>Conexões</a:t>
            </a:r>
            <a:r>
              <a:rPr lang="en-US" dirty="0"/>
              <a:t> </a:t>
            </a:r>
            <a:r>
              <a:rPr lang="en-US" dirty="0" err="1"/>
              <a:t>requisitam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/</a:t>
            </a:r>
            <a:r>
              <a:rPr lang="en-US" dirty="0" err="1"/>
              <a:t>latência</a:t>
            </a:r>
            <a:r>
              <a:rPr lang="en-US" dirty="0"/>
              <a:t> </a:t>
            </a:r>
            <a:r>
              <a:rPr lang="en-US" dirty="0" err="1"/>
              <a:t>definidas</a:t>
            </a:r>
            <a:endParaRPr lang="en-US" dirty="0"/>
          </a:p>
        </p:txBody>
      </p:sp>
      <p:pic>
        <p:nvPicPr>
          <p:cNvPr id="3" name="Picture 4" descr="4-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4027559"/>
            <a:ext cx="8283575" cy="1452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802.16 – classes de serviço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472923"/>
            <a:ext cx="85090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Bluetooth (IEEE 802.15.3)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1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47" y="1187450"/>
            <a:ext cx="7237413" cy="4113213"/>
          </a:xfrm>
        </p:spPr>
        <p:txBody>
          <a:bodyPr/>
          <a:lstStyle/>
          <a:p>
            <a:r>
              <a:rPr lang="pt-BR" dirty="0"/>
              <a:t>Menor consumo que o </a:t>
            </a:r>
            <a:r>
              <a:rPr lang="pt-BR" dirty="0" err="1"/>
              <a:t>WiFi</a:t>
            </a:r>
            <a:endParaRPr lang="pt-BR" dirty="0"/>
          </a:p>
          <a:p>
            <a:r>
              <a:rPr lang="pt-BR" dirty="0"/>
              <a:t>Ligação sem fio entre dispositivos compactos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798" y="2558259"/>
            <a:ext cx="5581202" cy="4328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" y="4012638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168"/>
          </a:xfrm>
        </p:spPr>
        <p:txBody>
          <a:bodyPr/>
          <a:lstStyle/>
          <a:p>
            <a:r>
              <a:rPr lang="en-US" sz="2400" dirty="0" err="1"/>
              <a:t>Velocidades</a:t>
            </a:r>
            <a:endParaRPr lang="en-US" sz="2400" dirty="0"/>
          </a:p>
          <a:p>
            <a:pPr lvl="1"/>
            <a:r>
              <a:rPr lang="en-US" sz="2400" dirty="0" err="1"/>
              <a:t>Versão</a:t>
            </a:r>
            <a:r>
              <a:rPr lang="en-US" sz="2400" dirty="0"/>
              <a:t> 1.2 – 1Mbps</a:t>
            </a:r>
          </a:p>
          <a:p>
            <a:pPr lvl="1"/>
            <a:r>
              <a:rPr lang="en-US" sz="2400" dirty="0" err="1"/>
              <a:t>Versão</a:t>
            </a:r>
            <a:r>
              <a:rPr lang="en-US" sz="2400" dirty="0"/>
              <a:t> 2.0+EDR – 3Mbps</a:t>
            </a:r>
          </a:p>
          <a:p>
            <a:pPr lvl="1"/>
            <a:r>
              <a:rPr lang="en-US" sz="2400" dirty="0" err="1"/>
              <a:t>Versão</a:t>
            </a:r>
            <a:r>
              <a:rPr lang="en-US" sz="2400" dirty="0"/>
              <a:t> 3.0 – 24Mbps</a:t>
            </a:r>
          </a:p>
          <a:p>
            <a:pPr lvl="1"/>
            <a:r>
              <a:rPr lang="en-US" sz="2400" dirty="0" err="1"/>
              <a:t>Versão</a:t>
            </a:r>
            <a:r>
              <a:rPr lang="en-US" sz="2400" dirty="0"/>
              <a:t> 4.0 – Ultra low power, 1Mbps</a:t>
            </a:r>
          </a:p>
          <a:p>
            <a:pPr lvl="1"/>
            <a:r>
              <a:rPr lang="en-US" sz="2400" dirty="0"/>
              <a:t>BLE – Bluetooth Low Energy</a:t>
            </a:r>
          </a:p>
          <a:p>
            <a:endParaRPr lang="en-US" sz="2400" dirty="0"/>
          </a:p>
          <a:p>
            <a:r>
              <a:rPr lang="en-US" sz="2400" dirty="0" err="1"/>
              <a:t>Alcance</a:t>
            </a:r>
            <a:endParaRPr lang="en-US" sz="2400" dirty="0"/>
          </a:p>
          <a:p>
            <a:pPr lvl="1"/>
            <a:r>
              <a:rPr lang="en-US" sz="2400" dirty="0"/>
              <a:t>Class 1: 100m</a:t>
            </a:r>
          </a:p>
          <a:p>
            <a:pPr lvl="1"/>
            <a:r>
              <a:rPr lang="en-US" sz="2400" dirty="0"/>
              <a:t>Class 2: 10m</a:t>
            </a:r>
          </a:p>
          <a:p>
            <a:pPr lvl="1"/>
            <a:r>
              <a:rPr lang="en-US" sz="2400" dirty="0"/>
              <a:t>Class 3: 1m</a:t>
            </a:r>
          </a:p>
        </p:txBody>
      </p:sp>
    </p:spTree>
    <p:extLst>
      <p:ext uri="{BB962C8B-B14F-4D97-AF65-F5344CB8AC3E}">
        <p14:creationId xmlns:p14="http://schemas.microsoft.com/office/powerpoint/2010/main" val="3637604707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 Proposta A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Exercicios.pptx</Template>
  <TotalTime>2800</TotalTime>
  <Words>543</Words>
  <Application>Microsoft Macintosh PowerPoint</Application>
  <PresentationFormat>Apresentação na tela (4:3)</PresentationFormat>
  <Paragraphs>133</Paragraphs>
  <Slides>24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Apresentacao Proposta AG</vt:lpstr>
      <vt:lpstr>IEEE 802.16</vt:lpstr>
      <vt:lpstr>IEEE 802.16</vt:lpstr>
      <vt:lpstr>IEEE 802.16</vt:lpstr>
      <vt:lpstr>802.16</vt:lpstr>
      <vt:lpstr>802.16</vt:lpstr>
      <vt:lpstr>802.16 – classes de serviço</vt:lpstr>
      <vt:lpstr>Bluetooth (IEEE 802.15.3)</vt:lpstr>
      <vt:lpstr>Bluetooth</vt:lpstr>
      <vt:lpstr>Bluetooth</vt:lpstr>
      <vt:lpstr>Bluetooth – pilha de protocolos</vt:lpstr>
      <vt:lpstr>Bluetooth - perfil</vt:lpstr>
      <vt:lpstr>Piconets e Scatternets</vt:lpstr>
      <vt:lpstr>Piconets e Scatternets</vt:lpstr>
      <vt:lpstr>Quadros do bluetooth</vt:lpstr>
      <vt:lpstr>Quadros do bluetooth</vt:lpstr>
      <vt:lpstr>Tipos de fluxo</vt:lpstr>
      <vt:lpstr>Bluetooth 4.0: Low Energy</vt:lpstr>
      <vt:lpstr>Designed for exposing state</vt:lpstr>
      <vt:lpstr>What is Bluetooth Low Energy?</vt:lpstr>
      <vt:lpstr>Bluetooth low energy factsheet</vt:lpstr>
      <vt:lpstr>Passagem de fichas - Token ring</vt:lpstr>
      <vt:lpstr>Token ring</vt:lpstr>
      <vt:lpstr>Token ring</vt:lpstr>
      <vt:lpstr>Passagem de fichas - atualmente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acesso ao meio</dc:title>
  <dc:creator>Daniel Macedo</dc:creator>
  <cp:lastModifiedBy>damacedo</cp:lastModifiedBy>
  <cp:revision>115</cp:revision>
  <cp:lastPrinted>2011-04-25T20:37:17Z</cp:lastPrinted>
  <dcterms:created xsi:type="dcterms:W3CDTF">2010-10-20T14:27:04Z</dcterms:created>
  <dcterms:modified xsi:type="dcterms:W3CDTF">2020-07-29T16:28:29Z</dcterms:modified>
</cp:coreProperties>
</file>