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handoutMasterIdLst>
    <p:handoutMasterId r:id="rId16"/>
  </p:handoutMasterIdLst>
  <p:sldIdLst>
    <p:sldId id="256" r:id="rId2"/>
    <p:sldId id="293" r:id="rId3"/>
    <p:sldId id="292" r:id="rId4"/>
    <p:sldId id="374" r:id="rId5"/>
    <p:sldId id="295" r:id="rId6"/>
    <p:sldId id="296" r:id="rId7"/>
    <p:sldId id="297" r:id="rId8"/>
    <p:sldId id="298" r:id="rId9"/>
    <p:sldId id="373" r:id="rId10"/>
    <p:sldId id="300" r:id="rId11"/>
    <p:sldId id="301" r:id="rId12"/>
    <p:sldId id="375" r:id="rId13"/>
    <p:sldId id="299" r:id="rId14"/>
    <p:sldId id="30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58" autoAdjust="0"/>
    <p:restoredTop sz="95292" autoAdjust="0"/>
  </p:normalViewPr>
  <p:slideViewPr>
    <p:cSldViewPr snapToGrid="0" snapToObjects="1" showGuides="1">
      <p:cViewPr varScale="1">
        <p:scale>
          <a:sx n="93" d="100"/>
          <a:sy n="93" d="100"/>
        </p:scale>
        <p:origin x="448" y="192"/>
      </p:cViewPr>
      <p:guideLst>
        <p:guide orient="horz" pos="2160"/>
        <p:guide pos="28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E8E14-BC8E-5448-9D65-3FA07EBC6193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58316-D69C-014D-AA59-06FADAF0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94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DOGN         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Micro-arquitetura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2F62AE-7CFA-C347-A500-BB920CF600D9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165100" y="1028700"/>
            <a:ext cx="8978900" cy="558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4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DOGN         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4C1A3A-85B1-994B-A963-B229D2D3703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36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DOGN         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4C1A3A-85B1-994B-A963-B229D2D3703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745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563" y="1524000"/>
            <a:ext cx="7974012" cy="1752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D0479964-2804-A345-9894-A419AAC3CB1A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4C1A3A-85B1-994B-A963-B229D2D3703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5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DOGN         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4C1A3A-85B1-994B-A963-B229D2D3703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79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DOGN         </a:t>
            </a: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4C1A3A-85B1-994B-A963-B229D2D3703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7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DOGN         </a:t>
            </a:r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4C1A3A-85B1-994B-A963-B229D2D3703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01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DOGN         </a:t>
            </a:r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4C1A3A-85B1-994B-A963-B229D2D3703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3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DOGN         </a:t>
            </a:r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4C1A3A-85B1-994B-A963-B229D2D3703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5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DOGN         </a:t>
            </a:r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4C1A3A-85B1-994B-A963-B229D2D3703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9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DOGN         </a:t>
            </a:r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4C1A3A-85B1-994B-A963-B229D2D3703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30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DOGN         </a:t>
            </a:r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4C1A3A-85B1-994B-A963-B229D2D3703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09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fld id="{D0479964-2804-A345-9894-A419AAC3CB1A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9925" y="6519863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fld id="{6B4C1A3A-85B1-994B-A963-B229D2D3703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22535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308725"/>
            <a:ext cx="13716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8" descr="dcc_logo_2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6142038"/>
            <a:ext cx="1547812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21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C80E2D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Qualidade de serviço (Cap. 6)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Daniel Fernandes Macedo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Latência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Tempo entre o envio e a recepção de dados deve ser curto</a:t>
            </a:r>
          </a:p>
          <a:p>
            <a:endParaRPr lang="pt-BR" dirty="0" smtClean="0"/>
          </a:p>
          <a:p>
            <a:r>
              <a:rPr lang="pt-BR" dirty="0" smtClean="0"/>
              <a:t>Usos: voz, multimídia</a:t>
            </a:r>
          </a:p>
          <a:p>
            <a:endParaRPr lang="pt-BR" dirty="0" smtClean="0"/>
          </a:p>
          <a:p>
            <a:r>
              <a:rPr lang="pt-BR" dirty="0" smtClean="0"/>
              <a:t>Uso de políticas de prioridade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Latência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Envio por prioridade de tempo de chegada</a:t>
            </a:r>
          </a:p>
          <a:p>
            <a:r>
              <a:rPr lang="pt-BR" dirty="0" smtClean="0"/>
              <a:t>Pacotes sem restrições de latência possuem tempo de chegada infinito</a:t>
            </a:r>
            <a:endParaRPr lang="pt-BR" dirty="0"/>
          </a:p>
        </p:txBody>
      </p:sp>
      <p:pic>
        <p:nvPicPr>
          <p:cNvPr id="4" name="Picture 5" descr="5-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" y="4008438"/>
            <a:ext cx="8243888" cy="25098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escalonamento</a:t>
            </a:r>
            <a:r>
              <a:rPr lang="en-US" dirty="0" smtClean="0"/>
              <a:t> de </a:t>
            </a:r>
            <a:r>
              <a:rPr lang="en-US" dirty="0" err="1" smtClean="0"/>
              <a:t>filas</a:t>
            </a:r>
            <a:endParaRPr lang="en-US" dirty="0" smtClean="0"/>
          </a:p>
          <a:p>
            <a:pPr lvl="1"/>
            <a:r>
              <a:rPr lang="en-US" dirty="0" err="1" smtClean="0"/>
              <a:t>Escalonamento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endParaRPr lang="en-US" dirty="0" smtClean="0"/>
          </a:p>
          <a:p>
            <a:pPr lvl="2"/>
            <a:r>
              <a:rPr lang="en-US" dirty="0" smtClean="0"/>
              <a:t>Ex. </a:t>
            </a:r>
            <a:r>
              <a:rPr lang="en-US" dirty="0" err="1" smtClean="0"/>
              <a:t>camada</a:t>
            </a:r>
            <a:r>
              <a:rPr lang="en-US" dirty="0" smtClean="0"/>
              <a:t> de enlace </a:t>
            </a:r>
            <a:r>
              <a:rPr lang="en-US" dirty="0" err="1" smtClean="0"/>
              <a:t>em</a:t>
            </a:r>
            <a:r>
              <a:rPr lang="en-US" dirty="0" smtClean="0"/>
              <a:t> um switch</a:t>
            </a:r>
          </a:p>
          <a:p>
            <a:pPr lvl="2"/>
            <a:endParaRPr lang="en-US" dirty="0" smtClean="0"/>
          </a:p>
          <a:p>
            <a:pPr lvl="1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prioridade</a:t>
            </a:r>
            <a:endParaRPr lang="en-US" dirty="0" smtClean="0"/>
          </a:p>
          <a:p>
            <a:pPr lvl="2"/>
            <a:r>
              <a:rPr lang="en-US" dirty="0" err="1" smtClean="0"/>
              <a:t>Suporte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multimídia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err="1" smtClean="0"/>
              <a:t>Por</a:t>
            </a:r>
            <a:r>
              <a:rPr lang="en-US" dirty="0" smtClean="0"/>
              <a:t> tempo </a:t>
            </a:r>
            <a:r>
              <a:rPr lang="en-US" dirty="0" err="1" smtClean="0"/>
              <a:t>máximo</a:t>
            </a:r>
            <a:r>
              <a:rPr lang="en-US" dirty="0" smtClean="0"/>
              <a:t> de </a:t>
            </a:r>
            <a:r>
              <a:rPr lang="en-US" dirty="0" err="1" smtClean="0"/>
              <a:t>entrega</a:t>
            </a:r>
            <a:endParaRPr lang="en-US" dirty="0" smtClean="0"/>
          </a:p>
          <a:p>
            <a:pPr lvl="2"/>
            <a:r>
              <a:rPr lang="en-US" dirty="0" err="1" smtClean="0"/>
              <a:t>Redes</a:t>
            </a:r>
            <a:r>
              <a:rPr lang="en-US" dirty="0" smtClean="0"/>
              <a:t> de </a:t>
            </a:r>
            <a:r>
              <a:rPr lang="en-US" dirty="0" err="1" smtClean="0"/>
              <a:t>controle</a:t>
            </a:r>
            <a:r>
              <a:rPr lang="en-US" dirty="0" smtClean="0"/>
              <a:t> industrial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3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Jitter</a:t>
            </a:r>
            <a:r>
              <a:rPr lang="pt-BR" dirty="0" smtClean="0"/>
              <a:t> (</a:t>
            </a:r>
            <a:r>
              <a:rPr lang="pt-BR" dirty="0" err="1" smtClean="0"/>
              <a:t>jigue</a:t>
            </a:r>
            <a:r>
              <a:rPr lang="pt-BR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162925" cy="4525963"/>
          </a:xfrm>
        </p:spPr>
        <p:txBody>
          <a:bodyPr/>
          <a:lstStyle/>
          <a:p>
            <a:r>
              <a:rPr lang="pt-BR" dirty="0" smtClean="0"/>
              <a:t>Importante para vídeos</a:t>
            </a:r>
          </a:p>
          <a:p>
            <a:r>
              <a:rPr lang="pt-BR" dirty="0" smtClean="0"/>
              <a:t>Dados devem chegar com uma cadência previsível</a:t>
            </a:r>
            <a:endParaRPr lang="pt-BR" dirty="0"/>
          </a:p>
        </p:txBody>
      </p:sp>
      <p:pic>
        <p:nvPicPr>
          <p:cNvPr id="5" name="Picture 5" descr="5-2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113" y="3065463"/>
            <a:ext cx="7847012" cy="3582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Jitter</a:t>
            </a:r>
            <a:r>
              <a:rPr lang="pt-BR" dirty="0" smtClean="0"/>
              <a:t> - Buffer</a:t>
            </a:r>
            <a:endParaRPr lang="pt-BR" dirty="0"/>
          </a:p>
        </p:txBody>
      </p:sp>
      <p:pic>
        <p:nvPicPr>
          <p:cNvPr id="5" name="Picture 5" descr="5-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81250"/>
            <a:ext cx="8461375" cy="2651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Congestionamento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110560"/>
            <a:ext cx="55245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</a:t>
            </a:r>
            <a:endParaRPr lang="pt-BR" dirty="0"/>
          </a:p>
        </p:txBody>
      </p:sp>
      <p:pic>
        <p:nvPicPr>
          <p:cNvPr id="4" name="Picture 5" descr="5-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2525" y="1804988"/>
            <a:ext cx="6838950" cy="4527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congestionamento</a:t>
            </a:r>
            <a:r>
              <a:rPr lang="en-US" dirty="0" smtClean="0"/>
              <a:t> do TCP</a:t>
            </a:r>
            <a:br>
              <a:rPr lang="en-US" dirty="0" smtClean="0"/>
            </a:br>
            <a:r>
              <a:rPr lang="en-US" dirty="0" err="1" smtClean="0"/>
              <a:t>Ajuste</a:t>
            </a:r>
            <a:r>
              <a:rPr lang="en-US" dirty="0" smtClean="0"/>
              <a:t> da taxa de </a:t>
            </a:r>
            <a:r>
              <a:rPr lang="en-US" dirty="0" err="1" smtClean="0"/>
              <a:t>envio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5" descr="6-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62" y="1761132"/>
            <a:ext cx="6996113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573006" y="3073654"/>
            <a:ext cx="3300436" cy="3174666"/>
            <a:chOff x="1573006" y="3073654"/>
            <a:chExt cx="3300436" cy="3174666"/>
          </a:xfrm>
        </p:grpSpPr>
        <p:sp>
          <p:nvSpPr>
            <p:cNvPr id="6" name="Rectangle 5"/>
            <p:cNvSpPr/>
            <p:nvPr/>
          </p:nvSpPr>
          <p:spPr bwMode="auto">
            <a:xfrm>
              <a:off x="1573006" y="3073654"/>
              <a:ext cx="1399831" cy="3174666"/>
            </a:xfrm>
            <a:prstGeom prst="rect">
              <a:avLst/>
            </a:prstGeom>
            <a:solidFill>
              <a:srgbClr val="00B8FF">
                <a:alpha val="33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72837" y="4459598"/>
              <a:ext cx="19006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Slow start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3692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Congestionamento:</a:t>
            </a:r>
            <a:br>
              <a:rPr lang="pt-BR" dirty="0" smtClean="0"/>
            </a:br>
            <a:r>
              <a:rPr lang="pt-BR" dirty="0" smtClean="0"/>
              <a:t>Notificação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Roteador detecta congestionamento</a:t>
            </a:r>
          </a:p>
          <a:p>
            <a:r>
              <a:rPr lang="pt-BR" dirty="0" smtClean="0"/>
              <a:t>Envio de uma mensagem ao transmissor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800" dirty="0" smtClean="0"/>
              <a:t>Controle de congestionamento:</a:t>
            </a:r>
            <a:br>
              <a:rPr lang="pt-BR" sz="3800" dirty="0" smtClean="0"/>
            </a:br>
            <a:r>
              <a:rPr lang="pt-BR" sz="3800" dirty="0" smtClean="0"/>
              <a:t>controle de admissão</a:t>
            </a:r>
            <a:endParaRPr lang="pt-BR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Somente aceita novos circuitos se tiver capacidade disponível</a:t>
            </a:r>
          </a:p>
          <a:p>
            <a:r>
              <a:rPr lang="pt-BR" dirty="0" smtClean="0"/>
              <a:t>Somente aceita novos quadros se tiver capacidade disponível</a:t>
            </a:r>
          </a:p>
          <a:p>
            <a:pPr lvl="1"/>
            <a:r>
              <a:rPr lang="pt-BR" dirty="0" smtClean="0"/>
              <a:t>Como saber quantos quadros serão transmitidos e a qual taxa?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Leaky</a:t>
            </a:r>
            <a:r>
              <a:rPr lang="pt-BR" dirty="0" smtClean="0"/>
              <a:t> </a:t>
            </a:r>
            <a:r>
              <a:rPr lang="pt-BR" dirty="0" err="1" smtClean="0"/>
              <a:t>bucket</a:t>
            </a:r>
            <a:endParaRPr lang="pt-B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41300" y="1600200"/>
            <a:ext cx="4038600" cy="4525963"/>
          </a:xfrm>
        </p:spPr>
        <p:txBody>
          <a:bodyPr/>
          <a:lstStyle/>
          <a:p>
            <a:r>
              <a:rPr lang="pt-BR" dirty="0" smtClean="0"/>
              <a:t>Ajuste da taxa de acordo com a capacidade da rede</a:t>
            </a:r>
          </a:p>
          <a:p>
            <a:r>
              <a:rPr lang="pt-BR" dirty="0" smtClean="0"/>
              <a:t>Diminui a taxa enquanto receber notificações de congestionamento</a:t>
            </a:r>
          </a:p>
          <a:p>
            <a:endParaRPr lang="pt-BR" dirty="0" smtClean="0"/>
          </a:p>
          <a:p>
            <a:r>
              <a:rPr lang="pt-BR" dirty="0" smtClean="0"/>
              <a:t>E se a aplicação transmitir em rajadas?</a:t>
            </a:r>
            <a:endParaRPr lang="pt-BR" dirty="0"/>
          </a:p>
        </p:txBody>
      </p:sp>
      <p:pic>
        <p:nvPicPr>
          <p:cNvPr id="4" name="Picture 5" descr="5-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9736" y="2197100"/>
            <a:ext cx="5284264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Token</a:t>
            </a:r>
            <a:r>
              <a:rPr lang="pt-BR" dirty="0" smtClean="0"/>
              <a:t> </a:t>
            </a:r>
            <a:r>
              <a:rPr lang="pt-BR" dirty="0" err="1" smtClean="0"/>
              <a:t>bucket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Cliente recebe uma quantidade de fichas do roteador</a:t>
            </a:r>
          </a:p>
          <a:p>
            <a:r>
              <a:rPr lang="pt-BR" dirty="0" smtClean="0"/>
              <a:t>Pode transmitir enquanto tiver fichas</a:t>
            </a:r>
          </a:p>
          <a:p>
            <a:r>
              <a:rPr lang="pt-BR" dirty="0" smtClean="0"/>
              <a:t>Cliente recebe novas fichas de tempos em tempos</a:t>
            </a:r>
            <a:endParaRPr lang="pt-BR" dirty="0"/>
          </a:p>
        </p:txBody>
      </p:sp>
      <p:pic>
        <p:nvPicPr>
          <p:cNvPr id="5" name="Picture 5" descr="5-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12760" y="2159000"/>
            <a:ext cx="4831239" cy="4224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Funcionamento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322" y="1600200"/>
            <a:ext cx="383035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1667701"/>
            <a:ext cx="4038600" cy="439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87338" y="5981700"/>
            <a:ext cx="885666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Tx/>
              <a:buNone/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a typeface="+mn-ea"/>
              </a:rPr>
              <a:t>(a) </a:t>
            </a:r>
            <a:r>
              <a:rPr lang="en-US" sz="2000" dirty="0" smtClean="0">
                <a:ea typeface="+mn-ea"/>
              </a:rPr>
              <a:t>Traffic from a host. Output shaped by a token bucket of rate 200 Mbps and capacity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a typeface="+mn-ea"/>
              </a:rPr>
              <a:t>(b) </a:t>
            </a:r>
            <a:r>
              <a:rPr lang="en-US" sz="2000" dirty="0" smtClean="0">
                <a:ea typeface="+mn-ea"/>
              </a:rPr>
              <a:t>9600 KB,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a typeface="+mn-ea"/>
              </a:rPr>
              <a:t>(c) </a:t>
            </a:r>
            <a:r>
              <a:rPr lang="en-US" sz="2000" dirty="0" smtClean="0">
                <a:ea typeface="+mn-ea"/>
              </a:rPr>
              <a:t>0 KB.</a:t>
            </a:r>
            <a:endParaRPr lang="en-US" sz="2000" dirty="0" smtClean="0"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819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cao Proposta AG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Exercicios</Template>
  <TotalTime>1313</TotalTime>
  <Words>237</Words>
  <Application>Microsoft Macintosh PowerPoint</Application>
  <PresentationFormat>On-screen Show (4:3)</PresentationFormat>
  <Paragraphs>47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ＭＳ Ｐゴシック</vt:lpstr>
      <vt:lpstr>Times New Roman</vt:lpstr>
      <vt:lpstr>Arial</vt:lpstr>
      <vt:lpstr>Apresentacao Proposta AG</vt:lpstr>
      <vt:lpstr>Qualidade de serviço (Cap. 6)</vt:lpstr>
      <vt:lpstr>Congestionamento</vt:lpstr>
      <vt:lpstr>Controle de congestionamento</vt:lpstr>
      <vt:lpstr>Controle de congestionamento do TCP Ajuste da taxa de envio</vt:lpstr>
      <vt:lpstr>Congestionamento: Notificação</vt:lpstr>
      <vt:lpstr>Controle de congestionamento: controle de admissão</vt:lpstr>
      <vt:lpstr>Leaky bucket</vt:lpstr>
      <vt:lpstr>Token bucket</vt:lpstr>
      <vt:lpstr>Funcionamento</vt:lpstr>
      <vt:lpstr>Latência</vt:lpstr>
      <vt:lpstr>Latência</vt:lpstr>
      <vt:lpstr>Latência</vt:lpstr>
      <vt:lpstr>Jitter (jigue)</vt:lpstr>
      <vt:lpstr>Jitter - Buffer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de rede (inter-redes)</dc:title>
  <dc:creator>Daniel Macedo</dc:creator>
  <cp:lastModifiedBy>Daniel Macedo</cp:lastModifiedBy>
  <cp:revision>129</cp:revision>
  <cp:lastPrinted>2012-06-12T18:24:59Z</cp:lastPrinted>
  <dcterms:created xsi:type="dcterms:W3CDTF">2010-11-04T18:15:01Z</dcterms:created>
  <dcterms:modified xsi:type="dcterms:W3CDTF">2016-04-06T21:05:09Z</dcterms:modified>
</cp:coreProperties>
</file>