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IBM Plex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Lato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italic.fntdata"/><Relationship Id="rId12" Type="http://schemas.openxmlformats.org/officeDocument/2006/relationships/slide" Target="slides/slide8.xml"/><Relationship Id="rId34" Type="http://schemas.openxmlformats.org/officeDocument/2006/relationships/font" Target="fonts/Lato-bold.fntdata"/><Relationship Id="rId15" Type="http://schemas.openxmlformats.org/officeDocument/2006/relationships/slide" Target="slides/slide11.xml"/><Relationship Id="rId37" Type="http://schemas.openxmlformats.org/officeDocument/2006/relationships/font" Target="fonts/IBMPlexMono-regular.fntdata"/><Relationship Id="rId14" Type="http://schemas.openxmlformats.org/officeDocument/2006/relationships/slide" Target="slides/slide10.xml"/><Relationship Id="rId36" Type="http://schemas.openxmlformats.org/officeDocument/2006/relationships/font" Target="fonts/Lato-boldItalic.fntdata"/><Relationship Id="rId17" Type="http://schemas.openxmlformats.org/officeDocument/2006/relationships/slide" Target="slides/slide13.xml"/><Relationship Id="rId39" Type="http://schemas.openxmlformats.org/officeDocument/2006/relationships/font" Target="fonts/IBMPlexMono-italic.fntdata"/><Relationship Id="rId16" Type="http://schemas.openxmlformats.org/officeDocument/2006/relationships/slide" Target="slides/slide12.xml"/><Relationship Id="rId38" Type="http://schemas.openxmlformats.org/officeDocument/2006/relationships/font" Target="fonts/IBMPlex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4e075ba72_0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4e075b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450ae9cd0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450ae9c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489de703c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489de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45e8bf5e8_0_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45e8bf5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45e8bf5e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45e8bf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bfa1cff3c_0_2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bfa1cff3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45e8bf5e8_0_3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45e8bf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45e8bf5e8_0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45e8bf5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45e8bf5e8_0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45e8bf5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84e040ceed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84e040ce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50ae9cd0_0_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50ae9c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84e040ceed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84e040c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bfa1cff3c_0_26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bfa1cff3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450ae9cd0_0_1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450ae9c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450ae9cd0_2_5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450ae9cd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4e075ba72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4e075b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4e075ba72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4e075b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450ae9cd0_2_7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450ae9cd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450ae9cd0_2_8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450ae9cd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ao-lsf/aed2-trabalho1-gp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joao-lsf/aed2-trabalho1-gp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22075" y="1869200"/>
            <a:ext cx="5317500" cy="283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3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Algoritmo de Karatsuba para Multiplicação de Números Grandes</a:t>
            </a:r>
            <a:endParaRPr b="1" sz="43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00050" y="5969933"/>
            <a:ext cx="697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Repositório contendo todos os conteúdos deste trabalho: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 u="sng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https://github.com/joao-lsf/aed2-trabalho1-gp4</a:t>
            </a:r>
            <a:endParaRPr sz="16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Execução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5" y="1955317"/>
            <a:ext cx="8800125" cy="37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422075" y="2228400"/>
            <a:ext cx="54939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Número de Formas de Fazer Troco </a:t>
            </a:r>
            <a:endParaRPr b="1" sz="40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40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(Coin Change – Count)</a:t>
            </a:r>
            <a:endParaRPr b="1" sz="40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2"/>
                </a:solidFill>
              </a:rPr>
              <a:t>Coin Change | Problema das Combinações de Moedas</a:t>
            </a:r>
            <a:endParaRPr sz="3300">
              <a:solidFill>
                <a:schemeClr val="lt2"/>
              </a:solidFill>
            </a:endParaRPr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230250" y="1795725"/>
            <a:ext cx="8650500" cy="4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Problema: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Dado um conjunto de moedas e um troco a ser dado, de quantas maneiras podemos combinar as moedas para somar exatamente o troco?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Aplicações: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Sistemas de troco, problemas de combinação, algoritmos financeiros.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/>
              <a:t>Vantagens:</a:t>
            </a:r>
            <a:endParaRPr b="1"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Abordagem da Programação Dinâmica -&gt; quebra o problema em subproblemas menores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Diferentemente da abordagem da Divisão e Conquista, há memorização de dados -&gt; evita recálculos, e consegue ter eficiência O(n × m)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lt2"/>
                </a:solidFill>
              </a:rPr>
              <a:t>Coin Change | Contagem Eficiente usando Programação Dinâmica</a:t>
            </a:r>
            <a:endParaRPr sz="2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2"/>
              </a:solidFill>
            </a:endParaRPr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1297500" y="1678000"/>
            <a:ext cx="7038900" cy="17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Princípio Chave: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O número de formas de fazer troco para um valor X é igual à soma das formas de fazer troco para (X - valor_da_moeda) para cada moeda disponível.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6" name="Google Shape;246;p25"/>
          <p:cNvSpPr txBox="1"/>
          <p:nvPr/>
        </p:nvSpPr>
        <p:spPr>
          <a:xfrm>
            <a:off x="4555550" y="4675704"/>
            <a:ext cx="46629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Fase 2 - Processando moeda de R$ 5,00: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5: formas[5] += formas[0] → 1 + 1 = 2 maneiras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formas[6] += formas[1] → 1 + 1 = 2 maneiras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 final: 2 maneiras de fazer R$ 6,00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64450" y="4374504"/>
            <a:ext cx="4851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Fase 1 - Processando a moeda de R$ 1,00: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1: formas[1] += formas[0] → 0 + 1 = 1 maneira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2: formas[2] += formas[1] → 0 + 1 = 1 maneira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formas[6] += formas[5] → 0 + 1 = 1 maneira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 após moeda de 1: [1, 1, 1, 1, 1, 1, 1]</a:t>
            </a:r>
            <a:endParaRPr sz="1500"/>
          </a:p>
        </p:txBody>
      </p:sp>
      <p:sp>
        <p:nvSpPr>
          <p:cNvPr id="248" name="Google Shape;248;p25"/>
          <p:cNvSpPr txBox="1"/>
          <p:nvPr/>
        </p:nvSpPr>
        <p:spPr>
          <a:xfrm>
            <a:off x="616400" y="3769537"/>
            <a:ext cx="2884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6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Exemplo Prático:</a:t>
            </a:r>
            <a:endParaRPr b="1" sz="24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230">
                <a:solidFill>
                  <a:schemeClr val="lt2"/>
                </a:solidFill>
              </a:rPr>
              <a:t>Coin Change | Contagem Eficiente usando Programação Dinâmica | Código</a:t>
            </a:r>
            <a:endParaRPr sz="2960">
              <a:solidFill>
                <a:schemeClr val="lt2"/>
              </a:solidFill>
            </a:endParaRPr>
          </a:p>
        </p:txBody>
      </p:sp>
      <p:pic>
        <p:nvPicPr>
          <p:cNvPr id="254" name="Google Shape;254;p26" title="CODIGO CONTAG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75" y="2597276"/>
            <a:ext cx="8839250" cy="2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1134775" y="525000"/>
            <a:ext cx="76965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30">
                <a:solidFill>
                  <a:schemeClr val="lt2"/>
                </a:solidFill>
              </a:rPr>
              <a:t>Coin Change | Listagem de Combinações</a:t>
            </a:r>
            <a:endParaRPr sz="283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3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30">
              <a:solidFill>
                <a:schemeClr val="lt2"/>
              </a:solidFill>
            </a:endParaRPr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1297500" y="1442525"/>
            <a:ext cx="7336800" cy="15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/>
              <a:t>Princípio Chave: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Para cada valor, para cada moeda, pegue todas as combinações que faltam apenas essa moeda e adicione-a.</a:t>
            </a:r>
            <a:endParaRPr sz="19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1" name="Google Shape;261;p27"/>
          <p:cNvSpPr txBox="1"/>
          <p:nvPr/>
        </p:nvSpPr>
        <p:spPr>
          <a:xfrm>
            <a:off x="1297500" y="2898763"/>
            <a:ext cx="6627900" cy="3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Exemplo visual do processo de construção</a:t>
            </a:r>
            <a:endParaRPr b="1" sz="19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Estado Inicial: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0: [ [] ] (apenas a combinação vazia)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Processando moeda de R$ 1,00:</a:t>
            </a:r>
            <a:endParaRPr b="1"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1: pega combinações do valor 0 e adiciona moeda 1 → [ [1] ]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2: pega combinações do valor 1 e adiciona moeda 1 → [ [1,1] ]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3: pega combinações do valor 2 e adiciona moeda 1 → [ [1,1,1] ]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…</a:t>
            </a:r>
            <a:r>
              <a:rPr lang="pt-BR" sz="17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(até o valor 6)</a:t>
            </a:r>
            <a:endParaRPr sz="17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F8FAFF"/>
                </a:solidFill>
                <a:latin typeface="Lato"/>
                <a:ea typeface="Lato"/>
                <a:cs typeface="Lato"/>
                <a:sym typeface="Lato"/>
              </a:rPr>
              <a:t>Processando moeda de R$ 5,00:</a:t>
            </a:r>
            <a:endParaRPr b="1" sz="1700">
              <a:solidFill>
                <a:srgbClr val="F8FA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5: pega combinações do valor 0 e adiciona moeda 5 → [ [5] ]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pega combinações do valor 1 e adiciona moeda 5 → [ [1,5] ]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>
                <a:solidFill>
                  <a:schemeClr val="lt2"/>
                </a:solidFill>
              </a:rPr>
              <a:t>Coin Change | Listagem de Combinações | Código</a:t>
            </a:r>
            <a:endParaRPr sz="3000">
              <a:solidFill>
                <a:schemeClr val="lt2"/>
              </a:solidFill>
            </a:endParaRPr>
          </a:p>
        </p:txBody>
      </p:sp>
      <p:pic>
        <p:nvPicPr>
          <p:cNvPr id="267" name="Google Shape;267;p28" title="CODIGO LISTAG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50" y="1818350"/>
            <a:ext cx="7962425" cy="32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850500" y="5098262"/>
            <a:ext cx="7038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“combinacoes_possiveis”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uma lista de listas de listas;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1"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“combinacoes_possiveis[5]”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contém todas as combinações que somam R$ 5,00;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combinação é uma lista de moedas: [1,1,1,1,1] ou [5].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1297500" y="525000"/>
            <a:ext cx="7353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2"/>
                </a:solidFill>
              </a:rPr>
              <a:t>Coin Change | </a:t>
            </a:r>
            <a:r>
              <a:rPr lang="pt-BR" sz="2800">
                <a:solidFill>
                  <a:schemeClr val="lt2"/>
                </a:solidFill>
              </a:rPr>
              <a:t>Análise de Performance </a:t>
            </a:r>
            <a:endParaRPr sz="2800">
              <a:solidFill>
                <a:schemeClr val="lt2"/>
              </a:solidFill>
            </a:endParaRPr>
          </a:p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1297500" y="1471967"/>
            <a:ext cx="7038900" cy="48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2"/>
                </a:solidFill>
              </a:rPr>
              <a:t>Análise de Tempo de Execução:</a:t>
            </a:r>
            <a:endParaRPr b="1" sz="19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/>
              <a:t>Para troco = R$ 26,00: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/>
              <a:t>Operação	Tempo		Por Que é Rápido?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Contagem	~0.001 ms		Apenas 6 × 26 = 156 operações matemáticas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Listagem	~0.005 ms		Memorização de resultados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2"/>
                </a:solidFill>
              </a:rPr>
              <a:t>O Porque da abordagem Bottom-up:</a:t>
            </a:r>
            <a:endParaRPr b="1" sz="1900">
              <a:solidFill>
                <a:schemeClr val="lt2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Constrói progressivamente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Reutiliza soluções menores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Preenchimento ordenado</a:t>
            </a:r>
            <a:endParaRPr b="1" sz="1900">
              <a:solidFill>
                <a:schemeClr val="lt2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4793282" y="4715442"/>
            <a:ext cx="3149400" cy="12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pt-B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Menos overhead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pt-B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Controle de memória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Lato"/>
              <a:buChar char="●"/>
            </a:pPr>
            <a:r>
              <a:rPr lang="pt-B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Cache-friendly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297500" y="525000"/>
            <a:ext cx="7533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lt2"/>
                </a:solidFill>
              </a:rPr>
              <a:t>Coin Change | Análise de Performance | Tempos de Execução </a:t>
            </a:r>
            <a:endParaRPr sz="3200">
              <a:solidFill>
                <a:schemeClr val="lt2"/>
              </a:solidFill>
            </a:endParaRPr>
          </a:p>
        </p:txBody>
      </p:sp>
      <p:pic>
        <p:nvPicPr>
          <p:cNvPr id="281" name="Google Shape;281;p30" title="SAÍDA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50" y="2022225"/>
            <a:ext cx="5160325" cy="450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925" y="2022213"/>
            <a:ext cx="3756625" cy="26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Repositório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197350" y="2090075"/>
            <a:ext cx="84696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Repositório contendo todos os conteúdos deste trabalho:</a:t>
            </a:r>
            <a:endParaRPr sz="23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300" u="sng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https://github.com/joao-lsf/aed2-trabalho1-gp4</a:t>
            </a:r>
            <a:endParaRPr sz="23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743899"/>
            <a:ext cx="7038900" cy="48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Dados dois números muito grandes, o algoritmo de Karatsuba simplifica a multiplicação deles, evitando contas extensas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Pode ser aplicado em números que ultrapassam o limite do inteiro de 4 bytes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200"/>
              <a:t>Implementação: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Java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Divisão e Conquista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/>
              <a:t>O protótipo será mostrado em pseudocódigo (parecido com Java) para fins de simplificação</a:t>
            </a:r>
            <a:endParaRPr sz="22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Multiplicação de números grandes</a:t>
            </a:r>
            <a:endParaRPr sz="35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700">
                <a:solidFill>
                  <a:schemeClr val="lt2"/>
                </a:solidFill>
              </a:rPr>
              <a:t>Participantes</a:t>
            </a:r>
            <a:endParaRPr sz="3100">
              <a:solidFill>
                <a:schemeClr val="lt2"/>
              </a:solidFill>
            </a:endParaRPr>
          </a:p>
        </p:txBody>
      </p:sp>
      <p:sp>
        <p:nvSpPr>
          <p:cNvPr id="294" name="Google Shape;294;p32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João Luiz Schiavini Filho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Felippe Carballo Leal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pt-BR" sz="2500"/>
              <a:t>Matheus Gonçalves do Nascimento Bandeira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6408200" y="4877175"/>
            <a:ext cx="16749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= 1200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= 1936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 = 6216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</a:t>
            </a:r>
            <a:r>
              <a:rPr lang="pt-BR" sz="3500">
                <a:solidFill>
                  <a:schemeClr val="lt2"/>
                </a:solidFill>
              </a:rPr>
              <a:t> | Como funciona - Divisão</a:t>
            </a:r>
            <a:endParaRPr sz="3500">
              <a:solidFill>
                <a:schemeClr val="lt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920275" y="1662050"/>
            <a:ext cx="31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Exemplo: 3044 x 4044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871501" y="2408725"/>
            <a:ext cx="861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3044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1406040" y="2826538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667640" y="2830113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 txBox="1"/>
          <p:nvPr/>
        </p:nvSpPr>
        <p:spPr>
          <a:xfrm>
            <a:off x="2760353" y="2408725"/>
            <a:ext cx="8610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044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>
            <a:off x="3236102" y="2830113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/>
          <p:nvPr/>
        </p:nvCxnSpPr>
        <p:spPr>
          <a:xfrm flipH="1">
            <a:off x="2675127" y="2830113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446475" y="3240963"/>
            <a:ext cx="4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sz="18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1562174" y="3240963"/>
            <a:ext cx="4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/>
          <p:nvPr/>
        </p:nvCxnSpPr>
        <p:spPr>
          <a:xfrm>
            <a:off x="3236102" y="2830113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/>
          <p:nvPr/>
        </p:nvCxnSpPr>
        <p:spPr>
          <a:xfrm flipH="1">
            <a:off x="2675127" y="2830113"/>
            <a:ext cx="371400" cy="4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 txBox="1"/>
          <p:nvPr/>
        </p:nvSpPr>
        <p:spPr>
          <a:xfrm>
            <a:off x="2335317" y="3240963"/>
            <a:ext cx="4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451016" y="3240963"/>
            <a:ext cx="4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8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5804554" y="2531650"/>
            <a:ext cx="2586600" cy="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Quantidade de dígitos dos novos números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917304" y="4400475"/>
            <a:ext cx="1165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= 2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5"/>
          <p:cNvCxnSpPr>
            <a:stCxn id="161" idx="2"/>
          </p:cNvCxnSpPr>
          <p:nvPr/>
        </p:nvCxnSpPr>
        <p:spPr>
          <a:xfrm>
            <a:off x="7097854" y="3290050"/>
            <a:ext cx="198300" cy="125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 txBox="1"/>
          <p:nvPr/>
        </p:nvSpPr>
        <p:spPr>
          <a:xfrm>
            <a:off x="273275" y="4375900"/>
            <a:ext cx="216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 x 40 = 1200 = c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2512201" y="4375900"/>
            <a:ext cx="208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x 44 = 1936 = 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5"/>
          <p:cNvCxnSpPr>
            <a:stCxn id="155" idx="2"/>
          </p:cNvCxnSpPr>
          <p:nvPr/>
        </p:nvCxnSpPr>
        <p:spPr>
          <a:xfrm flipH="1">
            <a:off x="511725" y="3702663"/>
            <a:ext cx="173700" cy="74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59" idx="2"/>
          </p:cNvCxnSpPr>
          <p:nvPr/>
        </p:nvCxnSpPr>
        <p:spPr>
          <a:xfrm flipH="1">
            <a:off x="1044867" y="3702663"/>
            <a:ext cx="1529400" cy="69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>
            <a:stCxn id="156" idx="2"/>
          </p:cNvCxnSpPr>
          <p:nvPr/>
        </p:nvCxnSpPr>
        <p:spPr>
          <a:xfrm>
            <a:off x="1801124" y="3702663"/>
            <a:ext cx="996600" cy="7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60" idx="2"/>
          </p:cNvCxnSpPr>
          <p:nvPr/>
        </p:nvCxnSpPr>
        <p:spPr>
          <a:xfrm flipH="1">
            <a:off x="3207266" y="3702663"/>
            <a:ext cx="482700" cy="76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5"/>
          <p:cNvSpPr txBox="1"/>
          <p:nvPr/>
        </p:nvSpPr>
        <p:spPr>
          <a:xfrm>
            <a:off x="685424" y="5073950"/>
            <a:ext cx="4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sz="18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1174277" y="5073950"/>
            <a:ext cx="4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1790960" y="5073967"/>
            <a:ext cx="4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8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8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2279812" y="5073967"/>
            <a:ext cx="49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8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984509" y="5074098"/>
            <a:ext cx="3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2097499" y="5073964"/>
            <a:ext cx="36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1103975" y="6150200"/>
            <a:ext cx="20865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74 x 84 = 6216 = f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5"/>
          <p:cNvCxnSpPr>
            <a:stCxn id="175" idx="2"/>
          </p:cNvCxnSpPr>
          <p:nvPr/>
        </p:nvCxnSpPr>
        <p:spPr>
          <a:xfrm flipH="1">
            <a:off x="1903699" y="5535664"/>
            <a:ext cx="377700" cy="6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15"/>
          <p:cNvCxnSpPr>
            <a:stCxn id="174" idx="2"/>
          </p:cNvCxnSpPr>
          <p:nvPr/>
        </p:nvCxnSpPr>
        <p:spPr>
          <a:xfrm>
            <a:off x="1168409" y="5535798"/>
            <a:ext cx="176400" cy="62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15"/>
          <p:cNvSpPr/>
          <p:nvPr/>
        </p:nvSpPr>
        <p:spPr>
          <a:xfrm>
            <a:off x="6425475" y="4264400"/>
            <a:ext cx="1613700" cy="237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</a:t>
            </a:r>
            <a:r>
              <a:rPr lang="pt-BR" sz="2700">
                <a:solidFill>
                  <a:schemeClr val="lt2"/>
                </a:solidFill>
              </a:rPr>
              <a:t> | Como funciona - Conquista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264750" y="3759700"/>
            <a:ext cx="1674900" cy="19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c = 1200</a:t>
            </a:r>
            <a:endParaRPr sz="25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 = 1936</a:t>
            </a:r>
            <a:endParaRPr sz="25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f = 6216</a:t>
            </a:r>
            <a:endParaRPr sz="25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739403" y="3500350"/>
            <a:ext cx="114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= 2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2247900" y="3203825"/>
            <a:ext cx="6291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x 10</a:t>
            </a:r>
            <a:r>
              <a:rPr baseline="30000"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2m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	 ( f - c - d ) x 10</a:t>
            </a:r>
            <a:r>
              <a:rPr baseline="30000"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pt-BR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 	d</a:t>
            </a:r>
            <a:endParaRPr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2036325" y="4179450"/>
            <a:ext cx="6793500" cy="25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1200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x 10</a:t>
            </a:r>
            <a:r>
              <a:rPr baseline="30000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 ( </a:t>
            </a:r>
            <a:r>
              <a:rPr lang="pt-BR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6212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pt-BR" sz="24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1200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pt-BR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1936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x 10</a:t>
            </a:r>
            <a:r>
              <a:rPr baseline="30000"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 </a:t>
            </a:r>
            <a:r>
              <a:rPr lang="pt-BR" sz="24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1936</a:t>
            </a:r>
            <a:endParaRPr sz="24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12’000’000 	+ 		307’600		+ 	1’936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12’309’936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387150" y="3452932"/>
            <a:ext cx="1430100" cy="2081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133475" y="1264125"/>
            <a:ext cx="7467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fórmula final entrega o resultado da multiplicação. É a soma entre: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×10</a:t>
            </a:r>
            <a:r>
              <a:rPr baseline="30000"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2m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(f - c - d) × 10</a:t>
            </a:r>
            <a:r>
              <a:rPr baseline="30000"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pt-BR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297500" y="344094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Código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49862" t="0"/>
          <a:stretch/>
        </p:blipFill>
        <p:spPr>
          <a:xfrm>
            <a:off x="1409375" y="1051000"/>
            <a:ext cx="6637369" cy="569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313950" y="459225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Código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14251" l="49528" r="0" t="0"/>
          <a:stretch/>
        </p:blipFill>
        <p:spPr>
          <a:xfrm>
            <a:off x="1123100" y="1133225"/>
            <a:ext cx="7612150" cy="55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Código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9" y="2072825"/>
            <a:ext cx="9068900" cy="38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Teorema Mestre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3" y="1428496"/>
            <a:ext cx="6757975" cy="927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01" y="5333274"/>
            <a:ext cx="8306750" cy="8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0475" y="2529754"/>
            <a:ext cx="4507109" cy="2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2"/>
                </a:solidFill>
              </a:rPr>
              <a:t>Karatsuba | Execução</a:t>
            </a:r>
            <a:endParaRPr sz="3500">
              <a:solidFill>
                <a:schemeClr val="lt2"/>
              </a:solidFill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2" y="1917575"/>
            <a:ext cx="8675275" cy="37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