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5143500" cx="9144000"/>
  <p:notesSz cx="6858000" cy="9144000"/>
  <p:embeddedFontLst>
    <p:embeddedFont>
      <p:font typeface="Roboto"/>
      <p:regular r:id="rId22"/>
      <p:bold r:id="rId23"/>
      <p:italic r:id="rId24"/>
      <p:boldItalic r:id="rId25"/>
    </p:embeddedFon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  <p:embeddedFont>
      <p:font typeface="IBM Plex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Roboto-regular.fntdata"/><Relationship Id="rId21" Type="http://schemas.openxmlformats.org/officeDocument/2006/relationships/slide" Target="slides/slide17.xml"/><Relationship Id="rId24" Type="http://schemas.openxmlformats.org/officeDocument/2006/relationships/font" Target="fonts/Roboto-italic.fntdata"/><Relationship Id="rId23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regular.fntdata"/><Relationship Id="rId25" Type="http://schemas.openxmlformats.org/officeDocument/2006/relationships/font" Target="fonts/Roboto-boldItalic.fntdata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7.xml"/><Relationship Id="rId33" Type="http://schemas.openxmlformats.org/officeDocument/2006/relationships/font" Target="fonts/Lato-boldItalic.fntdata"/><Relationship Id="rId10" Type="http://schemas.openxmlformats.org/officeDocument/2006/relationships/slide" Target="slides/slide6.xml"/><Relationship Id="rId32" Type="http://schemas.openxmlformats.org/officeDocument/2006/relationships/font" Target="fonts/Lato-italic.fntdata"/><Relationship Id="rId13" Type="http://schemas.openxmlformats.org/officeDocument/2006/relationships/slide" Target="slides/slide9.xml"/><Relationship Id="rId35" Type="http://schemas.openxmlformats.org/officeDocument/2006/relationships/font" Target="fonts/IBMPlexMono-bold.fntdata"/><Relationship Id="rId12" Type="http://schemas.openxmlformats.org/officeDocument/2006/relationships/slide" Target="slides/slide8.xml"/><Relationship Id="rId34" Type="http://schemas.openxmlformats.org/officeDocument/2006/relationships/font" Target="fonts/IBMPlexMono-regular.fntdata"/><Relationship Id="rId15" Type="http://schemas.openxmlformats.org/officeDocument/2006/relationships/slide" Target="slides/slide11.xml"/><Relationship Id="rId37" Type="http://schemas.openxmlformats.org/officeDocument/2006/relationships/font" Target="fonts/IBMPlexMono-boldItalic.fntdata"/><Relationship Id="rId14" Type="http://schemas.openxmlformats.org/officeDocument/2006/relationships/slide" Target="slides/slide10.xml"/><Relationship Id="rId36" Type="http://schemas.openxmlformats.org/officeDocument/2006/relationships/font" Target="fonts/IBMPlexMon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45e8bf5e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45e8bf5e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845e8bf5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845e8bf5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5bfa1cff3c_0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5bfa1cff3c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45e8bf5e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845e8bf5e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45e8bf5e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45e8bf5e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845e8bf5e8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845e8bf5e8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84e040ce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84e040ce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84e040cee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84e040cee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450ae9cd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450ae9cd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bfa1cff3c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bfa1cff3c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8450ae9cd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8450ae9c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450ae9cd0_2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8450ae9cd0_2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8450ae9cd0_2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8450ae9cd0_2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8450ae9cd0_2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8450ae9cd0_2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450ae9cd0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8450ae9cd0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489de70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8489de7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joao-lsf/aed2-trabalho1-gp4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github.com/joao-lsf/aed2-trabalho1-gp4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title"/>
          </p:nvPr>
        </p:nvSpPr>
        <p:spPr>
          <a:xfrm>
            <a:off x="422075" y="1401900"/>
            <a:ext cx="4346100" cy="233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500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Algoritmo de Karatsuba para Multiplicação de Números Grandes</a:t>
            </a:r>
            <a:endParaRPr b="1" sz="3500"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3"/>
          <p:cNvSpPr txBox="1"/>
          <p:nvPr/>
        </p:nvSpPr>
        <p:spPr>
          <a:xfrm>
            <a:off x="200050" y="4477450"/>
            <a:ext cx="6978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Repositório contendo todos os conteúdos deste trabalho:</a:t>
            </a:r>
            <a:endParaRPr sz="9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pt-BR" sz="1100" u="sng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https://github.com/joao-lsf/aed2-trabalho1-gp4</a:t>
            </a:r>
            <a:endParaRPr sz="11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2"/>
                </a:solidFill>
              </a:rPr>
              <a:t>Coin Change | Contagem Eficiente usando Programação Dinâmica</a:t>
            </a:r>
            <a:endParaRPr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28" name="Google Shape;228;p22"/>
          <p:cNvSpPr txBox="1"/>
          <p:nvPr>
            <p:ph idx="1" type="body"/>
          </p:nvPr>
        </p:nvSpPr>
        <p:spPr>
          <a:xfrm>
            <a:off x="1297500" y="1258500"/>
            <a:ext cx="70389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Princípio Chave: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O número de formas de fazer troco para um valor X é igual à soma das formas de fazer troco para (X - valor_da_moeda) para cada moeda disponível.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7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29" name="Google Shape;229;p22"/>
          <p:cNvSpPr txBox="1"/>
          <p:nvPr/>
        </p:nvSpPr>
        <p:spPr>
          <a:xfrm>
            <a:off x="4647502" y="2898550"/>
            <a:ext cx="3945900" cy="12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75" lIns="82875" spcFirstLastPara="1" rIns="82875" wrap="square" tIns="8287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Fase 2 - Processando moeda de R$ 5,00: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5: formas[5] += formas[0] → 1 + 1 = 2 maneiras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6: formas[6] += formas[1] → 1 + 1 = 2 maneiras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1088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Resultado final: 2 maneiras de fazer R$ 6,00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0" name="Google Shape;230;p22"/>
          <p:cNvSpPr txBox="1"/>
          <p:nvPr/>
        </p:nvSpPr>
        <p:spPr>
          <a:xfrm>
            <a:off x="550588" y="2898550"/>
            <a:ext cx="4096800" cy="17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75" lIns="82875" spcFirstLastPara="1" rIns="82875" wrap="square" tIns="8287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Fase 1 - Processando a moeda de R$ 1,00: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115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1: formas[1] += formas[0] → 0 + 1 = 1 maneira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2: formas[2] += formas[1] → 0 + 1 = 1 maneira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…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6: formas[6] += formas[5] → 0 + 1 = 1 maneira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1088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Resultado após moeda de 1: [1, 1, 1, 1, 1, 1, 1]</a:t>
            </a:r>
            <a:endParaRPr sz="1300"/>
          </a:p>
        </p:txBody>
      </p:sp>
      <p:sp>
        <p:nvSpPr>
          <p:cNvPr id="231" name="Google Shape;231;p22"/>
          <p:cNvSpPr txBox="1"/>
          <p:nvPr/>
        </p:nvSpPr>
        <p:spPr>
          <a:xfrm>
            <a:off x="550600" y="2465050"/>
            <a:ext cx="2884500" cy="3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pt-BR" sz="15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Exemplo Prático:</a:t>
            </a:r>
            <a:endParaRPr b="1" sz="13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2"/>
                </a:solidFill>
              </a:rPr>
              <a:t>Coin Change | Contagem Eficiente usando Programação Dinâmica | Código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37" name="Google Shape;237;p23" title="CODIGO CONTAG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1600" y="1799942"/>
            <a:ext cx="7064801" cy="2222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2"/>
                </a:solidFill>
              </a:rPr>
              <a:t>Coin Change | Listagem de Combinações</a:t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chemeClr val="lt2"/>
              </a:solidFill>
            </a:endParaRPr>
          </a:p>
        </p:txBody>
      </p:sp>
      <p:sp>
        <p:nvSpPr>
          <p:cNvPr id="243" name="Google Shape;243;p24"/>
          <p:cNvSpPr txBox="1"/>
          <p:nvPr>
            <p:ph idx="1" type="body"/>
          </p:nvPr>
        </p:nvSpPr>
        <p:spPr>
          <a:xfrm>
            <a:off x="1297500" y="1081900"/>
            <a:ext cx="70389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Princípio Chave: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Para cada valor, para cada moeda, pegue todas as combinações que faltam apenas essa moeda e adicione-a.</a:t>
            </a:r>
            <a:endParaRPr sz="1500"/>
          </a:p>
          <a:p>
            <a:pPr indent="0" lvl="0" marL="0" rtl="0" algn="l">
              <a:lnSpc>
                <a:spcPct val="3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244" name="Google Shape;244;p24"/>
          <p:cNvSpPr txBox="1"/>
          <p:nvPr/>
        </p:nvSpPr>
        <p:spPr>
          <a:xfrm>
            <a:off x="1297500" y="2174075"/>
            <a:ext cx="6358800" cy="2845200"/>
          </a:xfrm>
          <a:prstGeom prst="rect">
            <a:avLst/>
          </a:prstGeom>
          <a:noFill/>
          <a:ln>
            <a:noFill/>
          </a:ln>
        </p:spPr>
        <p:txBody>
          <a:bodyPr anchorCtr="0" anchor="t" bIns="82875" lIns="82875" spcFirstLastPara="1" rIns="82875" wrap="square" tIns="82875">
            <a:spAutoFit/>
          </a:bodyPr>
          <a:lstStyle/>
          <a:p>
            <a:pPr indent="0" lvl="0" marL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Exemplo visual do processo de construção</a:t>
            </a:r>
            <a:endParaRPr b="1" sz="15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Estado Inicial: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0: [ [] ] (apenas a combinação vazia)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Processando moeda de R$ 1,00:</a:t>
            </a:r>
            <a:endParaRPr b="1"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1: pega combinações do valor 0 e adiciona moeda 1 → [ [1] 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2: pega combinações do valor 1 e adiciona moeda 1 → [ [1,1] 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3: pega combinações do valor 2 e adiciona moeda 1 → [ [1,1,1] ] …</a:t>
            </a:r>
            <a:r>
              <a:rPr lang="pt-BR" sz="13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(até o valor 6)</a:t>
            </a:r>
            <a:endParaRPr sz="13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b="1" lang="pt-BR" sz="1300">
                <a:solidFill>
                  <a:srgbClr val="F8FAFF"/>
                </a:solidFill>
                <a:latin typeface="Lato"/>
                <a:ea typeface="Lato"/>
                <a:cs typeface="Lato"/>
                <a:sym typeface="Lato"/>
              </a:rPr>
              <a:t>Processando moeda de R$ 5,00:</a:t>
            </a:r>
            <a:endParaRPr b="1" sz="1300">
              <a:solidFill>
                <a:srgbClr val="F8FAFF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5: pega combinações do valor 0 e adiciona moeda 5 → [ [5] 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lnSpc>
                <a:spcPct val="70000"/>
              </a:lnSpc>
              <a:spcBef>
                <a:spcPts val="1088"/>
              </a:spcBef>
              <a:spcAft>
                <a:spcPts val="1088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Valor 6: pega combinações do valor 1 e adiciona moeda 5 → [ [1,5] ]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2"/>
                </a:solidFill>
              </a:rPr>
              <a:t>Coin Change | Listagem de Combinações | Código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50" name="Google Shape;250;p25" title="CODIGO LISTAGE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6750" y="1363763"/>
            <a:ext cx="6266900" cy="25685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5"/>
          <p:cNvSpPr txBox="1"/>
          <p:nvPr/>
        </p:nvSpPr>
        <p:spPr>
          <a:xfrm>
            <a:off x="1311000" y="3988225"/>
            <a:ext cx="65784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“combinacoes_possiveis”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é uma lista de listas de listas;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b="1"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“combinacoes_possiveis[5]”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contém todas as combinações que somam R$ 5,00;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Cada combinação é uma lista de moedas: [1,1,1,1,1] ou [5].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Coin Change | </a:t>
            </a:r>
            <a:r>
              <a:rPr lang="pt-BR">
                <a:solidFill>
                  <a:schemeClr val="lt2"/>
                </a:solidFill>
              </a:rPr>
              <a:t>Análise de Performance 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57" name="Google Shape;257;p26"/>
          <p:cNvSpPr txBox="1"/>
          <p:nvPr>
            <p:ph idx="1" type="body"/>
          </p:nvPr>
        </p:nvSpPr>
        <p:spPr>
          <a:xfrm>
            <a:off x="1297500" y="1103975"/>
            <a:ext cx="7038900" cy="3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2"/>
                </a:solidFill>
              </a:rPr>
              <a:t>Análise de Tempo de Execução:</a:t>
            </a:r>
            <a:endParaRPr b="1" sz="1500">
              <a:solidFill>
                <a:schemeClr val="lt2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Para troco = R$ 26,00: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Operação	Tempo		Por Que é Rápido?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Contagem	~0.001 ms		Apenas 6 × 26 = 156 operações matemáticas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500"/>
              <a:t>Listagem	~0.005 ms		Memorização de resultados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lt2"/>
                </a:solidFill>
              </a:rPr>
              <a:t>O Porque da abordagem Bottom-up:</a:t>
            </a:r>
            <a:endParaRPr b="1" sz="1500">
              <a:solidFill>
                <a:schemeClr val="lt2"/>
              </a:solidFill>
            </a:endParaRPr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Constrói progressivamente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Reutiliza soluções menores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Preenchimento ordenado</a:t>
            </a:r>
            <a:endParaRPr b="1" sz="1500">
              <a:solidFill>
                <a:schemeClr val="lt2"/>
              </a:solidFill>
            </a:endParaRPr>
          </a:p>
        </p:txBody>
      </p:sp>
      <p:sp>
        <p:nvSpPr>
          <p:cNvPr id="258" name="Google Shape;258;p26"/>
          <p:cNvSpPr txBox="1"/>
          <p:nvPr/>
        </p:nvSpPr>
        <p:spPr>
          <a:xfrm>
            <a:off x="4415015" y="3598250"/>
            <a:ext cx="3149400" cy="97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Menos overhead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Controle de memória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Cache-friendly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lt2"/>
                </a:solidFill>
              </a:rPr>
              <a:t>Coin Change | Análise de Performance | Tempos de Execução </a:t>
            </a:r>
            <a:endParaRPr>
              <a:solidFill>
                <a:schemeClr val="lt2"/>
              </a:solidFill>
            </a:endParaRPr>
          </a:p>
        </p:txBody>
      </p:sp>
      <p:pic>
        <p:nvPicPr>
          <p:cNvPr id="264" name="Google Shape;264;p27" title="SAÍDA 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5024" y="1307850"/>
            <a:ext cx="3669649" cy="3204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10675" y="1307850"/>
            <a:ext cx="2905125" cy="204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2"/>
                </a:solidFill>
              </a:rPr>
              <a:t>Repositório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1" name="Google Shape;271;p2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/>
              <a:t>Repositório contendo todos os conteúdos deste trabalho:</a:t>
            </a:r>
            <a:endParaRPr sz="1600"/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 sz="1800" u="sng">
                <a:solidFill>
                  <a:schemeClr val="accent2"/>
                </a:solidFill>
                <a:latin typeface="IBM Plex Mono"/>
                <a:ea typeface="IBM Plex Mono"/>
                <a:cs typeface="IBM Plex Mono"/>
                <a:sym typeface="IBM Plex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https://github.com/joao-lsf/aed2-trabalho1-gp4</a:t>
            </a:r>
            <a:endParaRPr sz="1800">
              <a:solidFill>
                <a:schemeClr val="accent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000">
                <a:solidFill>
                  <a:schemeClr val="lt2"/>
                </a:solidFill>
              </a:rPr>
              <a:t>Participantes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77" name="Google Shape;277;p2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João Luiz Schiavini Filho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Felippe Carballo Leal</a:t>
            </a:r>
            <a:endParaRPr sz="1600"/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pt-BR" sz="1600"/>
              <a:t>Matheus Gonçalves do Nascimento Bandeira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1811725"/>
            <a:ext cx="7038900" cy="316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Dados dois números muito grandes, o algoritmo de Karatsuba simplifica a multiplicação deles, evitando contas extensas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Pode ser aplicado em números que ultrapassam o limite do inteiro de 4 bytes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Implementação: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Java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Divisão e Conquista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O protótipo será mostrado em pseudocódigo (parecido com Java) para fins de simplificação</a:t>
            </a:r>
            <a:endParaRPr sz="1500"/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2"/>
                </a:solidFill>
              </a:rPr>
              <a:t>Karatsuba | Multiplicação de números grandes</a:t>
            </a:r>
            <a:endParaRPr sz="27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/>
        </p:nvSpPr>
        <p:spPr>
          <a:xfrm>
            <a:off x="5358850" y="3368475"/>
            <a:ext cx="16749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 = 1200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 = 1936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f = 6216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2"/>
                </a:solidFill>
              </a:rPr>
              <a:t>Karatsuba</a:t>
            </a:r>
            <a:r>
              <a:rPr lang="pt-BR" sz="2700">
                <a:solidFill>
                  <a:schemeClr val="lt2"/>
                </a:solidFill>
              </a:rPr>
              <a:t> | Como funciona - Divisão</a:t>
            </a:r>
            <a:endParaRPr sz="2700">
              <a:solidFill>
                <a:schemeClr val="lt2"/>
              </a:solidFill>
            </a:endParaRPr>
          </a:p>
        </p:txBody>
      </p:sp>
      <p:sp>
        <p:nvSpPr>
          <p:cNvPr id="148" name="Google Shape;148;p15"/>
          <p:cNvSpPr txBox="1"/>
          <p:nvPr/>
        </p:nvSpPr>
        <p:spPr>
          <a:xfrm>
            <a:off x="1649650" y="1099725"/>
            <a:ext cx="2040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Exemplo: 3044 x 4044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9" name="Google Shape;149;p15"/>
          <p:cNvSpPr txBox="1"/>
          <p:nvPr/>
        </p:nvSpPr>
        <p:spPr>
          <a:xfrm>
            <a:off x="2284015" y="1615988"/>
            <a:ext cx="592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3044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0" name="Google Shape;150;p15"/>
          <p:cNvCxnSpPr/>
          <p:nvPr/>
        </p:nvCxnSpPr>
        <p:spPr>
          <a:xfrm>
            <a:off x="2686965" y="1932038"/>
            <a:ext cx="371400" cy="34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15"/>
          <p:cNvCxnSpPr/>
          <p:nvPr/>
        </p:nvCxnSpPr>
        <p:spPr>
          <a:xfrm flipH="1">
            <a:off x="2125990" y="1932038"/>
            <a:ext cx="371400" cy="34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2" name="Google Shape;152;p15"/>
          <p:cNvSpPr txBox="1"/>
          <p:nvPr/>
        </p:nvSpPr>
        <p:spPr>
          <a:xfrm>
            <a:off x="3969190" y="1615988"/>
            <a:ext cx="5925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044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3" name="Google Shape;153;p15"/>
          <p:cNvCxnSpPr/>
          <p:nvPr/>
        </p:nvCxnSpPr>
        <p:spPr>
          <a:xfrm>
            <a:off x="4372140" y="1932038"/>
            <a:ext cx="371400" cy="34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5"/>
          <p:cNvCxnSpPr/>
          <p:nvPr/>
        </p:nvCxnSpPr>
        <p:spPr>
          <a:xfrm flipH="1">
            <a:off x="3811165" y="1932038"/>
            <a:ext cx="371400" cy="34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5"/>
          <p:cNvSpPr txBox="1"/>
          <p:nvPr/>
        </p:nvSpPr>
        <p:spPr>
          <a:xfrm>
            <a:off x="1904820" y="2240169"/>
            <a:ext cx="42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30</a:t>
            </a:r>
            <a:endParaRPr sz="13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2900218" y="2240169"/>
            <a:ext cx="42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44</a:t>
            </a:r>
            <a:endParaRPr sz="13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57" name="Google Shape;157;p15"/>
          <p:cNvCxnSpPr/>
          <p:nvPr/>
        </p:nvCxnSpPr>
        <p:spPr>
          <a:xfrm>
            <a:off x="4372140" y="1932038"/>
            <a:ext cx="371400" cy="34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8" name="Google Shape;158;p15"/>
          <p:cNvCxnSpPr/>
          <p:nvPr/>
        </p:nvCxnSpPr>
        <p:spPr>
          <a:xfrm flipH="1">
            <a:off x="3811165" y="1932038"/>
            <a:ext cx="371400" cy="347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9" name="Google Shape;159;p15"/>
          <p:cNvSpPr txBox="1"/>
          <p:nvPr/>
        </p:nvSpPr>
        <p:spPr>
          <a:xfrm>
            <a:off x="3589995" y="2240169"/>
            <a:ext cx="42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pt-BR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3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4585393" y="2240169"/>
            <a:ext cx="42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44</a:t>
            </a:r>
            <a:endParaRPr sz="13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1" name="Google Shape;161;p15"/>
          <p:cNvSpPr txBox="1"/>
          <p:nvPr/>
        </p:nvSpPr>
        <p:spPr>
          <a:xfrm>
            <a:off x="5303565" y="1615988"/>
            <a:ext cx="1935600" cy="5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Quantidade de dígitos dos novos números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2" name="Google Shape;162;p15"/>
          <p:cNvSpPr txBox="1"/>
          <p:nvPr/>
        </p:nvSpPr>
        <p:spPr>
          <a:xfrm>
            <a:off x="5857242" y="3145332"/>
            <a:ext cx="76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 = 2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3" name="Google Shape;163;p15"/>
          <p:cNvCxnSpPr/>
          <p:nvPr/>
        </p:nvCxnSpPr>
        <p:spPr>
          <a:xfrm flipH="1">
            <a:off x="6202317" y="2184925"/>
            <a:ext cx="186900" cy="107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4" name="Google Shape;164;p15"/>
          <p:cNvSpPr txBox="1"/>
          <p:nvPr/>
        </p:nvSpPr>
        <p:spPr>
          <a:xfrm>
            <a:off x="2177349" y="3091375"/>
            <a:ext cx="1503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30 x 40 = 1200 = c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 txBox="1"/>
          <p:nvPr/>
        </p:nvSpPr>
        <p:spPr>
          <a:xfrm>
            <a:off x="3747803" y="3091375"/>
            <a:ext cx="15558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44</a:t>
            </a: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x 44 = 1936 = d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66" name="Google Shape;166;p15"/>
          <p:cNvCxnSpPr>
            <a:stCxn id="155" idx="2"/>
          </p:cNvCxnSpPr>
          <p:nvPr/>
        </p:nvCxnSpPr>
        <p:spPr>
          <a:xfrm>
            <a:off x="2118120" y="2625069"/>
            <a:ext cx="268500" cy="49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5"/>
          <p:cNvCxnSpPr>
            <a:stCxn id="159" idx="2"/>
          </p:cNvCxnSpPr>
          <p:nvPr/>
        </p:nvCxnSpPr>
        <p:spPr>
          <a:xfrm flipH="1">
            <a:off x="2686995" y="2625069"/>
            <a:ext cx="1116300" cy="492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8" name="Google Shape;168;p15"/>
          <p:cNvCxnSpPr>
            <a:stCxn id="156" idx="2"/>
          </p:cNvCxnSpPr>
          <p:nvPr/>
        </p:nvCxnSpPr>
        <p:spPr>
          <a:xfrm>
            <a:off x="3113518" y="2625069"/>
            <a:ext cx="766500" cy="484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9" name="Google Shape;169;p15"/>
          <p:cNvCxnSpPr>
            <a:stCxn id="160" idx="2"/>
          </p:cNvCxnSpPr>
          <p:nvPr/>
        </p:nvCxnSpPr>
        <p:spPr>
          <a:xfrm flipH="1">
            <a:off x="4219693" y="2625069"/>
            <a:ext cx="579000" cy="507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70" name="Google Shape;170;p15"/>
          <p:cNvSpPr txBox="1"/>
          <p:nvPr/>
        </p:nvSpPr>
        <p:spPr>
          <a:xfrm>
            <a:off x="2456656" y="3693946"/>
            <a:ext cx="42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30</a:t>
            </a:r>
            <a:endParaRPr sz="13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1" name="Google Shape;171;p15"/>
          <p:cNvSpPr txBox="1"/>
          <p:nvPr/>
        </p:nvSpPr>
        <p:spPr>
          <a:xfrm>
            <a:off x="2880431" y="3693946"/>
            <a:ext cx="42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44</a:t>
            </a:r>
            <a:endParaRPr sz="13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2" name="Google Shape;172;p15"/>
          <p:cNvSpPr txBox="1"/>
          <p:nvPr/>
        </p:nvSpPr>
        <p:spPr>
          <a:xfrm>
            <a:off x="3415018" y="3693958"/>
            <a:ext cx="42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pt-BR" sz="13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0</a:t>
            </a:r>
            <a:endParaRPr sz="13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3" name="Google Shape;173;p15"/>
          <p:cNvSpPr txBox="1"/>
          <p:nvPr/>
        </p:nvSpPr>
        <p:spPr>
          <a:xfrm>
            <a:off x="3838793" y="3693958"/>
            <a:ext cx="426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44</a:t>
            </a:r>
            <a:endParaRPr sz="13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4" name="Google Shape;174;p15"/>
          <p:cNvSpPr txBox="1"/>
          <p:nvPr/>
        </p:nvSpPr>
        <p:spPr>
          <a:xfrm>
            <a:off x="2715925" y="3694057"/>
            <a:ext cx="31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5" name="Google Shape;175;p15"/>
          <p:cNvSpPr txBox="1"/>
          <p:nvPr/>
        </p:nvSpPr>
        <p:spPr>
          <a:xfrm>
            <a:off x="3680750" y="3693957"/>
            <a:ext cx="318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+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6" name="Google Shape;176;p15"/>
          <p:cNvSpPr txBox="1"/>
          <p:nvPr/>
        </p:nvSpPr>
        <p:spPr>
          <a:xfrm>
            <a:off x="2861975" y="4479752"/>
            <a:ext cx="15033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74 x 84 = 6216 = f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177" name="Google Shape;177;p15"/>
          <p:cNvCxnSpPr>
            <a:stCxn id="175" idx="2"/>
          </p:cNvCxnSpPr>
          <p:nvPr/>
        </p:nvCxnSpPr>
        <p:spPr>
          <a:xfrm flipH="1">
            <a:off x="3462500" y="4078857"/>
            <a:ext cx="377700" cy="486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78" name="Google Shape;178;p15"/>
          <p:cNvCxnSpPr>
            <a:stCxn id="174" idx="2"/>
          </p:cNvCxnSpPr>
          <p:nvPr/>
        </p:nvCxnSpPr>
        <p:spPr>
          <a:xfrm>
            <a:off x="2875375" y="4078957"/>
            <a:ext cx="176400" cy="47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79" name="Google Shape;179;p15"/>
          <p:cNvSpPr/>
          <p:nvPr/>
        </p:nvSpPr>
        <p:spPr>
          <a:xfrm>
            <a:off x="5481250" y="2899467"/>
            <a:ext cx="1430100" cy="17778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2"/>
                </a:solidFill>
              </a:rPr>
              <a:t>Karatsuba</a:t>
            </a:r>
            <a:r>
              <a:rPr lang="pt-BR" sz="2700">
                <a:solidFill>
                  <a:schemeClr val="lt2"/>
                </a:solidFill>
              </a:rPr>
              <a:t> | Como funciona - Conquista</a:t>
            </a:r>
            <a:endParaRPr sz="2700">
              <a:solidFill>
                <a:schemeClr val="lt2"/>
              </a:solidFill>
            </a:endParaRPr>
          </a:p>
        </p:txBody>
      </p:sp>
      <p:sp>
        <p:nvSpPr>
          <p:cNvPr id="185" name="Google Shape;185;p16"/>
          <p:cNvSpPr txBox="1"/>
          <p:nvPr/>
        </p:nvSpPr>
        <p:spPr>
          <a:xfrm>
            <a:off x="1207725" y="2819775"/>
            <a:ext cx="1674900" cy="14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c = 1200</a:t>
            </a:r>
            <a:endParaRPr sz="2000">
              <a:solidFill>
                <a:srgbClr val="82C7A5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d = 1936</a:t>
            </a:r>
            <a:endParaRPr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f = 6216</a:t>
            </a:r>
            <a:endParaRPr sz="2000">
              <a:solidFill>
                <a:schemeClr val="accent6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6" name="Google Shape;186;p16"/>
          <p:cNvSpPr txBox="1"/>
          <p:nvPr/>
        </p:nvSpPr>
        <p:spPr>
          <a:xfrm>
            <a:off x="1701417" y="2639550"/>
            <a:ext cx="766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 = 2</a:t>
            </a:r>
            <a:endParaRPr sz="17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7" name="Google Shape;187;p16"/>
          <p:cNvSpPr txBox="1"/>
          <p:nvPr/>
        </p:nvSpPr>
        <p:spPr>
          <a:xfrm>
            <a:off x="2882625" y="2188550"/>
            <a:ext cx="5657100" cy="7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 x 10</a:t>
            </a:r>
            <a:r>
              <a:rPr baseline="30000" lang="pt-BR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2m</a:t>
            </a:r>
            <a:r>
              <a:rPr lang="pt-BR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	+	 ( f - c - d ) x 10</a:t>
            </a:r>
            <a:r>
              <a:rPr baseline="30000" lang="pt-BR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r>
              <a:rPr lang="pt-BR" sz="2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	+ 	d</a:t>
            </a:r>
            <a:endParaRPr sz="2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8" name="Google Shape;188;p16"/>
          <p:cNvSpPr txBox="1"/>
          <p:nvPr/>
        </p:nvSpPr>
        <p:spPr>
          <a:xfrm>
            <a:off x="3160000" y="3041725"/>
            <a:ext cx="5562600" cy="19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rgbClr val="82C7A5"/>
                </a:solidFill>
                <a:latin typeface="Lato"/>
                <a:ea typeface="Lato"/>
                <a:cs typeface="Lato"/>
                <a:sym typeface="Lato"/>
              </a:rPr>
              <a:t>1200</a:t>
            </a: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x 10</a:t>
            </a:r>
            <a:r>
              <a:rPr baseline="30000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+ ( </a:t>
            </a:r>
            <a:r>
              <a:rPr lang="pt-BR" sz="2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rPr>
              <a:t>6212</a:t>
            </a: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pt-BR" sz="2000">
                <a:solidFill>
                  <a:schemeClr val="lt2"/>
                </a:solidFill>
                <a:latin typeface="Lato"/>
                <a:ea typeface="Lato"/>
                <a:cs typeface="Lato"/>
                <a:sym typeface="Lato"/>
              </a:rPr>
              <a:t>1200</a:t>
            </a: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- </a:t>
            </a:r>
            <a:r>
              <a:rPr lang="pt-BR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1936</a:t>
            </a: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 x 10</a:t>
            </a:r>
            <a:r>
              <a:rPr baseline="30000"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	+ </a:t>
            </a:r>
            <a:r>
              <a:rPr lang="pt-BR" sz="2000">
                <a:solidFill>
                  <a:schemeClr val="accent2"/>
                </a:solidFill>
                <a:latin typeface="Lato"/>
                <a:ea typeface="Lato"/>
                <a:cs typeface="Lato"/>
                <a:sym typeface="Lato"/>
              </a:rPr>
              <a:t>1936</a:t>
            </a:r>
            <a:endParaRPr sz="2000">
              <a:solidFill>
                <a:schemeClr val="accent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12’000’000 	+ 		307’600		+ 	1’936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12’309’936</a:t>
            </a:r>
            <a:endParaRPr sz="2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1330125" y="2600049"/>
            <a:ext cx="1430100" cy="1560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0" name="Google Shape;190;p16"/>
          <p:cNvSpPr txBox="1"/>
          <p:nvPr/>
        </p:nvSpPr>
        <p:spPr>
          <a:xfrm>
            <a:off x="1478850" y="948100"/>
            <a:ext cx="6676200" cy="1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 fórmula final entrega o resultado da multiplicação. É a soma entre: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 ×10</a:t>
            </a:r>
            <a:r>
              <a:rPr baseline="30000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2m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(f - c - d) × 10</a:t>
            </a:r>
            <a:r>
              <a:rPr baseline="30000"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pt-BR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2"/>
                </a:solidFill>
              </a:rPr>
              <a:t>Karatsuba | Código</a:t>
            </a:r>
            <a:endParaRPr sz="2700">
              <a:solidFill>
                <a:schemeClr val="lt2"/>
              </a:solidFill>
            </a:endParaRPr>
          </a:p>
        </p:txBody>
      </p:sp>
      <p:pic>
        <p:nvPicPr>
          <p:cNvPr id="196" name="Google Shape;1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288" y="1244625"/>
            <a:ext cx="8212024" cy="3530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2"/>
                </a:solidFill>
              </a:rPr>
              <a:t>Karatsuba | Teorema Mestre</a:t>
            </a:r>
            <a:endParaRPr sz="2700">
              <a:solidFill>
                <a:schemeClr val="lt2"/>
              </a:solidFill>
            </a:endParaRPr>
          </a:p>
        </p:txBody>
      </p:sp>
      <p:pic>
        <p:nvPicPr>
          <p:cNvPr id="202" name="Google Shape;2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86013" y="1157725"/>
            <a:ext cx="4371975" cy="600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24025" y="3711625"/>
            <a:ext cx="5495925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50525" y="1870700"/>
            <a:ext cx="3042956" cy="163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2"/>
                </a:solidFill>
              </a:rPr>
              <a:t>Karatsuba | Execução</a:t>
            </a:r>
            <a:endParaRPr sz="2700">
              <a:solidFill>
                <a:schemeClr val="lt2"/>
              </a:solidFill>
            </a:endParaRPr>
          </a:p>
        </p:txBody>
      </p:sp>
      <p:pic>
        <p:nvPicPr>
          <p:cNvPr id="210" name="Google Shape;2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375" y="2995975"/>
            <a:ext cx="4581925" cy="1953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6537" y="1068150"/>
            <a:ext cx="4299600" cy="1861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0"/>
          <p:cNvSpPr txBox="1"/>
          <p:nvPr>
            <p:ph type="title"/>
          </p:nvPr>
        </p:nvSpPr>
        <p:spPr>
          <a:xfrm>
            <a:off x="422075" y="1671300"/>
            <a:ext cx="5493900" cy="180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500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Número de Formas de Fazer Troco </a:t>
            </a:r>
            <a:endParaRPr b="1" sz="3500"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pt-BR" sz="3500">
                <a:solidFill>
                  <a:srgbClr val="B6D7A8"/>
                </a:solidFill>
                <a:latin typeface="Roboto"/>
                <a:ea typeface="Roboto"/>
                <a:cs typeface="Roboto"/>
                <a:sym typeface="Roboto"/>
              </a:rPr>
              <a:t>(Coin Change – Count)</a:t>
            </a:r>
            <a:endParaRPr b="1" sz="3500">
              <a:solidFill>
                <a:srgbClr val="B6D7A8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chemeClr val="lt2"/>
                </a:solidFill>
              </a:rPr>
              <a:t>Coin Change | Problema das Combinações de Moedas</a:t>
            </a:r>
            <a:endParaRPr sz="2700">
              <a:solidFill>
                <a:schemeClr val="lt2"/>
              </a:solidFill>
            </a:endParaRPr>
          </a:p>
        </p:txBody>
      </p:sp>
      <p:sp>
        <p:nvSpPr>
          <p:cNvPr id="222" name="Google Shape;222;p21"/>
          <p:cNvSpPr txBox="1"/>
          <p:nvPr>
            <p:ph idx="1" type="body"/>
          </p:nvPr>
        </p:nvSpPr>
        <p:spPr>
          <a:xfrm>
            <a:off x="1297500" y="1346800"/>
            <a:ext cx="7038900" cy="36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/>
              <a:t>Problema: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Dado um conjunto de moedas e um troco a ser dado, de quantas maneiras podemos combinar as moedas para somar exatamente o troco?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Aplicações: 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Sistemas de troco, problemas de combinação, algoritmos financeiros.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pt-BR" sz="1500"/>
              <a:t>Vantagens: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Abordagem da Programação Dinâmica -&gt; quebra o problema em subproblemas menores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pt-BR" sz="1500"/>
              <a:t>Diferentemente da abordagem da Divisão e Conquista, há memorização de dados -&gt; evita recálculos, e consegue ter eficiência O(n × m)</a:t>
            </a:r>
            <a:endParaRPr sz="15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