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 b="def" i="def"/>
      <a:tcStyle>
        <a:tcBdr/>
        <a:fill>
          <a:solidFill>
            <a:srgbClr val="EEF0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 b="def" i="def"/>
      <a:tcStyle>
        <a:tcBdr/>
        <a:fill>
          <a:solidFill>
            <a:srgbClr val="EB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 b="def" i="def"/>
      <a:tcStyle>
        <a:tcBdr/>
        <a:fill>
          <a:solidFill>
            <a:srgbClr val="EB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cap="all" sz="5400">
                <a:solidFill>
                  <a:srgbClr val="D2533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traight Connector 7"/>
          <p:cNvSpPr/>
          <p:nvPr/>
        </p:nvSpPr>
        <p:spPr>
          <a:xfrm>
            <a:off x="685799" y="3398519"/>
            <a:ext cx="7848601" cy="159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485900" y="952202"/>
            <a:ext cx="7886700" cy="868265"/>
          </a:xfrm>
          <a:prstGeom prst="rect">
            <a:avLst/>
          </a:prstGeom>
        </p:spPr>
        <p:txBody>
          <a:bodyPr lIns="34289" tIns="34289" rIns="34289" bIns="34289"/>
          <a:lstStyle>
            <a:lvl1pPr>
              <a:lnSpc>
                <a:spcPct val="90000"/>
              </a:lnSpc>
              <a:defRPr spc="0"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628650" y="2226468"/>
            <a:ext cx="7886700" cy="3263505"/>
          </a:xfrm>
          <a:prstGeom prst="rect">
            <a:avLst/>
          </a:prstGeom>
        </p:spPr>
        <p:txBody>
          <a:bodyPr lIns="34289" tIns="34289" rIns="34289" bIns="34289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>
              <a:lnSpc>
                <a:spcPct val="90000"/>
              </a:lnSpc>
              <a:spcBef>
                <a:spcPts val="1000"/>
              </a:spcBef>
              <a:buClrTx/>
              <a:buSzPct val="10000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558343" y="1129794"/>
            <a:ext cx="480883" cy="513080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 b="0" sz="3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beçalho da Seção">
    <p:bg>
      <p:bgPr>
        <a:solidFill>
          <a:srgbClr val="D25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cap="all" sz="4800">
                <a:solidFill>
                  <a:srgbClr val="F3F2D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722312" y="4626864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traight Connector 6"/>
          <p:cNvSpPr/>
          <p:nvPr/>
        </p:nvSpPr>
        <p:spPr>
          <a:xfrm>
            <a:off x="731519" y="4599431"/>
            <a:ext cx="7848601" cy="159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4754879" y="1676400"/>
            <a:ext cx="3931921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pPr>
          </a:p>
        </p:txBody>
      </p:sp>
      <p:sp>
        <p:nvSpPr>
          <p:cNvPr id="62" name="Straight Connector 10"/>
          <p:cNvSpPr/>
          <p:nvPr/>
        </p:nvSpPr>
        <p:spPr>
          <a:xfrm flipH="1">
            <a:off x="4571999" y="1691640"/>
            <a:ext cx="796" cy="47091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D2533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ext Placeholder 3"/>
          <p:cNvSpPr/>
          <p:nvPr>
            <p:ph type="body" sz="quarter" idx="13"/>
          </p:nvPr>
        </p:nvSpPr>
        <p:spPr>
          <a:xfrm>
            <a:off x="457201" y="2130551"/>
            <a:ext cx="2139697" cy="42436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94" name="Straight Connector 8"/>
          <p:cNvSpPr/>
          <p:nvPr/>
        </p:nvSpPr>
        <p:spPr>
          <a:xfrm flipH="1">
            <a:off x="2775009" y="792079"/>
            <a:ext cx="1590" cy="5577841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457200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D2533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idx="13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sx="100000" sy="100000" kx="0" ky="0" algn="b" rotWithShape="0" blurRad="50800" dist="12700" dir="540000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6"/>
          <p:cNvSpPr/>
          <p:nvPr/>
        </p:nvSpPr>
        <p:spPr>
          <a:xfrm>
            <a:off x="0" y="-1"/>
            <a:ext cx="9144000" cy="990601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-1"/>
            <a:ext cx="82296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nbyAZi" TargetMode="External"/><Relationship Id="rId3" Type="http://schemas.openxmlformats.org/officeDocument/2006/relationships/hyperlink" Target="https://archive.ics.uci.edu/ml/datasets/Geo-Magnetic+field+and+WLAN+dataset+for+indoor+localisation+from+wristband+and+smartphone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c.udc.es/~rreye/fastmpj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ubtítulo 2"/>
          <p:cNvSpPr txBox="1"/>
          <p:nvPr/>
        </p:nvSpPr>
        <p:spPr>
          <a:xfrm>
            <a:off x="1403648" y="3991304"/>
            <a:ext cx="6400801" cy="122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400"/>
              </a:spcBef>
            </a:pPr>
            <a:r>
              <a:t>Rodrigo Tavares de Souza</a:t>
            </a:r>
            <a:endParaRPr sz="2400"/>
          </a:p>
          <a:p>
            <a:pPr algn="ctr">
              <a:spcBef>
                <a:spcPts val="400"/>
              </a:spcBef>
            </a:pPr>
            <a:r>
              <a:t>João Antonio Ferreira</a:t>
            </a:r>
          </a:p>
          <a:p>
            <a:pPr algn="ctr">
              <a:spcBef>
                <a:spcPts val="400"/>
              </a:spcBef>
            </a:pPr>
            <a:r>
              <a:t>Prof. Eduardo Ogasawara</a:t>
            </a:r>
          </a:p>
        </p:txBody>
      </p:sp>
      <p:sp>
        <p:nvSpPr>
          <p:cNvPr id="148" name="Título 1"/>
          <p:cNvSpPr txBox="1"/>
          <p:nvPr/>
        </p:nvSpPr>
        <p:spPr>
          <a:xfrm>
            <a:off x="319571" y="2091458"/>
            <a:ext cx="8568954" cy="17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3200">
                <a:solidFill>
                  <a:srgbClr val="D2533C"/>
                </a:solidFill>
              </a:defRPr>
            </a:lvl1pPr>
          </a:lstStyle>
          <a:p>
            <a:pPr/>
            <a:r>
              <a:t>Paralelização e Execução Distribuída do Algoritmo K-means com FastMPJ</a:t>
            </a:r>
          </a:p>
        </p:txBody>
      </p:sp>
      <p:sp>
        <p:nvSpPr>
          <p:cNvPr id="149" name="Conector reto 6"/>
          <p:cNvSpPr/>
          <p:nvPr/>
        </p:nvSpPr>
        <p:spPr>
          <a:xfrm>
            <a:off x="463588" y="3518146"/>
            <a:ext cx="8212867" cy="1"/>
          </a:xfrm>
          <a:prstGeom prst="line">
            <a:avLst/>
          </a:prstGeom>
          <a:ln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0" name="Captura de Tela 2017-07-03 às 19.59.59.png" descr="Captura de Tela 2017-07-03 às 19.5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2702" y="5683836"/>
            <a:ext cx="1455993" cy="907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logo-eic.png" descr="logo-e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502" y="5751389"/>
            <a:ext cx="1455994" cy="77197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ttp://eic.cefet-rj.br/ppcic"/>
          <p:cNvSpPr txBox="1"/>
          <p:nvPr/>
        </p:nvSpPr>
        <p:spPr>
          <a:xfrm>
            <a:off x="2957926" y="5907505"/>
            <a:ext cx="342434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http://eic.cefet-rj.br/ppcic</a:t>
            </a:r>
          </a:p>
        </p:txBody>
      </p:sp>
      <p:sp>
        <p:nvSpPr>
          <p:cNvPr id="153" name="Programa de pós-graduação em Ciência da Computação"/>
          <p:cNvSpPr txBox="1"/>
          <p:nvPr>
            <p:ph type="title"/>
          </p:nvPr>
        </p:nvSpPr>
        <p:spPr>
          <a:xfrm>
            <a:off x="-4407" y="-89298"/>
            <a:ext cx="9216910" cy="1079898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90000"/>
              </a:lnSpc>
              <a:defRPr b="1" spc="0" sz="2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Programa de pós-graduação em Ciência da Computação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Implementação com FastMPJ </a:t>
            </a:r>
          </a:p>
        </p:txBody>
      </p:sp>
      <p:sp>
        <p:nvSpPr>
          <p:cNvPr id="198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2992" y="1871358"/>
            <a:ext cx="6768753" cy="3456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17-12-01 at 13.43.16.png" descr="Screen Shot 2017-12-01 at 13.43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563" y="4666254"/>
            <a:ext cx="4521343" cy="206474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ontent Placeholder 2"/>
          <p:cNvSpPr txBox="1"/>
          <p:nvPr>
            <p:ph type="body" sz="quarter" idx="1"/>
          </p:nvPr>
        </p:nvSpPr>
        <p:spPr>
          <a:xfrm>
            <a:off x="457200" y="1600200"/>
            <a:ext cx="8229600" cy="77601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 algn="just">
              <a:buSzTx/>
              <a:buNone/>
            </a:lvl1pPr>
          </a:lstStyle>
          <a:p>
            <a:pPr/>
            <a:r>
              <a:t>Alguns pontos importantes sobre a implementação: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Implementação com FastMPJ </a:t>
            </a:r>
          </a:p>
        </p:txBody>
      </p:sp>
      <p:pic>
        <p:nvPicPr>
          <p:cNvPr id="20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685" y="2276872"/>
            <a:ext cx="7560841" cy="366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372652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 sz="2200"/>
            </a:pPr>
            <a:r>
              <a:t>Distribuição dos conjuntos de dados pelos </a:t>
            </a:r>
            <a:r>
              <a:rPr i="1"/>
              <a:t>cores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Implementação com FastMPJ</a:t>
            </a:r>
          </a:p>
        </p:txBody>
      </p:sp>
      <p:pic>
        <p:nvPicPr>
          <p:cNvPr id="20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16" y="2276872"/>
            <a:ext cx="6912768" cy="446370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spaço Reservado para Número de Slide 3"/>
          <p:cNvSpPr txBox="1"/>
          <p:nvPr>
            <p:ph type="sldNum" sz="quarter" idx="4294967295"/>
          </p:nvPr>
        </p:nvSpPr>
        <p:spPr>
          <a:xfrm>
            <a:off x="8604447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Content Placeholder 2"/>
          <p:cNvSpPr txBox="1"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sz="2200"/>
            </a:pPr>
            <a:r>
              <a:t>Envio do centroide para os </a:t>
            </a:r>
            <a:r>
              <a:rPr i="1"/>
              <a:t>cores </a:t>
            </a:r>
            <a:r>
              <a:t>e recebimento das distâncias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Implementação com FastMPJ</a:t>
            </a:r>
          </a:p>
        </p:txBody>
      </p:sp>
      <p:sp>
        <p:nvSpPr>
          <p:cNvPr id="214" name="Espaço Reservado para Número de Slide 3"/>
          <p:cNvSpPr txBox="1"/>
          <p:nvPr>
            <p:ph type="sldNum" sz="quarter" idx="4294967295"/>
          </p:nvPr>
        </p:nvSpPr>
        <p:spPr>
          <a:xfrm>
            <a:off x="8604447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Content Placeholder 2"/>
          <p:cNvSpPr txBox="1"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just">
              <a:spcBef>
                <a:spcPts val="500"/>
              </a:spcBef>
              <a:defRPr sz="2200"/>
            </a:lvl1pPr>
          </a:lstStyle>
          <a:p>
            <a:pPr/>
            <a:r>
              <a:t>Cálculo das distâncias em relação ao centroide:</a:t>
            </a:r>
          </a:p>
        </p:txBody>
      </p:sp>
      <p:pic>
        <p:nvPicPr>
          <p:cNvPr id="216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2132856"/>
            <a:ext cx="7163107" cy="4949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Implementação com FastMPJ</a:t>
            </a:r>
          </a:p>
        </p:txBody>
      </p:sp>
      <p:sp>
        <p:nvSpPr>
          <p:cNvPr id="219" name="Espaço Reservado para Número de Slide 3"/>
          <p:cNvSpPr txBox="1"/>
          <p:nvPr>
            <p:ph type="sldNum" sz="quarter" idx="4294967295"/>
          </p:nvPr>
        </p:nvSpPr>
        <p:spPr>
          <a:xfrm>
            <a:off x="8604447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Content Placeholder 2"/>
          <p:cNvSpPr txBox="1"/>
          <p:nvPr/>
        </p:nvSpPr>
        <p:spPr>
          <a:xfrm>
            <a:off x="457200" y="1600200"/>
            <a:ext cx="8638898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sz="2200"/>
            </a:pPr>
            <a:r>
              <a:t>Parâmetros de execução:</a:t>
            </a:r>
          </a:p>
          <a:p>
            <a:pPr algn="just">
              <a:spcBef>
                <a:spcPts val="500"/>
              </a:spcBef>
              <a:defRPr sz="2200"/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fmpjrun -np 4 -Xms512M -Xmx3000M -jar target/cpd-kmeans-1.0.0-jar-with-dependencies.jar 7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#------------------------------------------------------------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                 FastMPJ v1.0_7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#------------------------------------------------------------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OS Name         : &lt;Mac OS X&gt;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OS Version      : &lt;10.13.1&gt;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FMPJ_HOME       : &lt;/Users/admin/Desktop/Development/EIC/ComputacaoParalelaDistribuida/trabalho1/final/cpd_kmeans/FastMPJ&gt;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JAVA_HOME       : &lt;/Library/Java/JavaVirtualMachines/jdk1.8.0_11.jdk/Contents/Home&gt;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JVM Vendor      : &lt;Oracle Corporation&gt;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JVM Version     : &lt;1.8.0_11&gt;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#------------------------------------------------------------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Device          : &lt;niodev&gt;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Number of cores : &lt;4&gt;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PSL (bytes)     : &lt;65536&gt;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#------------------------------------------------------------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MPJ Application : &lt;cpd_kmeans.Main&gt;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MPJ Arguments   : &lt;7&gt;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User Classpath  : No classpath specified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#------------------------------------------------------------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k = 7</a:t>
            </a:r>
          </a:p>
        </p:txBody>
      </p:sp>
      <p:pic>
        <p:nvPicPr>
          <p:cNvPr id="22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2318" y="4410184"/>
            <a:ext cx="5058482" cy="1933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Implementação</a:t>
            </a:r>
          </a:p>
        </p:txBody>
      </p:sp>
      <p:sp>
        <p:nvSpPr>
          <p:cNvPr id="2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Foi desenvolvida em </a:t>
            </a:r>
            <a:r>
              <a:rPr i="1"/>
              <a:t>GO</a:t>
            </a:r>
            <a:r>
              <a:t> um programa para geração de dados de teste para o K-Means. São gerados grupos de pontos no espaço bidimen-sional, de forma que seja fácil identificar </a:t>
            </a:r>
            <a:r>
              <a:rPr i="1"/>
              <a:t>clusters </a:t>
            </a:r>
            <a:r>
              <a:t>e validar a execução do algoritmo.</a:t>
            </a:r>
          </a:p>
          <a:p>
            <a:pPr marL="0" indent="0">
              <a:buSzTx/>
              <a:buNone/>
              <a:defRPr>
                <a:solidFill>
                  <a:srgbClr val="57576E"/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1700">
                <a:solidFill>
                  <a:srgbClr val="57576E"/>
                </a:solidFill>
              </a:defRPr>
            </a:pPr>
            <a:r>
              <a:t>Intuição com dados sintéticos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r>
              <a:t>Gerando dataset e gráfico tipo Scatter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  <a:p>
            <a:pPr marL="0" indent="0">
              <a:spcBef>
                <a:spcPts val="300"/>
              </a:spcBef>
              <a:buClrTx/>
              <a:buSzTx/>
              <a:buFontTx/>
              <a:buNone/>
              <a:defRPr i="1" sz="1400"/>
            </a:pPr>
            <a:r>
              <a:t>go get -u github.com/wcharczuk/go-chart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spcBef>
                <a:spcPts val="300"/>
              </a:spcBef>
              <a:buClrTx/>
              <a:buSzTx/>
              <a:buFontTx/>
              <a:buNone/>
              <a:defRPr i="1" sz="1400"/>
            </a:pPr>
            <a:r>
              <a:t>cd golang/gokmeans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spcBef>
                <a:spcPts val="300"/>
              </a:spcBef>
              <a:buClrTx/>
              <a:buSzTx/>
              <a:buFontTx/>
              <a:buNone/>
              <a:defRPr i="1" sz="1400"/>
            </a:pPr>
            <a:r>
              <a:t>./run-kmeans.sh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>
              <a:buClrTx/>
              <a:buSzTx/>
              <a:buFontTx/>
              <a:buNone/>
              <a:defRPr sz="1600">
                <a:solidFill>
                  <a:srgbClr val="57576E"/>
                </a:solidFill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ClrTx/>
              <a:buSzTx/>
              <a:buFontTx/>
              <a:buNone/>
              <a:defRPr sz="1600">
                <a:solidFill>
                  <a:srgbClr val="57576E"/>
                </a:solidFill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ClrTx/>
              <a:buSzTx/>
              <a:buFontTx/>
              <a:buNone/>
              <a:defRPr sz="1600">
                <a:solidFill>
                  <a:srgbClr val="57576E"/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1600">
                <a:solidFill>
                  <a:srgbClr val="57576E"/>
                </a:solidFill>
              </a:defRPr>
            </a:pPr>
            <a:r>
              <a:t>A shell run-kmeans.sh compila o programa, copia para ~/bin/, executa o programa e abre o browser da imagem.</a:t>
            </a:r>
          </a:p>
        </p:txBody>
      </p:sp>
      <p:sp>
        <p:nvSpPr>
          <p:cNvPr id="225" name="Espaço Reservado para Número de Slide 3"/>
          <p:cNvSpPr txBox="1"/>
          <p:nvPr>
            <p:ph type="sldNum" sz="quarter" idx="4294967295"/>
          </p:nvPr>
        </p:nvSpPr>
        <p:spPr>
          <a:xfrm>
            <a:off x="8604447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3351" y="2610872"/>
            <a:ext cx="4058847" cy="340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Ambiente e Dataset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457200" y="1183640"/>
            <a:ext cx="8229600" cy="5457423"/>
          </a:xfrm>
          <a:prstGeom prst="rect">
            <a:avLst/>
          </a:prstGeom>
        </p:spPr>
        <p:txBody>
          <a:bodyPr/>
          <a:lstStyle/>
          <a:p>
            <a:pPr marL="0" indent="0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b="1" sz="1803"/>
            </a:pPr>
            <a:r>
              <a:t>Ambiente</a:t>
            </a:r>
          </a:p>
          <a:p>
            <a:pPr marL="0" indent="0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1803"/>
            </a:pPr>
            <a:endParaRPr sz="492"/>
          </a:p>
          <a:p>
            <a:pPr marL="446500" indent="-376206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Intel(R) Core(TM) i7-2670QM CPU @ 2.20 GHz</a:t>
            </a: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328"/>
            </a:pPr>
          </a:p>
          <a:p>
            <a:pPr marL="446500" indent="-376206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4 cores</a:t>
            </a: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328"/>
            </a:pPr>
          </a:p>
          <a:p>
            <a:pPr marL="446500" indent="-376206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8 GB RAM</a:t>
            </a: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328"/>
            </a:pPr>
          </a:p>
          <a:p>
            <a:pPr marL="446500" indent="-376206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Windows 10 x64</a:t>
            </a:r>
          </a:p>
          <a:p>
            <a:pPr marL="446500" indent="-376206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b="1" sz="1803"/>
            </a:pPr>
            <a:r>
              <a:t>Dataset</a:t>
            </a: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492"/>
            </a:pPr>
          </a:p>
          <a:p>
            <a:pPr marL="351472" indent="-281177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Geo-Magnetic field and WLAN (localização geomagnética de </a:t>
            </a:r>
            <a:r>
              <a:rPr i="1" sz="1640"/>
              <a:t>smartwatches</a:t>
            </a:r>
            <a:r>
              <a:rPr sz="1640"/>
              <a:t>).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https://goo.gl/nbyAZi</a:t>
            </a:r>
            <a:r>
              <a:rPr sz="1640"/>
              <a:t>  </a:t>
            </a:r>
            <a:endParaRPr sz="1640"/>
          </a:p>
          <a:p>
            <a:pPr marL="0" indent="0" defTabSz="749808">
              <a:lnSpc>
                <a:spcPct val="90000"/>
              </a:lnSpc>
              <a:spcBef>
                <a:spcPts val="400"/>
              </a:spcBef>
              <a:buClrTx/>
              <a:buSzTx/>
              <a:buFontTx/>
              <a:buNone/>
              <a:defRPr sz="820"/>
            </a:pPr>
            <a:r>
              <a:rPr sz="1640"/>
              <a:t>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https://archive.ics.uci.edu/ml/datasets/Geo-Magnetic+field+and+WLAN+dataset+for+indoor+localisation+from+wristband+and+smartphone</a:t>
            </a:r>
            <a:endParaRPr i="1"/>
          </a:p>
          <a:p>
            <a:pPr lvl="2" marL="0" indent="374904" defTabSz="749808">
              <a:lnSpc>
                <a:spcPct val="90000"/>
              </a:lnSpc>
              <a:spcBef>
                <a:spcPts val="400"/>
              </a:spcBef>
              <a:buClrTx/>
              <a:buSzTx/>
              <a:buFontTx/>
              <a:buNone/>
              <a:defRPr sz="820"/>
            </a:pPr>
            <a:r>
              <a:rPr i="1"/>
              <a:t>@inproceedings{barsocchi2016multisource, title={A multisource and multivariate dataset for indoor localization methods based on WLAN and geo-magnetic field fingerprinting}, author={Barsocchi, Paolo and Crivello, Antonino and La Rosa, Davide and Palumbo, Filippo}, booktitle={Indoor Positioning and Indoor Navigation (IPIN), 2016 International Conference on}, pages={1--8}, year={2016}, organization={IEEE} } </a:t>
            </a:r>
            <a:endParaRPr sz="1640"/>
          </a:p>
          <a:p>
            <a:pPr marL="0" indent="70294" defTabSz="749808">
              <a:lnSpc>
                <a:spcPct val="90000"/>
              </a:lnSpc>
              <a:spcBef>
                <a:spcPts val="400"/>
              </a:spcBef>
              <a:buSzTx/>
              <a:buNone/>
              <a:defRPr sz="328"/>
            </a:pPr>
          </a:p>
          <a:p>
            <a:pPr marL="351472" indent="-281177" defTabSz="749808">
              <a:lnSpc>
                <a:spcPct val="90000"/>
              </a:lnSpc>
              <a:spcBef>
                <a:spcPts val="300"/>
              </a:spcBef>
              <a:buFontTx/>
              <a:buChar char="❑"/>
              <a:defRPr sz="1640"/>
            </a:pPr>
            <a:r>
              <a:t>13 atributos (features) - </a:t>
            </a:r>
            <a:r>
              <a:rPr sz="1476"/>
              <a:t>timestamp, AccelerationX, AccelerationY, AccelerationZ, MagneticFieldX, MagneticFieldY, MagneticFieldZ, Z-AxisAgle(Azimuth), X-AxisAngle(Pitch), Y-AxisAngle(Roll), GyroX, GyroY, GyroZ</a:t>
            </a: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328"/>
            </a:pPr>
          </a:p>
          <a:p>
            <a:pPr marL="351472" indent="-281177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6.382.112 tuplas</a:t>
            </a:r>
          </a:p>
          <a:p>
            <a:pPr marL="0" indent="70294" algn="just" defTabSz="749808">
              <a:lnSpc>
                <a:spcPct val="90000"/>
              </a:lnSpc>
              <a:spcBef>
                <a:spcPts val="400"/>
              </a:spcBef>
              <a:buSzTx/>
              <a:buNone/>
              <a:defRPr sz="328"/>
            </a:pPr>
          </a:p>
          <a:p>
            <a:pPr marL="351472" indent="-281177" algn="just" defTabSz="749808">
              <a:lnSpc>
                <a:spcPct val="90000"/>
              </a:lnSpc>
              <a:spcBef>
                <a:spcPts val="400"/>
              </a:spcBef>
              <a:buFontTx/>
              <a:buChar char="❑"/>
              <a:defRPr sz="1803"/>
            </a:pPr>
            <a:r>
              <a:t>581 MB</a:t>
            </a:r>
          </a:p>
        </p:txBody>
      </p:sp>
      <p:sp>
        <p:nvSpPr>
          <p:cNvPr id="230" name="Espaço Reservado para Número de Slide 3"/>
          <p:cNvSpPr txBox="1"/>
          <p:nvPr>
            <p:ph type="sldNum" sz="quarter" idx="4294967295"/>
          </p:nvPr>
        </p:nvSpPr>
        <p:spPr>
          <a:xfrm>
            <a:off x="8604447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Resultados</a:t>
            </a:r>
          </a:p>
        </p:txBody>
      </p:sp>
      <p:sp>
        <p:nvSpPr>
          <p:cNvPr id="233" name="Espaço Reservado para Número de Slide 3"/>
          <p:cNvSpPr txBox="1"/>
          <p:nvPr>
            <p:ph type="sldNum" sz="quarter" idx="4294967295"/>
          </p:nvPr>
        </p:nvSpPr>
        <p:spPr>
          <a:xfrm>
            <a:off x="8676455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Content Placeholder 2"/>
          <p:cNvSpPr txBox="1"/>
          <p:nvPr/>
        </p:nvSpPr>
        <p:spPr>
          <a:xfrm>
            <a:off x="457200" y="1506488"/>
            <a:ext cx="8229600" cy="5205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 defTabSz="859536">
              <a:spcBef>
                <a:spcPts val="400"/>
              </a:spcBef>
              <a:defRPr sz="2068"/>
            </a:pPr>
            <a:r>
              <a:t>Tomada de tempos e detalhes da execução</a:t>
            </a:r>
          </a:p>
          <a:p>
            <a:pPr algn="just" defTabSz="859536">
              <a:spcBef>
                <a:spcPts val="400"/>
              </a:spcBef>
              <a:defRPr sz="2068"/>
            </a:pPr>
          </a:p>
          <a:p>
            <a:pPr lvl="1" indent="214884" defTabSz="859536">
              <a:spcBef>
                <a:spcPts val="500"/>
              </a:spcBef>
              <a:defRPr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4 cores e k = 7: </a:t>
            </a:r>
            <a:r>
              <a:rPr b="1"/>
              <a:t>fmpjrun </a:t>
            </a:r>
            <a:r>
              <a:rPr b="1">
                <a:solidFill>
                  <a:srgbClr val="FF2600"/>
                </a:solidFill>
              </a:rPr>
              <a:t>-np 4 </a:t>
            </a:r>
            <a:r>
              <a:rPr b="1"/>
              <a:t>-Xms512M -Xmx4596M -jar cpd_kmeans.jar</a:t>
            </a:r>
            <a:r>
              <a:rPr b="1">
                <a:solidFill>
                  <a:srgbClr val="FF2600"/>
                </a:solidFill>
              </a:rPr>
              <a:t> 7</a:t>
            </a:r>
          </a:p>
          <a:p>
            <a:pPr lvl="1" indent="214884" defTabSz="859536">
              <a:spcBef>
                <a:spcPts val="500"/>
              </a:spcBef>
              <a:defRPr sz="1410">
                <a:solidFill>
                  <a:srgbClr val="57576E"/>
                </a:solidFill>
              </a:defRPr>
            </a:pP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 = 7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Número de tuplas: 6382112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core 1 recebeu 2127370 tuplas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core 2 recebeu 2127370 tuplas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core 3 recebeu 2127372 tuplas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Número de iterações: 30 </a:t>
            </a:r>
            <a:r>
              <a:rPr>
                <a:solidFill>
                  <a:srgbClr val="FF2600"/>
                </a:solidFill>
              </a:rPr>
              <a:t># limitado devido a didiculdade de convergir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0 possui 164890 pontos / 2.5836274888312833%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1 possui 161040 pontos / 2.5233026308532347%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2 possui 525360 pontos / 8.231757762947439%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3 possui 631620 pontos / 9.896723843141581%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4 possui 594660 pontos / 9.317605206552313%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5 possui 632830 pontos / 9.915683084220396%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Cluster 6 possui 3671712 pontos / 57.531299983453756%</a:t>
            </a:r>
          </a:p>
          <a:p>
            <a:pPr lvl="1" indent="214884" defTabSz="859536">
              <a:spcBef>
                <a:spcPts val="500"/>
              </a:spcBef>
              <a:defRPr i="1" sz="1410">
                <a:solidFill>
                  <a:srgbClr val="57576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Tempo (ms): </a:t>
            </a:r>
            <a:r>
              <a:rPr>
                <a:solidFill>
                  <a:srgbClr val="FF2600"/>
                </a:solidFill>
              </a:rPr>
              <a:t>399715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Resultados</a:t>
            </a:r>
          </a:p>
        </p:txBody>
      </p:sp>
      <p:sp>
        <p:nvSpPr>
          <p:cNvPr id="237" name="Espaço Reservado para Número de Slide 3"/>
          <p:cNvSpPr txBox="1"/>
          <p:nvPr>
            <p:ph type="sldNum" sz="quarter" idx="4294967295"/>
          </p:nvPr>
        </p:nvSpPr>
        <p:spPr>
          <a:xfrm>
            <a:off x="8676455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38" name="Table 5"/>
          <p:cNvGraphicFramePr/>
          <p:nvPr/>
        </p:nvGraphicFramePr>
        <p:xfrm>
          <a:off x="1403647" y="3012976"/>
          <a:ext cx="6336705" cy="26642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88232"/>
                <a:gridCol w="2555194"/>
                <a:gridCol w="1693278"/>
              </a:tblGrid>
              <a:tr h="80175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Processors (número de cores)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Elapsed time (ms)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Speedup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0836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361347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1,00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836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567896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0,64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836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436216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0,83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836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399715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0,90</a:t>
                      </a:r>
                    </a:p>
                  </a:txBody>
                  <a:tcPr marL="9525" marR="9525" marT="9525" marB="9525" anchor="b" anchorCtr="0" horzOverflow="overflow">
                    <a:lnL w="63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9" name="Content Placeholder 2"/>
          <p:cNvSpPr txBox="1"/>
          <p:nvPr/>
        </p:nvSpPr>
        <p:spPr>
          <a:xfrm>
            <a:off x="457200" y="1506488"/>
            <a:ext cx="82296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sz="2200"/>
            </a:pPr>
            <a:r>
              <a:t>Tabela comparativa com o </a:t>
            </a:r>
            <a:r>
              <a:rPr i="1"/>
              <a:t>elapsed</a:t>
            </a:r>
            <a:r>
              <a:t> </a:t>
            </a:r>
            <a:r>
              <a:rPr i="1"/>
              <a:t>time</a:t>
            </a:r>
            <a:r>
              <a:t> e </a:t>
            </a:r>
            <a:r>
              <a:rPr i="1"/>
              <a:t>speedup </a:t>
            </a:r>
            <a:r>
              <a:t>obtidos de acordo com o número de </a:t>
            </a:r>
            <a:r>
              <a:rPr i="1"/>
              <a:t>cores </a:t>
            </a:r>
            <a:r>
              <a:t>utilizados:</a:t>
            </a:r>
          </a:p>
        </p:txBody>
      </p:sp>
      <p:sp>
        <p:nvSpPr>
          <p:cNvPr id="240" name="Content Placeholder 2"/>
          <p:cNvSpPr txBox="1"/>
          <p:nvPr/>
        </p:nvSpPr>
        <p:spPr>
          <a:xfrm>
            <a:off x="457200" y="5646688"/>
            <a:ext cx="8229600" cy="479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just">
              <a:spcBef>
                <a:spcPts val="500"/>
              </a:spcBef>
              <a:defRPr sz="2200"/>
            </a:lvl1pPr>
          </a:lstStyle>
          <a:p>
            <a:pPr/>
            <a:r>
              <a:t>Elapsed time entre 6 e 9.5 minutos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Resultados</a:t>
            </a:r>
          </a:p>
        </p:txBody>
      </p:sp>
      <p:sp>
        <p:nvSpPr>
          <p:cNvPr id="243" name="Espaço Reservado para Número de Slide 3"/>
          <p:cNvSpPr txBox="1"/>
          <p:nvPr>
            <p:ph type="sldNum" sz="quarter" idx="4294967295"/>
          </p:nvPr>
        </p:nvSpPr>
        <p:spPr>
          <a:xfrm>
            <a:off x="8676455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Content Placeholder 2"/>
          <p:cNvSpPr txBox="1"/>
          <p:nvPr/>
        </p:nvSpPr>
        <p:spPr>
          <a:xfrm>
            <a:off x="609600" y="1437640"/>
            <a:ext cx="8229600" cy="547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i="1" sz="2200"/>
            </a:pPr>
            <a:r>
              <a:t>Elapsed</a:t>
            </a:r>
            <a:r>
              <a:rPr i="0"/>
              <a:t> </a:t>
            </a:r>
            <a:r>
              <a:t>time </a:t>
            </a:r>
            <a:r>
              <a:rPr i="0"/>
              <a:t>de acordo o número de </a:t>
            </a:r>
            <a:r>
              <a:t>cores </a:t>
            </a:r>
            <a:r>
              <a:rPr i="0"/>
              <a:t>utilizados</a:t>
            </a:r>
          </a:p>
        </p:txBody>
      </p:sp>
      <p:pic>
        <p:nvPicPr>
          <p:cNvPr id="2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135" y="2033032"/>
            <a:ext cx="6075730" cy="4484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Introdução</a:t>
            </a:r>
          </a:p>
        </p:txBody>
      </p:sp>
      <p:sp>
        <p:nvSpPr>
          <p:cNvPr id="156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A descoberta de informações em grandes volumes de dados demanda processamento apoiado em arquiteturas de computação distribuída [Chen et al., 2014].</a:t>
            </a:r>
          </a:p>
          <a:p>
            <a:pPr marL="0" indent="0">
              <a:buSzTx/>
              <a:buNone/>
            </a:pPr>
          </a:p>
          <a:p>
            <a:pPr marL="0" indent="0" algn="just">
              <a:buSzTx/>
              <a:buNone/>
            </a:pPr>
            <a:r>
              <a:t>O desempenho e escalabilidade das comunicações são essenciais para aplicações de computação de alto desempenho (HPC) na atual era multi-core [</a:t>
            </a:r>
            <a:r>
              <a:t>Expósito et al., 2014</a:t>
            </a:r>
            <a:r>
              <a:t>].</a:t>
            </a:r>
          </a:p>
          <a:p>
            <a:pPr marL="0" indent="0" algn="just">
              <a:buSzTx/>
              <a:buNone/>
            </a:pPr>
          </a:p>
          <a:p>
            <a:pPr marL="0" indent="0" algn="just">
              <a:buSzTx/>
              <a:buNone/>
            </a:pPr>
            <a:r>
              <a:t>Este trabalho apresenta uma proposta de paralelização do algoritmo K-Means para execução multi-core com FastMPJ.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Resultados</a:t>
            </a:r>
          </a:p>
        </p:txBody>
      </p:sp>
      <p:sp>
        <p:nvSpPr>
          <p:cNvPr id="248" name="Espaço Reservado para Número de Slide 3"/>
          <p:cNvSpPr txBox="1"/>
          <p:nvPr>
            <p:ph type="sldNum" sz="quarter" idx="4294967295"/>
          </p:nvPr>
        </p:nvSpPr>
        <p:spPr>
          <a:xfrm>
            <a:off x="8676455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Content Placeholder 2"/>
          <p:cNvSpPr txBox="1"/>
          <p:nvPr/>
        </p:nvSpPr>
        <p:spPr>
          <a:xfrm>
            <a:off x="609600" y="1600200"/>
            <a:ext cx="8229600" cy="90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i="1" sz="2200"/>
            </a:pPr>
            <a:r>
              <a:t>Speedup </a:t>
            </a:r>
            <a:r>
              <a:rPr i="0"/>
              <a:t>de acordo o número de </a:t>
            </a:r>
            <a:r>
              <a:t>cores </a:t>
            </a:r>
            <a:r>
              <a:rPr i="0"/>
              <a:t>utilizados:</a:t>
            </a:r>
          </a:p>
        </p:txBody>
      </p:sp>
      <p:pic>
        <p:nvPicPr>
          <p:cNvPr id="25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2313111"/>
            <a:ext cx="6842722" cy="4428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Considerações Finais</a:t>
            </a:r>
          </a:p>
        </p:txBody>
      </p:sp>
      <p:sp>
        <p:nvSpPr>
          <p:cNvPr id="253" name="Espaço Reservado para Número de Slide 3"/>
          <p:cNvSpPr txBox="1"/>
          <p:nvPr>
            <p:ph type="sldNum" sz="quarter" idx="4294967295"/>
          </p:nvPr>
        </p:nvSpPr>
        <p:spPr>
          <a:xfrm>
            <a:off x="8676455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Content Placeholder 2"/>
          <p:cNvSpPr txBox="1"/>
          <p:nvPr/>
        </p:nvSpPr>
        <p:spPr>
          <a:xfrm>
            <a:off x="457200" y="1427480"/>
            <a:ext cx="8448200" cy="498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44512" indent="-458787">
              <a:spcBef>
                <a:spcPts val="500"/>
              </a:spcBef>
              <a:buClr>
                <a:schemeClr val="accent1"/>
              </a:buClr>
              <a:buSzPct val="85000"/>
              <a:buChar char="❑"/>
              <a:defRPr sz="2200"/>
            </a:pPr>
            <a:r>
              <a:t>A serialização nativa de objetos do FastMPJ é uma grande vantagem em comparação com MPJ padrão </a:t>
            </a:r>
          </a:p>
          <a:p>
            <a:pPr marL="544512" indent="-458787">
              <a:spcBef>
                <a:spcPts val="500"/>
              </a:spcBef>
              <a:buClr>
                <a:schemeClr val="accent1"/>
              </a:buClr>
              <a:buSzPct val="85000"/>
              <a:buChar char="❑"/>
              <a:defRPr sz="2200"/>
            </a:pPr>
            <a:r>
              <a:t>Necessidade de Hardware com número maior de Cores</a:t>
            </a:r>
          </a:p>
          <a:p>
            <a:pPr marL="544512" indent="-458787">
              <a:spcBef>
                <a:spcPts val="500"/>
              </a:spcBef>
              <a:buClr>
                <a:schemeClr val="accent1"/>
              </a:buClr>
              <a:buSzPct val="85000"/>
              <a:buChar char="❑"/>
              <a:defRPr sz="2200"/>
            </a:pPr>
            <a:r>
              <a:t>Necessidade de Teste em ambiente de Cluster</a:t>
            </a:r>
          </a:p>
          <a:p>
            <a:pPr marL="544512" indent="-458787">
              <a:spcBef>
                <a:spcPts val="500"/>
              </a:spcBef>
              <a:buClr>
                <a:schemeClr val="accent1"/>
              </a:buClr>
              <a:buSzPct val="85000"/>
              <a:buChar char="❑"/>
              <a:defRPr sz="2200"/>
            </a:pPr>
            <a:r>
              <a:t>Testar com Datasets maiores e com mais features</a:t>
            </a:r>
          </a:p>
          <a:p>
            <a:pPr marL="544512" indent="-458787">
              <a:spcBef>
                <a:spcPts val="500"/>
              </a:spcBef>
              <a:buClr>
                <a:schemeClr val="accent1"/>
              </a:buClr>
              <a:buSzPct val="85000"/>
              <a:buChar char="❑"/>
              <a:defRPr sz="2200"/>
            </a:pPr>
            <a:r>
              <a:t>Muitos métodos da API FastMPJ não possuem documentação adequada</a:t>
            </a:r>
          </a:p>
          <a:p>
            <a:pPr marL="544512" indent="-458787">
              <a:spcBef>
                <a:spcPts val="500"/>
              </a:spcBef>
              <a:buClr>
                <a:schemeClr val="accent1"/>
              </a:buClr>
              <a:buSzPct val="85000"/>
              <a:buChar char="❑"/>
              <a:defRPr sz="2200"/>
            </a:pPr>
            <a:r>
              <a:t>Nomes de parâmetros carecem de semântica. </a:t>
            </a:r>
          </a:p>
          <a:p>
            <a:pPr lvl="2" indent="457200">
              <a:spcBef>
                <a:spcPts val="500"/>
              </a:spcBef>
              <a:defRPr sz="2200"/>
            </a:pPr>
            <a:r>
              <a:t> Ex.: param1, param2, etc.</a:t>
            </a:r>
          </a:p>
          <a:p>
            <a:pPr marL="544512" indent="-458787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rPr i="1"/>
              <a:t>InfiniBand</a:t>
            </a:r>
            <a:r>
              <a:t> não pôde ser testado por falta de Hardware apropriado</a:t>
            </a:r>
          </a:p>
          <a:p>
            <a:pPr marL="544512" indent="-458787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t>MPI, MPJ e FastMPJ </a:t>
            </a:r>
            <a:r>
              <a:rPr u="sng"/>
              <a:t>carecem de resiliência intrínseca</a:t>
            </a:r>
            <a:r>
              <a:t>. Uma única tupla inválida no Dataset pode causar o </a:t>
            </a:r>
            <a:r>
              <a:rPr i="1"/>
              <a:t>abort</a:t>
            </a:r>
            <a:r>
              <a:t> de todo o processo</a:t>
            </a:r>
          </a:p>
          <a:p>
            <a:pPr marL="544512" indent="-458787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t>Single Program Multiple Data dificulta a transparência de dados e o usuário fica responsável por distribuir os fragmentos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Dúvidas e Sugestões</a:t>
            </a:r>
          </a:p>
        </p:txBody>
      </p:sp>
      <p:sp>
        <p:nvSpPr>
          <p:cNvPr id="257" name="Espaço Reservado para Número de Slide 3"/>
          <p:cNvSpPr txBox="1"/>
          <p:nvPr>
            <p:ph type="sldNum" sz="quarter" idx="4294967295"/>
          </p:nvPr>
        </p:nvSpPr>
        <p:spPr>
          <a:xfrm>
            <a:off x="8676455" y="23860"/>
            <a:ext cx="386667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58" name="Captura de Tela 2017-07-03 às 19.59.59.png" descr="Captura de Tela 2017-07-03 às 19.5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2401" y="5120127"/>
            <a:ext cx="1091995" cy="680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logo-eic.png" descr="logo-e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626" y="5170792"/>
            <a:ext cx="1091996" cy="578978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http://eic.cefet-rj.br/ppcic"/>
          <p:cNvSpPr txBox="1"/>
          <p:nvPr/>
        </p:nvSpPr>
        <p:spPr>
          <a:xfrm>
            <a:off x="3032705" y="5287878"/>
            <a:ext cx="3401486" cy="43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http://eic.cefet-rj.br/ppcic</a:t>
            </a:r>
          </a:p>
        </p:txBody>
      </p:sp>
      <p:sp>
        <p:nvSpPr>
          <p:cNvPr id="261" name="Título 1"/>
          <p:cNvSpPr txBox="1"/>
          <p:nvPr/>
        </p:nvSpPr>
        <p:spPr>
          <a:xfrm>
            <a:off x="287523" y="1266846"/>
            <a:ext cx="8568954" cy="17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3200">
                <a:solidFill>
                  <a:srgbClr val="D2533C"/>
                </a:solidFill>
              </a:defRPr>
            </a:lvl1pPr>
          </a:lstStyle>
          <a:p>
            <a:pPr/>
            <a:r>
              <a:t>Paralelização e Execução Distribuída do Algoritmo K-means com FastMPJ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466725" y="3022365"/>
            <a:ext cx="8253373" cy="1636975"/>
            <a:chOff x="0" y="0"/>
            <a:chExt cx="8253372" cy="1636973"/>
          </a:xfrm>
        </p:grpSpPr>
        <p:sp>
          <p:nvSpPr>
            <p:cNvPr id="262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0" y="0"/>
              <a:ext cx="3644782" cy="1636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rmAutofit fontScale="100000" lnSpcReduction="0"/>
            </a:bodyPr>
            <a:lstStyle/>
            <a:p>
              <a:pPr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Alunos: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João Antonio Ferreira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Rodrigo Tavares de Souza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Professor: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Eduardo Ogasawara</a:t>
              </a:r>
            </a:p>
          </p:txBody>
        </p:sp>
        <p:sp>
          <p:nvSpPr>
            <p:cNvPr id="263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3606800" y="0"/>
              <a:ext cx="4646573" cy="1636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rmAutofit fontScale="100000" lnSpcReduction="0"/>
            </a:bodyPr>
            <a:lstStyle/>
            <a:p>
              <a:pPr defTabSz="538398">
                <a:lnSpc>
                  <a:spcPct val="90000"/>
                </a:lnSpc>
                <a:spcBef>
                  <a:spcPts val="500"/>
                </a:spcBef>
                <a:defRPr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 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i="1"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joao.parana@gmail.com 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i="1"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rtavaresrj87@gmail.com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i="1" sz="4400"/>
            </a:lvl1pPr>
          </a:lstStyle>
          <a:p>
            <a:pPr/>
            <a:r>
              <a:t>K-Means</a:t>
            </a:r>
          </a:p>
        </p:txBody>
      </p:sp>
      <p:sp>
        <p:nvSpPr>
          <p:cNvPr id="160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Espaço Reservado para Conteúdo 2"/>
          <p:cNvSpPr txBox="1"/>
          <p:nvPr>
            <p:ph type="body" idx="1"/>
          </p:nvPr>
        </p:nvSpPr>
        <p:spPr>
          <a:xfrm>
            <a:off x="457200" y="1397000"/>
            <a:ext cx="8229600" cy="4876800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 sz="2200"/>
            </a:pPr>
            <a:r>
              <a:t>O </a:t>
            </a:r>
            <a:r>
              <a:rPr i="1"/>
              <a:t>K-Means</a:t>
            </a:r>
            <a:r>
              <a:t> é um algoritmo apresentado por MacQueen [1967], que busca particionar os dados em </a:t>
            </a:r>
            <a:r>
              <a:rPr i="1"/>
              <a:t>k</a:t>
            </a:r>
            <a:r>
              <a:t> grupos cujas instâncias apresentem semelhanças entre si.</a:t>
            </a:r>
          </a:p>
          <a:p>
            <a:pPr marL="0" indent="0">
              <a:buSzTx/>
              <a:buNone/>
              <a:defRPr sz="1000"/>
            </a:pPr>
          </a:p>
          <a:p>
            <a:pPr marL="0" indent="0">
              <a:buSzTx/>
              <a:buNone/>
              <a:defRPr sz="2200"/>
            </a:pPr>
            <a:r>
              <a:t>Objetivos gerais: classificar objetos procurando</a:t>
            </a:r>
          </a:p>
          <a:p>
            <a:pPr marL="0" indent="0">
              <a:buSzTx/>
              <a:buNone/>
              <a:defRPr sz="800"/>
            </a:pPr>
          </a:p>
          <a:p>
            <a:pPr marL="544512" indent="-458787">
              <a:buFontTx/>
              <a:buChar char="❑"/>
              <a:defRPr sz="2200"/>
            </a:pPr>
            <a:r>
              <a:t>Minimizar a distância intra-grupo</a:t>
            </a:r>
          </a:p>
          <a:p>
            <a:pPr marL="0" indent="85725">
              <a:buSzTx/>
              <a:buNone/>
              <a:defRPr sz="800"/>
            </a:pPr>
          </a:p>
          <a:p>
            <a:pPr marL="544512" indent="-458787">
              <a:buFontTx/>
              <a:buChar char="❑"/>
              <a:defRPr sz="2200"/>
            </a:pPr>
            <a:r>
              <a:t>Maximizar a distância entre-grupos</a:t>
            </a:r>
          </a:p>
        </p:txBody>
      </p:sp>
      <p:pic>
        <p:nvPicPr>
          <p:cNvPr id="16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680" y="4518349"/>
            <a:ext cx="5904656" cy="1850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Espaço Reservado para Conteúdo 2"/>
          <p:cNvSpPr txBox="1"/>
          <p:nvPr/>
        </p:nvSpPr>
        <p:spPr>
          <a:xfrm>
            <a:off x="1097614" y="6483010"/>
            <a:ext cx="7092789" cy="355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300"/>
              </a:spcBef>
              <a:defRPr sz="1600"/>
            </a:lvl1pPr>
          </a:lstStyle>
          <a:p>
            <a:pPr/>
            <a:r>
              <a:t>Figura 1: O algoritmo K-Means. Fonte: adaptado de Han et al. [2011]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MPJ</a:t>
            </a:r>
          </a:p>
        </p:txBody>
      </p:sp>
      <p:sp>
        <p:nvSpPr>
          <p:cNvPr id="166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Espaço Reservado para Conteúdo 2"/>
          <p:cNvSpPr txBox="1"/>
          <p:nvPr>
            <p:ph type="body" sz="half" idx="1"/>
          </p:nvPr>
        </p:nvSpPr>
        <p:spPr>
          <a:xfrm>
            <a:off x="457200" y="1163319"/>
            <a:ext cx="8470861" cy="221420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MPI-like message passing for Java  [B. Carpenter </a:t>
            </a:r>
            <a:r>
              <a:t>et al - 2000</a:t>
            </a:r>
            <a:r>
              <a:t>]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FontTx/>
              <a:buChar char="❑"/>
              <a:defRPr sz="2000"/>
            </a:pPr>
            <a:r>
              <a:t>Motivação: existência de várias implementações incompatíveis</a:t>
            </a:r>
            <a:endParaRPr sz="1000"/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FontTx/>
              <a:buChar char="❑"/>
              <a:defRPr sz="2000"/>
            </a:pPr>
            <a:r>
              <a:t>ACM Java Grande Forum - esforço para padronização</a:t>
            </a:r>
            <a:endParaRPr sz="1000"/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FontTx/>
              <a:buChar char="❑"/>
              <a:defRPr sz="2000"/>
            </a:pPr>
            <a:r>
              <a:t>Busca de consenso para MPI-Like API implementado em Java </a:t>
            </a: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FontTx/>
              <a:buChar char="❑"/>
              <a:defRPr sz="2000"/>
            </a:pPr>
            <a:r>
              <a:t>SPMD - Singe Program Multiple Data model of parallel computing</a:t>
            </a:r>
          </a:p>
        </p:txBody>
      </p:sp>
      <p:pic>
        <p:nvPicPr>
          <p:cNvPr id="168" name="Screen Shot 2017-12-01 at 00.17.20.png" descr="Screen Shot 2017-12-01 at 00.17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7922" y="3217318"/>
            <a:ext cx="4947914" cy="31993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Espaço Reservado para Conteúdo 2"/>
          <p:cNvSpPr txBox="1"/>
          <p:nvPr/>
        </p:nvSpPr>
        <p:spPr>
          <a:xfrm>
            <a:off x="472440" y="3217318"/>
            <a:ext cx="3727213" cy="319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544512" indent="-458787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t>MPI - C e Fortran - Objetos opacos</a:t>
            </a: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t>MPJ é análoga a MPI-2 implementada em C++ </a:t>
            </a: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t>Classe MPJ - propriedades e métodos estáticos</a:t>
            </a: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Char char="❑"/>
              <a:defRPr sz="2000"/>
            </a:pPr>
            <a:r>
              <a:t>Classe Comm - compartilhada por um conjunto de processos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MPJ</a:t>
            </a:r>
          </a:p>
        </p:txBody>
      </p:sp>
      <p:sp>
        <p:nvSpPr>
          <p:cNvPr id="172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3" name="java-serialization.png" descr="java-serial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541" y="2216999"/>
            <a:ext cx="5355562" cy="343112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spaço Reservado para Conteúdo 2"/>
          <p:cNvSpPr txBox="1"/>
          <p:nvPr>
            <p:ph type="body" sz="quarter" idx="1"/>
          </p:nvPr>
        </p:nvSpPr>
        <p:spPr>
          <a:xfrm>
            <a:off x="336569" y="1102359"/>
            <a:ext cx="8470862" cy="13666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MPI-like message passing for Java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FontTx/>
              <a:buChar char="❑"/>
              <a:defRPr i="1" sz="2000"/>
            </a:pPr>
            <a:r>
              <a:t>"Com grandes poderes vem grandes responsabilidades"</a:t>
            </a:r>
          </a:p>
          <a:p>
            <a:pPr marL="544512" indent="-458787">
              <a:lnSpc>
                <a:spcPct val="90000"/>
              </a:lnSpc>
              <a:spcBef>
                <a:spcPts val="400"/>
              </a:spcBef>
              <a:buFontTx/>
              <a:buChar char="❑"/>
              <a:defRPr sz="2000"/>
            </a:pPr>
            <a:r>
              <a:t>Desafio: </a:t>
            </a:r>
            <a:r>
              <a:rPr u="sng"/>
              <a:t>melhorar uso de memória</a:t>
            </a:r>
            <a:r>
              <a:t>  </a:t>
            </a:r>
          </a:p>
        </p:txBody>
      </p:sp>
      <p:pic>
        <p:nvPicPr>
          <p:cNvPr id="175" name="Screen Shot 2017-12-01 at 09.20.56.png" descr="Screen Shot 2017-12-01 at 09.20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423" y="5947274"/>
            <a:ext cx="6650636" cy="639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17-12-01 at 09.22.42.png" descr="Screen Shot 2017-12-01 at 09.22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56" y="5412487"/>
            <a:ext cx="2499715" cy="4690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oup"/>
          <p:cNvGrpSpPr/>
          <p:nvPr/>
        </p:nvGrpSpPr>
        <p:grpSpPr>
          <a:xfrm>
            <a:off x="225985" y="3249259"/>
            <a:ext cx="2357915" cy="1605176"/>
            <a:chOff x="0" y="0"/>
            <a:chExt cx="2357913" cy="1605174"/>
          </a:xfrm>
        </p:grpSpPr>
        <p:pic>
          <p:nvPicPr>
            <p:cNvPr id="177" name="Screen Shot 2017-12-01 at 09.41.44.png" descr="Screen Shot 2017-12-01 at 09.41.44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905" t="0" r="0" b="6769"/>
            <a:stretch>
              <a:fillRect/>
            </a:stretch>
          </p:blipFill>
          <p:spPr>
            <a:xfrm>
              <a:off x="18056" y="0"/>
              <a:ext cx="2339858" cy="1366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Java 9"/>
            <p:cNvSpPr txBox="1"/>
            <p:nvPr/>
          </p:nvSpPr>
          <p:spPr>
            <a:xfrm>
              <a:off x="0" y="1340920"/>
              <a:ext cx="570270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200"/>
              </a:lvl1pPr>
            </a:lstStyle>
            <a:p>
              <a:pPr/>
              <a:r>
                <a:t>Java 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FastMPJ</a:t>
            </a:r>
          </a:p>
        </p:txBody>
      </p:sp>
      <p:sp>
        <p:nvSpPr>
          <p:cNvPr id="182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Espaço Reservado para Conteúdo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877823">
              <a:lnSpc>
                <a:spcPct val="90000"/>
              </a:lnSpc>
              <a:spcBef>
                <a:spcPts val="400"/>
              </a:spcBef>
              <a:buSzTx/>
              <a:buNone/>
              <a:defRPr sz="1919"/>
            </a:pPr>
            <a:r>
              <a:t>Otimização da MPJ - </a:t>
            </a:r>
            <a:r>
              <a:rPr i="1"/>
              <a:t>message-passing interface</a:t>
            </a:r>
            <a:r>
              <a:t> em Java</a:t>
            </a:r>
          </a:p>
          <a:p>
            <a:pPr marL="0" indent="0" algn="just" defTabSz="877823">
              <a:lnSpc>
                <a:spcPct val="90000"/>
              </a:lnSpc>
              <a:buSzTx/>
              <a:buNone/>
              <a:defRPr sz="959"/>
            </a:pPr>
          </a:p>
          <a:p>
            <a:pPr marL="0" indent="0" defTabSz="877823">
              <a:lnSpc>
                <a:spcPct val="90000"/>
              </a:lnSpc>
              <a:spcBef>
                <a:spcPts val="400"/>
              </a:spcBef>
              <a:buClrTx/>
              <a:buSzTx/>
              <a:buFontTx/>
              <a:buNone/>
              <a:defRPr sz="1919"/>
            </a:pPr>
            <a:r>
              <a:t>FastMPJ foi apresentado em artigo de R. Expósito et al. [2014</a:t>
            </a:r>
            <a:r>
              <a:t>]      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http://gac.udc.es/~rreye/fastmpj/</a:t>
            </a:r>
            <a:r>
              <a:t> </a:t>
            </a:r>
            <a:r>
              <a:t>oferece benefícios tais como: </a:t>
            </a:r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t>Suporte a execução multi-core com compartilhamento de memória</a:t>
            </a:r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rPr i="1"/>
              <a:t>Intra-process communications using threads</a:t>
            </a:r>
            <a:r>
              <a:t> </a:t>
            </a:r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t>Utilização plena de redes de alta velocidade -  InfiniBand, provendo baixa latência e alta largura de banda.</a:t>
            </a:r>
            <a:endParaRPr sz="959"/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t>Alta escalabilidade através de biblioteca própria de topologia, com suporte a diversos padrões de rede.</a:t>
            </a:r>
            <a:endParaRPr sz="959"/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t>Objetos Java possuem duas desvantagens: uso excessivo de espaço ocupado na memória; custo alto de coleta de lixo (garbage collection). FastMPJ minimiza o uso de objetos nativos</a:t>
            </a:r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t>Utilização do protocolo </a:t>
            </a:r>
            <a:r>
              <a:rPr i="1"/>
              <a:t>zero-copy</a:t>
            </a:r>
            <a:r>
              <a:t> usando operações de escrita com  </a:t>
            </a:r>
            <a:r>
              <a:rPr i="1"/>
              <a:t>Remote DMA</a:t>
            </a:r>
            <a:r>
              <a:t> - </a:t>
            </a:r>
            <a:r>
              <a:rPr i="1"/>
              <a:t>RDMA.  </a:t>
            </a:r>
            <a:r>
              <a:t>(DMA é </a:t>
            </a:r>
            <a:r>
              <a:rPr i="1"/>
              <a:t>Direct Memory Access</a:t>
            </a:r>
            <a:r>
              <a:t>) </a:t>
            </a:r>
            <a:endParaRPr sz="959"/>
          </a:p>
          <a:p>
            <a:pPr marL="522732" indent="-440436" defTabSz="877823">
              <a:lnSpc>
                <a:spcPct val="90000"/>
              </a:lnSpc>
              <a:spcBef>
                <a:spcPts val="400"/>
              </a:spcBef>
              <a:buFontTx/>
              <a:buChar char="❑"/>
              <a:defRPr sz="1919"/>
            </a:pPr>
            <a:r>
              <a:t>Extensão de funcionalidades MPJ através de API personalizada.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Metodologia</a:t>
            </a:r>
          </a:p>
        </p:txBody>
      </p:sp>
      <p:sp>
        <p:nvSpPr>
          <p:cNvPr id="186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Espaço Reservado para Conteúdo 2"/>
          <p:cNvSpPr txBox="1"/>
          <p:nvPr>
            <p:ph type="body" idx="1"/>
          </p:nvPr>
        </p:nvSpPr>
        <p:spPr>
          <a:xfrm>
            <a:off x="277336" y="1386839"/>
            <a:ext cx="8589328" cy="4876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t>Implementação: duas estratégias de paralelização: </a:t>
            </a:r>
          </a:p>
          <a:p>
            <a:pPr lvl="1" marL="802105" indent="-294105">
              <a:buClrTx/>
              <a:buSzPct val="100000"/>
              <a:buFontTx/>
              <a:buAutoNum type="arabicPeriod" startAt="1"/>
              <a:defRPr sz="2200"/>
            </a:pPr>
            <a:r>
              <a:t>Um-K-por-core</a:t>
            </a:r>
          </a:p>
          <a:p>
            <a:pPr lvl="1" marL="802105" indent="-294105">
              <a:buClrTx/>
              <a:buSzPct val="100000"/>
              <a:buFontTx/>
              <a:buAutoNum type="arabicPeriod" startAt="1"/>
              <a:defRPr sz="2200"/>
            </a:pPr>
            <a:r>
              <a:t>Particionamento horizontal.</a:t>
            </a:r>
          </a:p>
          <a:p>
            <a:pPr marL="0" indent="0" algn="just">
              <a:buSzTx/>
              <a:buNone/>
              <a:defRPr sz="1000"/>
            </a:pPr>
          </a:p>
          <a:p>
            <a:pPr marL="0" indent="0" algn="just">
              <a:buSzTx/>
              <a:buNone/>
              <a:defRPr sz="2200"/>
            </a:pPr>
            <a:r>
              <a:t>Um-K-por-core:</a:t>
            </a:r>
          </a:p>
          <a:p>
            <a:pPr marL="0" indent="0">
              <a:buSzTx/>
              <a:buNone/>
              <a:defRPr sz="1000"/>
            </a:pPr>
          </a:p>
          <a:p>
            <a:pPr marL="294105" indent="-294105">
              <a:buClrTx/>
              <a:buSzPct val="100000"/>
              <a:buFontTx/>
              <a:buAutoNum type="arabicPeriod" startAt="1"/>
              <a:defRPr sz="2200"/>
            </a:pPr>
            <a:r>
              <a:t>O </a:t>
            </a:r>
            <a:r>
              <a:rPr i="1"/>
              <a:t>core</a:t>
            </a:r>
            <a:r>
              <a:t> raiz envia para os demais o conjunto de dados e um centroide. </a:t>
            </a:r>
            <a:endParaRPr sz="1000"/>
          </a:p>
          <a:p>
            <a:pPr marL="294105" indent="-294105">
              <a:buClrTx/>
              <a:buSzPct val="100000"/>
              <a:buFontTx/>
              <a:buAutoNum type="arabicPeriod" startAt="2"/>
              <a:defRPr sz="2200"/>
            </a:pPr>
            <a:r>
              <a:t>As distâncias em relação aos centroides são calculadas em paralelo (1 centroide por </a:t>
            </a:r>
            <a:r>
              <a:rPr i="1"/>
              <a:t>core</a:t>
            </a:r>
            <a:r>
              <a:t>) e devolvidas ao </a:t>
            </a:r>
            <a:r>
              <a:rPr i="1"/>
              <a:t>core</a:t>
            </a:r>
            <a:r>
              <a:t> raiz.</a:t>
            </a:r>
            <a:endParaRPr sz="1000"/>
          </a:p>
          <a:p>
            <a:pPr marL="294105" indent="-294105">
              <a:buClrTx/>
              <a:buSzPct val="100000"/>
              <a:buFontTx/>
              <a:buAutoNum type="arabicPeriod" startAt="3"/>
              <a:defRPr sz="2200"/>
            </a:pPr>
            <a:r>
              <a:t>É identificado o centroide que apresenta a menor distância para cada tupla. A tupla é associada ao devido grupo.</a:t>
            </a:r>
            <a:endParaRPr sz="1000"/>
          </a:p>
          <a:p>
            <a:pPr marL="294105" indent="-294105">
              <a:buClrTx/>
              <a:buSzPct val="100000"/>
              <a:buFontTx/>
              <a:buAutoNum type="arabicPeriod" startAt="4"/>
              <a:defRPr sz="2200"/>
            </a:pPr>
            <a:r>
              <a:t>Novos centroides são calculados e o processo se repete.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Metodologia</a:t>
            </a:r>
          </a:p>
        </p:txBody>
      </p:sp>
      <p:sp>
        <p:nvSpPr>
          <p:cNvPr id="19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sz="2200"/>
            </a:pPr>
            <a:r>
              <a:t>Particionamento horizontal dos dados:</a:t>
            </a:r>
          </a:p>
          <a:p>
            <a:pPr marL="0" indent="0">
              <a:lnSpc>
                <a:spcPct val="90000"/>
              </a:lnSpc>
              <a:buSzTx/>
              <a:buNone/>
              <a:defRPr sz="1100"/>
            </a:pPr>
          </a:p>
          <a:p>
            <a:pPr marL="457200" indent="-457200" algn="just">
              <a:lnSpc>
                <a:spcPct val="90000"/>
              </a:lnSpc>
              <a:buFontTx/>
              <a:buAutoNum type="arabicPeriod" startAt="1"/>
              <a:defRPr sz="2200"/>
            </a:pPr>
            <a:r>
              <a:t>Antes da execução do algoritmo, o conjunto de dados é particionado horizontalmente de acordo com o número de </a:t>
            </a:r>
            <a:r>
              <a:rPr i="1"/>
              <a:t>cores</a:t>
            </a:r>
            <a:r>
              <a:t>. Cada </a:t>
            </a:r>
            <a:r>
              <a:rPr i="1"/>
              <a:t>core</a:t>
            </a:r>
            <a:r>
              <a:t> recebe um subconjunto de dados.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 startAt="1"/>
              <a:defRPr sz="1100"/>
            </a:pPr>
          </a:p>
          <a:p>
            <a:pPr marL="457200" indent="-457200" algn="just">
              <a:lnSpc>
                <a:spcPct val="90000"/>
              </a:lnSpc>
              <a:buFontTx/>
              <a:buAutoNum type="arabicPeriod" startAt="2"/>
              <a:defRPr sz="2200"/>
            </a:pPr>
            <a:r>
              <a:t> A cada iteração, o </a:t>
            </a:r>
            <a:r>
              <a:rPr i="1"/>
              <a:t>core</a:t>
            </a:r>
            <a:r>
              <a:t> raiz envia para os demais o centroide analisado. São calculadas, em paralelo, as distâncias de cada tupla do subconjunto de dados em relação ao centroide (mesmo centroide por core).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 startAt="2"/>
              <a:defRPr i="1" sz="1000"/>
            </a:pPr>
          </a:p>
          <a:p>
            <a:pPr marL="457200" indent="-457200" algn="just">
              <a:lnSpc>
                <a:spcPct val="90000"/>
              </a:lnSpc>
              <a:buFontTx/>
              <a:buAutoNum type="arabicPeriod" startAt="3"/>
              <a:defRPr sz="2200"/>
            </a:pPr>
            <a:r>
              <a:t>O processo se repete para os demais centroides.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 startAt="3"/>
              <a:defRPr sz="1000"/>
            </a:pPr>
          </a:p>
          <a:p>
            <a:pPr marL="457200" indent="-457200" algn="just">
              <a:lnSpc>
                <a:spcPct val="90000"/>
              </a:lnSpc>
              <a:buFontTx/>
              <a:buAutoNum type="arabicPeriod" startAt="4"/>
              <a:defRPr sz="2200"/>
            </a:pPr>
            <a:r>
              <a:t>É identificado o centroide que apresenta a menor distância para cada tupla. A tupla é associada ao devido grupo. É iniciada uma nova iteração.</a:t>
            </a:r>
          </a:p>
        </p:txBody>
      </p:sp>
      <p:sp>
        <p:nvSpPr>
          <p:cNvPr id="191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Metodologia</a:t>
            </a:r>
          </a:p>
        </p:txBody>
      </p:sp>
      <p:sp>
        <p:nvSpPr>
          <p:cNvPr id="19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61950">
              <a:buFontTx/>
              <a:buChar char="❑"/>
              <a:defRPr sz="2200"/>
            </a:pPr>
            <a:r>
              <a:t>O modelo Um-K-por-core limita a quantidade de grupos que se deseja encontrar. </a:t>
            </a:r>
            <a:r>
              <a:rPr i="1"/>
              <a:t>K</a:t>
            </a:r>
            <a:r>
              <a:t> não pode ser maior do que o número de </a:t>
            </a:r>
            <a:r>
              <a:rPr i="1"/>
              <a:t>cores N</a:t>
            </a:r>
            <a:r>
              <a:t> da máquina (menos um - </a:t>
            </a:r>
            <a:r>
              <a:rPr i="1"/>
              <a:t>core raiz)</a:t>
            </a:r>
            <a:r>
              <a:t>. Melhorias poderiam ser feitas para ter max(K) = { 2N, 3N, 4N, … nN}</a:t>
            </a:r>
          </a:p>
          <a:p>
            <a:pPr marL="447675" indent="-361950">
              <a:buFontTx/>
              <a:buChar char="❑"/>
              <a:defRPr sz="2200"/>
            </a:pPr>
          </a:p>
          <a:p>
            <a:pPr marL="447675" indent="-361950">
              <a:buFontTx/>
              <a:buChar char="❑"/>
              <a:defRPr sz="2200"/>
            </a:pPr>
            <a:r>
              <a:t>A medida de desempenho pode ser feita com </a:t>
            </a:r>
            <a:r>
              <a:rPr i="1"/>
              <a:t>elapsed time </a:t>
            </a:r>
            <a:r>
              <a:t>(tempo gasto)</a:t>
            </a:r>
          </a:p>
          <a:p>
            <a:pPr marL="447675" indent="-361950">
              <a:buFontTx/>
              <a:buChar char="❑"/>
              <a:defRPr sz="2200"/>
            </a:pPr>
          </a:p>
          <a:p>
            <a:pPr marL="447675" indent="-361950">
              <a:buFontTx/>
              <a:buChar char="❑"/>
              <a:defRPr sz="2200"/>
            </a:pPr>
            <a:r>
              <a:t>A medida de desempenho via </a:t>
            </a:r>
            <a:r>
              <a:rPr i="1"/>
              <a:t>speedup</a:t>
            </a:r>
            <a:r>
              <a:t> perde o sentido e fica comprometida.</a:t>
            </a:r>
          </a:p>
          <a:p>
            <a:pPr marL="447675" indent="-361950">
              <a:buFontTx/>
              <a:buChar char="❑"/>
              <a:defRPr sz="2200"/>
            </a:pPr>
          </a:p>
          <a:p>
            <a:pPr marL="447675" indent="-361950">
              <a:buFontTx/>
              <a:buChar char="❑"/>
              <a:defRPr sz="2200"/>
            </a:pPr>
            <a:r>
              <a:t>A grande vantagem é a simplicidade do algoritmo.</a:t>
            </a:r>
          </a:p>
        </p:txBody>
      </p:sp>
      <p:sp>
        <p:nvSpPr>
          <p:cNvPr id="195" name="Espaço Reservado para Número de Slide 3"/>
          <p:cNvSpPr txBox="1"/>
          <p:nvPr>
            <p:ph type="sldNum" sz="quarter" idx="4294967295"/>
          </p:nvPr>
        </p:nvSpPr>
        <p:spPr>
          <a:xfrm>
            <a:off x="8748463" y="23860"/>
            <a:ext cx="245404" cy="375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Brilho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Brilho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