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599979" y="416243"/>
            <a:ext cx="490422" cy="51053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tângulo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Retângulo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Imagem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981200" y="126603"/>
            <a:ext cx="10515600" cy="115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3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3" name="Discussão da Proposta"/>
          <p:cNvSpPr txBox="1"/>
          <p:nvPr>
            <p:ph type="title"/>
          </p:nvPr>
        </p:nvSpPr>
        <p:spPr>
          <a:xfrm>
            <a:off x="1498600" y="-56673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Decision Trees com Apache Spark</a:t>
            </a:r>
          </a:p>
        </p:txBody>
      </p:sp>
      <p:pic>
        <p:nvPicPr>
          <p:cNvPr id="114" name="Captura de Tela 2017-07-03 às 19.59.59.png" descr="Captura de Tela 2017-07-03 às 19.5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3202" y="5683836"/>
            <a:ext cx="1455993" cy="907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logo-eic.png" descr="logo-e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502" y="5751389"/>
            <a:ext cx="1455994" cy="77197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http://eic.cefet-rj.br/ppcic"/>
          <p:cNvSpPr txBox="1"/>
          <p:nvPr/>
        </p:nvSpPr>
        <p:spPr>
          <a:xfrm>
            <a:off x="4043606" y="5907505"/>
            <a:ext cx="342434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http://eic.cefet-rj.br/ppcic</a:t>
            </a:r>
          </a:p>
        </p:txBody>
      </p:sp>
      <p:sp>
        <p:nvSpPr>
          <p:cNvPr id="117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622300" y="1760228"/>
            <a:ext cx="10947400" cy="120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782359">
              <a:lnSpc>
                <a:spcPct val="90000"/>
              </a:lnSpc>
              <a:spcBef>
                <a:spcPts val="800"/>
              </a:spcBef>
              <a:buFont typeface="Arial"/>
              <a:defRPr i="1" sz="3534">
                <a:latin typeface="+mn-lt"/>
                <a:ea typeface="+mn-ea"/>
                <a:cs typeface="+mn-cs"/>
                <a:sym typeface="Calibri"/>
              </a:defRPr>
            </a:pPr>
            <a:r>
              <a:t>Predição de cobertura florestal usando </a:t>
            </a:r>
          </a:p>
          <a:p>
            <a:pPr algn="ctr" defTabSz="782359">
              <a:lnSpc>
                <a:spcPct val="90000"/>
              </a:lnSpc>
              <a:spcBef>
                <a:spcPts val="800"/>
              </a:spcBef>
              <a:buFont typeface="Arial"/>
              <a:defRPr i="1" sz="3534">
                <a:latin typeface="+mn-lt"/>
                <a:ea typeface="+mn-ea"/>
                <a:cs typeface="+mn-cs"/>
                <a:sym typeface="Calibri"/>
              </a:defRPr>
            </a:pPr>
            <a:r>
              <a:t>Decision Trees com Apache Spark</a:t>
            </a:r>
          </a:p>
        </p:txBody>
      </p:sp>
      <p:grpSp>
        <p:nvGrpSpPr>
          <p:cNvPr id="120" name="Group"/>
          <p:cNvGrpSpPr/>
          <p:nvPr/>
        </p:nvGrpSpPr>
        <p:grpSpPr>
          <a:xfrm>
            <a:off x="1969313" y="3366001"/>
            <a:ext cx="8253374" cy="1636975"/>
            <a:chOff x="0" y="0"/>
            <a:chExt cx="8253372" cy="1636973"/>
          </a:xfrm>
        </p:grpSpPr>
        <p:sp>
          <p:nvSpPr>
            <p:cNvPr id="118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0" y="0"/>
              <a:ext cx="3644782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Alunos: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João Antonio Ferreira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Rodrigo Tavares de Souza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Professor: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Eduardo Ogasawara</a:t>
              </a:r>
            </a:p>
          </p:txBody>
        </p:sp>
        <p:sp>
          <p:nvSpPr>
            <p:cNvPr id="119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3606800" y="0"/>
              <a:ext cx="4646573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joao.parana@gmail.com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rtavaresrj87@gmail.com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cosistema Spark/Hadoop…"/>
          <p:cNvSpPr txBox="1"/>
          <p:nvPr>
            <p:ph type="body" idx="1"/>
          </p:nvPr>
        </p:nvSpPr>
        <p:spPr>
          <a:xfrm>
            <a:off x="625970" y="1951433"/>
            <a:ext cx="11165237" cy="4502153"/>
          </a:xfrm>
          <a:prstGeom prst="rect">
            <a:avLst/>
          </a:prstGeom>
        </p:spPr>
        <p:txBody>
          <a:bodyPr/>
          <a:lstStyle/>
          <a:p>
            <a:pPr marL="224026" indent="-224026" defTabSz="896111">
              <a:spcBef>
                <a:spcPts val="900"/>
              </a:spcBef>
              <a:defRPr sz="2700"/>
            </a:pPr>
            <a:r>
              <a:t>Utilitários</a:t>
            </a:r>
          </a:p>
          <a:p>
            <a:pPr lvl="1" marL="672083" indent="-224027" defTabSz="896111">
              <a:spcBef>
                <a:spcPts val="900"/>
              </a:spcBef>
              <a:defRPr sz="2700"/>
            </a:pPr>
            <a:r>
              <a:t>Feature transformations (standardization, normalization, hashing), model evaluation and hyper-parameter tuning, ML persistence, distributed linear algebra (SVD, PCA), statistics: summary statistics, hypothesis testing</a:t>
            </a:r>
          </a:p>
          <a:p>
            <a:pPr lvl="1" marL="672083" indent="-224027" defTabSz="896111">
              <a:spcBef>
                <a:spcPts val="900"/>
              </a:spcBef>
              <a:defRPr sz="2700"/>
            </a:pP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Função vai aos Dados. É outro Paradigma !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Programação funcional com operadores </a:t>
            </a:r>
            <a:r>
              <a:rPr i="1"/>
              <a:t>map, reduce, filter</a:t>
            </a:r>
            <a:r>
              <a:t>, etc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MLLib implementa </a:t>
            </a:r>
            <a:r>
              <a:rPr i="1"/>
              <a:t>DecisionTree</a:t>
            </a:r>
            <a:r>
              <a:t> e </a:t>
            </a:r>
            <a:r>
              <a:rPr i="1"/>
              <a:t>RandomForest</a:t>
            </a:r>
          </a:p>
        </p:txBody>
      </p:sp>
      <p:sp>
        <p:nvSpPr>
          <p:cNvPr id="186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7" name="Workflow com Spark - Introdução"/>
          <p:cNvSpPr txBox="1"/>
          <p:nvPr>
            <p:ph type="title"/>
          </p:nvPr>
        </p:nvSpPr>
        <p:spPr>
          <a:xfrm>
            <a:off x="838200" y="74265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Spark - Características</a:t>
            </a:r>
          </a:p>
        </p:txBody>
      </p:sp>
      <p:sp>
        <p:nvSpPr>
          <p:cNvPr id="188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tângulo"/>
          <p:cNvSpPr/>
          <p:nvPr/>
        </p:nvSpPr>
        <p:spPr>
          <a:xfrm>
            <a:off x="6692900" y="1709534"/>
            <a:ext cx="3535861" cy="944971"/>
          </a:xfrm>
          <a:prstGeom prst="rect">
            <a:avLst/>
          </a:prstGeom>
          <a:ln w="50800">
            <a:solidFill>
              <a:srgbClr val="A7A7A7"/>
            </a:solidFill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Arquitetura"/>
          <p:cNvSpPr txBox="1"/>
          <p:nvPr>
            <p:ph type="body" sz="quarter" idx="1"/>
          </p:nvPr>
        </p:nvSpPr>
        <p:spPr>
          <a:xfrm rot="16200000">
            <a:off x="-1360737" y="3419821"/>
            <a:ext cx="4267203" cy="925565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  <a:defRPr sz="3600"/>
            </a:lvl1pPr>
          </a:lstStyle>
          <a:p>
            <a:pPr/>
            <a:r>
              <a:t>Arquitetura</a:t>
            </a:r>
          </a:p>
        </p:txBody>
      </p:sp>
      <p:sp>
        <p:nvSpPr>
          <p:cNvPr id="193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Captura de Tela 2017-04-10 às 12.03.16.png" descr="Captura de Tela 2017-04-10 às 12.03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2675640"/>
            <a:ext cx="9550400" cy="426720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lientes"/>
          <p:cNvSpPr txBox="1"/>
          <p:nvPr/>
        </p:nvSpPr>
        <p:spPr>
          <a:xfrm>
            <a:off x="7458571" y="1938733"/>
            <a:ext cx="1771552" cy="66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Clientes</a:t>
            </a:r>
          </a:p>
        </p:txBody>
      </p:sp>
      <p:sp>
        <p:nvSpPr>
          <p:cNvPr id="196" name="Apache Spark"/>
          <p:cNvSpPr txBox="1"/>
          <p:nvPr>
            <p:ph type="title"/>
          </p:nvPr>
        </p:nvSpPr>
        <p:spPr>
          <a:xfrm>
            <a:off x="838200" y="74265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Spark - Arquitetura</a:t>
            </a:r>
          </a:p>
        </p:txBody>
      </p:sp>
      <p:sp>
        <p:nvSpPr>
          <p:cNvPr id="197" name="MLLib"/>
          <p:cNvSpPr txBox="1"/>
          <p:nvPr/>
        </p:nvSpPr>
        <p:spPr>
          <a:xfrm>
            <a:off x="3051866" y="1609626"/>
            <a:ext cx="1453154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3900">
                <a:solidFill>
                  <a:schemeClr val="accent2">
                    <a:satOff val="-18194"/>
                    <a:lumOff val="-11215"/>
                  </a:schemeClr>
                </a:solidFill>
              </a:defRPr>
            </a:lvl1pPr>
          </a:lstStyle>
          <a:p>
            <a:pPr/>
            <a:r>
              <a:t>MLLib</a:t>
            </a:r>
          </a:p>
        </p:txBody>
      </p:sp>
      <p:sp>
        <p:nvSpPr>
          <p:cNvPr id="198" name="Arrow"/>
          <p:cNvSpPr/>
          <p:nvPr/>
        </p:nvSpPr>
        <p:spPr>
          <a:xfrm rot="5400000">
            <a:off x="3512926" y="2221406"/>
            <a:ext cx="639864" cy="688088"/>
          </a:xfrm>
          <a:prstGeom prst="rightArrow">
            <a:avLst>
              <a:gd name="adj1" fmla="val 32000"/>
              <a:gd name="adj2" fmla="val 7028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QhWSmo_npdfFXSKffUtG9kPEEEihMaZm0qPp8_WeBzlRM7LURTIJoBvSWUpelmVe8CwlLcclimsib6jUTsMlievRWZt_KRCrDEfSJE5Pi0DCKuPmdCipMTZJ5gSbEBYUkGb9AKz7.png" descr="QhWSmo_npdfFXSKffUtG9kPEEEihMaZm0qPp8_WeBzlRM7LURTIJoBvSWUpelmVe8CwlLcclimsib6jUTsMlievRWZt_KRCrDEfSJE5Pi0DCKuPmdCipMTZJ5gSbEBYUkGb9AKz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3825" y="1892079"/>
            <a:ext cx="4843568" cy="359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2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Arvore de Decisão</a:t>
            </a:r>
          </a:p>
        </p:txBody>
      </p:sp>
      <p:sp>
        <p:nvSpPr>
          <p:cNvPr id="204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295771" y="1490253"/>
            <a:ext cx="8023672" cy="439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Classificação (predizer valores discretos ou classes)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Regressão (predizer valores contínuos)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Estimativa de probabilidade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Agrupamentos (clustering)</a:t>
            </a:r>
          </a:p>
          <a:p>
            <a:pPr defTabSz="757122">
              <a:lnSpc>
                <a:spcPct val="90000"/>
              </a:lnSpc>
              <a:spcBef>
                <a:spcPts val="800"/>
              </a:spcBef>
              <a:defRPr sz="2159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Resultado de  fácil interpretação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Dados não precisam ser normalizados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São robustas à valores extremos (outliers)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São paralelizáveis em ambiente de HPC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Consomem dados de tipos diferentes</a:t>
            </a:r>
          </a:p>
          <a:p>
            <a:pPr marL="216568" indent="-216568" defTabSz="757122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sz="2159">
                <a:latin typeface="+mn-lt"/>
                <a:ea typeface="+mn-ea"/>
                <a:cs typeface="+mn-cs"/>
                <a:sym typeface="Calibri"/>
              </a:defRPr>
            </a:pPr>
            <a:r>
              <a:t>Conjuntos de árvores : </a:t>
            </a:r>
            <a:r>
              <a:rPr i="1"/>
              <a:t>ensemble method is Random Forests</a:t>
            </a:r>
          </a:p>
        </p:txBody>
      </p:sp>
      <p:sp>
        <p:nvSpPr>
          <p:cNvPr id="205" name="Nó raiz e nós filhos são predicados a serem avaliados…"/>
          <p:cNvSpPr txBox="1"/>
          <p:nvPr/>
        </p:nvSpPr>
        <p:spPr>
          <a:xfrm>
            <a:off x="6189906" y="6027813"/>
            <a:ext cx="5812442" cy="675639"/>
          </a:xfrm>
          <a:prstGeom prst="rect">
            <a:avLst/>
          </a:prstGeom>
          <a:solidFill>
            <a:schemeClr val="accent4">
              <a:lumOff val="25000"/>
            </a:schemeClr>
          </a:solidFill>
          <a:ln w="25400">
            <a:solidFill>
              <a:schemeClr val="accent4">
                <a:lumOff val="2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Nó raiz e nós filhos são predicados a serem avaliados</a:t>
            </a:r>
          </a:p>
          <a:p>
            <a:pPr algn="ctr"/>
            <a:r>
              <a:t>Folhas são alvos da classificação (cobertura vegetal)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QhWSmo_npdfFXSKffUtG9kPEEEihMaZm0qPp8_WeBzlRM7LURTIJoBvSWUpelmVe8CwlLcclimsib6jUTsMlievRWZt_KRCrDEfSJE5Pi0DCKuPmdCipMTZJ5gSbEBYUkGb9AKz7.png" descr="QhWSmo_npdfFXSKffUtG9kPEEEihMaZm0qPp8_WeBzlRM7LURTIJoBvSWUpelmVe8CwlLcclimsib6jUTsMlievRWZt_KRCrDEfSJE5Pi0DCKuPmdCipMTZJ5gSbEBYUkGb9AKz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3757" y="2244031"/>
            <a:ext cx="3193636" cy="236993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9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Arvore de Decisão</a:t>
            </a:r>
          </a:p>
        </p:txBody>
      </p:sp>
      <p:sp>
        <p:nvSpPr>
          <p:cNvPr id="211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295771" y="1464853"/>
            <a:ext cx="8911333" cy="2719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A chave é a escolha da </a:t>
            </a:r>
            <a:r>
              <a:rPr i="1"/>
              <a:t>feature</a:t>
            </a:r>
            <a:r>
              <a:t> usada para dividir a arvore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tipo de solo, região, elevação, . . .  ? 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mais puras (</a:t>
            </a:r>
            <a:r>
              <a:rPr i="1"/>
              <a:t>impurity </a:t>
            </a:r>
            <a:r>
              <a:t>baixa) vem primeiro</a:t>
            </a:r>
          </a:p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Critério é escolher pelo melhor ganho de informação</a:t>
            </a:r>
          </a:p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rPr i="1"/>
              <a:t>Impurity </a:t>
            </a:r>
            <a:endParaRPr i="1"/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G - </a:t>
            </a:r>
            <a:r>
              <a:rPr i="1"/>
              <a:t>Gini</a:t>
            </a:r>
            <a:r>
              <a:t> e E - </a:t>
            </a:r>
            <a:r>
              <a:rPr i="1"/>
              <a:t>Entropy são implementados no Spark MLLib</a:t>
            </a:r>
          </a:p>
        </p:txBody>
      </p:sp>
      <p:pic>
        <p:nvPicPr>
          <p:cNvPr id="212" name="Screen Shot 2017-11-26 at 20.27.45.png" descr="Screen Shot 2017-11-26 at 20.27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802" y="4612233"/>
            <a:ext cx="2559746" cy="1007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17-11-26 at 20.27.59.png" descr="Screen Shot 2017-11-26 at 20.27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2169" y="5764226"/>
            <a:ext cx="5136712" cy="10077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Group"/>
          <p:cNvGrpSpPr/>
          <p:nvPr/>
        </p:nvGrpSpPr>
        <p:grpSpPr>
          <a:xfrm>
            <a:off x="6513877" y="4960732"/>
            <a:ext cx="5700406" cy="625286"/>
            <a:chOff x="0" y="0"/>
            <a:chExt cx="5700404" cy="625285"/>
          </a:xfrm>
        </p:grpSpPr>
        <p:sp>
          <p:nvSpPr>
            <p:cNvPr id="214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563693" y="25854"/>
              <a:ext cx="5136712" cy="599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/>
            <a:p>
              <a:pPr defTabSz="841247">
                <a:lnSpc>
                  <a:spcPct val="90000"/>
                </a:lnSpc>
                <a:spcBef>
                  <a:spcPts val="900"/>
                </a:spcBef>
                <a:defRPr sz="2400">
                  <a:latin typeface="+mn-lt"/>
                  <a:ea typeface="+mn-ea"/>
                  <a:cs typeface="+mn-cs"/>
                  <a:sym typeface="Calibri"/>
                </a:defRPr>
              </a:pPr>
              <a:r>
                <a:t>proporção de exemplos da classe </a:t>
              </a:r>
              <a:r>
                <a:rPr b="1" i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</a:p>
          </p:txBody>
        </p:sp>
        <p:pic>
          <p:nvPicPr>
            <p:cNvPr id="215" name="Screen Shot 2017-11-26 at 20.27.59.png" descr="Screen Shot 2017-11-26 at 20.27.5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75328" t="39026" r="17523" b="18184"/>
            <a:stretch>
              <a:fillRect/>
            </a:stretch>
          </p:blipFill>
          <p:spPr>
            <a:xfrm>
              <a:off x="0" y="0"/>
              <a:ext cx="456291" cy="535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9" name="Group"/>
          <p:cNvGrpSpPr/>
          <p:nvPr/>
        </p:nvGrpSpPr>
        <p:grpSpPr>
          <a:xfrm>
            <a:off x="6387058" y="5390622"/>
            <a:ext cx="5814525" cy="677996"/>
            <a:chOff x="0" y="0"/>
            <a:chExt cx="5814524" cy="677995"/>
          </a:xfrm>
        </p:grpSpPr>
        <p:pic>
          <p:nvPicPr>
            <p:cNvPr id="217" name="Screen Shot 2017-11-26 at 20.27.45.png" descr="Screen Shot 2017-11-26 at 20.27.4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965" t="5523" r="20593" b="63020"/>
            <a:stretch>
              <a:fillRect/>
            </a:stretch>
          </p:blipFill>
          <p:spPr>
            <a:xfrm>
              <a:off x="0" y="0"/>
              <a:ext cx="624906" cy="535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677812" y="78564"/>
              <a:ext cx="5136713" cy="599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>
              <a:lvl1pPr defTabSz="841247">
                <a:lnSpc>
                  <a:spcPct val="90000"/>
                </a:lnSpc>
                <a:spcBef>
                  <a:spcPts val="900"/>
                </a:spcBef>
                <a:defRPr sz="24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quantidade de classes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2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Arvore de Decisão</a:t>
            </a:r>
          </a:p>
        </p:txBody>
      </p:sp>
      <p:pic>
        <p:nvPicPr>
          <p:cNvPr id="224" name="overfitting.png" descr="overfit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240000">
            <a:off x="9019485" y="1425435"/>
            <a:ext cx="2506494" cy="250002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295771" y="1464853"/>
            <a:ext cx="8515351" cy="414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Evitar o Overfitting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Limitar o número de níveis nas Arvores de Decisão tree.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Usar Random Forests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Verificar boa acurácia no cross-validation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Melhorar a acurácia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Usar Entropy em vez de Gini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Configurar um numero maior de bins (Ex.: 300)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Escolher 30 como profundidade máxima da árvore</a:t>
            </a:r>
          </a:p>
        </p:txBody>
      </p:sp>
      <p:sp>
        <p:nvSpPr>
          <p:cNvPr id="226" name="Sobre-ajuste ou Overfitting"/>
          <p:cNvSpPr txBox="1"/>
          <p:nvPr/>
        </p:nvSpPr>
        <p:spPr>
          <a:xfrm>
            <a:off x="9369582" y="3847826"/>
            <a:ext cx="2068596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/>
            </a:lvl1pPr>
          </a:lstStyle>
          <a:p>
            <a:pPr/>
            <a:r>
              <a:t>Sobre-ajuste ou Overfitting</a:t>
            </a:r>
          </a:p>
        </p:txBody>
      </p:sp>
      <p:sp>
        <p:nvSpPr>
          <p:cNvPr id="227" name="Quanto melhor a Acurácia maior é o Custo computacional"/>
          <p:cNvSpPr txBox="1"/>
          <p:nvPr/>
        </p:nvSpPr>
        <p:spPr>
          <a:xfrm>
            <a:off x="1495582" y="5761014"/>
            <a:ext cx="710947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/>
            </a:lvl1pPr>
          </a:lstStyle>
          <a:p>
            <a:pPr/>
            <a:r>
              <a:t>Quanto melhor a Acurácia maior é o Custo computacional</a:t>
            </a:r>
          </a:p>
        </p:txBody>
      </p:sp>
      <p:sp>
        <p:nvSpPr>
          <p:cNvPr id="228" name="quase sempre !"/>
          <p:cNvSpPr txBox="1"/>
          <p:nvPr/>
        </p:nvSpPr>
        <p:spPr>
          <a:xfrm>
            <a:off x="8806106" y="5748314"/>
            <a:ext cx="2029925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solidFill>
                  <a:srgbClr val="941100"/>
                </a:solidFill>
              </a:defRPr>
            </a:lvl1pPr>
          </a:lstStyle>
          <a:p>
            <a:pPr/>
            <a:r>
              <a:t>quase sempre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1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Avaliação Experimental</a:t>
            </a:r>
          </a:p>
        </p:txBody>
      </p:sp>
      <p:pic>
        <p:nvPicPr>
          <p:cNvPr id="233" name="RunRDF_scala_-_ch04-rdf_-____Desktop_Development_EIC_ComputacaoParalelaDistribuida_trabalho2_aas_ch04-rdf_.png" descr="RunRDF_scala_-_ch04-rdf_-____Desktop_Development_EIC_ComputacaoParalelaDistribuida_trabalho2_aas_ch04-rdf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9991" y="1371451"/>
            <a:ext cx="6900629" cy="3440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7-12-06 at 19.06.47.png" descr="Screen Shot 2017-12-06 at 19.06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824" y="4569723"/>
            <a:ext cx="10029676" cy="198421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295771" y="1464853"/>
            <a:ext cx="4889004" cy="300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RandomForest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7 - quantidade de targets</a:t>
            </a:r>
          </a:p>
          <a:p>
            <a:pPr lvl="2" marL="1002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tipos de cobertura vegetal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55 features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Ajuste da estrutura dos dados</a:t>
            </a:r>
          </a:p>
          <a:p>
            <a:pPr lvl="1" marL="621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Possibilidade de DEBUG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38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Avaliação Experimental</a:t>
            </a:r>
          </a:p>
        </p:txBody>
      </p:sp>
      <p:sp>
        <p:nvSpPr>
          <p:cNvPr id="240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429474" y="3471453"/>
            <a:ext cx="10037652" cy="300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240631" indent="-240631" defTabSz="841247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Dado um Array, podemos prever a cobertura vegetal </a:t>
            </a:r>
          </a:p>
        </p:txBody>
      </p:sp>
      <p:pic>
        <p:nvPicPr>
          <p:cNvPr id="241" name="Screen Shot 2017-12-06 at 19.10.38.png" descr="Screen Shot 2017-12-06 at 19.10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074" y="1602709"/>
            <a:ext cx="10037652" cy="132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"/>
          <p:cNvGrpSpPr/>
          <p:nvPr/>
        </p:nvGrpSpPr>
        <p:grpSpPr>
          <a:xfrm>
            <a:off x="749399" y="5245943"/>
            <a:ext cx="10202024" cy="1663701"/>
            <a:chOff x="0" y="0"/>
            <a:chExt cx="10202023" cy="1663700"/>
          </a:xfrm>
        </p:grpSpPr>
        <p:pic>
          <p:nvPicPr>
            <p:cNvPr id="243" name="Screen Shot 2017-12-08 at 11.52.38.png" descr="Screen Shot 2017-12-08 at 11.52.3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67400" cy="1663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Fração Serial"/>
            <p:cNvSpPr txBox="1"/>
            <p:nvPr/>
          </p:nvSpPr>
          <p:spPr>
            <a:xfrm>
              <a:off x="8285307" y="627381"/>
              <a:ext cx="191671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Fração Serial</a:t>
              </a:r>
            </a:p>
          </p:txBody>
        </p:sp>
      </p:grpSp>
      <p:sp>
        <p:nvSpPr>
          <p:cNvPr id="246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7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Avaliação Experimental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782835" y="2128093"/>
            <a:ext cx="10626234" cy="838201"/>
            <a:chOff x="0" y="0"/>
            <a:chExt cx="10626232" cy="838200"/>
          </a:xfrm>
        </p:grpSpPr>
        <p:pic>
          <p:nvPicPr>
            <p:cNvPr id="249" name="Screen Shot 2017-12-08 at 11.52.09.png" descr="Screen Shot 2017-12-08 at 11.52.0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517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Tempo decorrido"/>
            <p:cNvSpPr txBox="1"/>
            <p:nvPr/>
          </p:nvSpPr>
          <p:spPr>
            <a:xfrm>
              <a:off x="8251870" y="189231"/>
              <a:ext cx="2374363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Tempo decorrido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800199" y="2883743"/>
            <a:ext cx="9660538" cy="1358901"/>
            <a:chOff x="0" y="0"/>
            <a:chExt cx="9660536" cy="1358900"/>
          </a:xfrm>
        </p:grpSpPr>
        <p:pic>
          <p:nvPicPr>
            <p:cNvPr id="252" name="Screen Shot 2017-12-08 at 11.52.19.png" descr="Screen Shot 2017-12-08 at 11.52.1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987800" cy="135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Speed-up"/>
            <p:cNvSpPr txBox="1"/>
            <p:nvPr/>
          </p:nvSpPr>
          <p:spPr>
            <a:xfrm>
              <a:off x="8234507" y="347981"/>
              <a:ext cx="1426030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Speed-up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16049" y="3899743"/>
            <a:ext cx="9827275" cy="1612901"/>
            <a:chOff x="0" y="0"/>
            <a:chExt cx="9827273" cy="1612900"/>
          </a:xfrm>
        </p:grpSpPr>
        <p:pic>
          <p:nvPicPr>
            <p:cNvPr id="255" name="Screen Shot 2017-12-08 at 11.52.25.png" descr="Screen Shot 2017-12-08 at 11.52.25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324100" cy="161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Eficiência"/>
            <p:cNvSpPr txBox="1"/>
            <p:nvPr/>
          </p:nvSpPr>
          <p:spPr>
            <a:xfrm>
              <a:off x="8418657" y="487681"/>
              <a:ext cx="1408617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Eficiência</a:t>
              </a:r>
            </a:p>
          </p:txBody>
        </p:sp>
      </p:grpSp>
      <p:sp>
        <p:nvSpPr>
          <p:cNvPr id="258" name="baixo paralelismo x custo de sincronização/memória x custo de rede"/>
          <p:cNvSpPr txBox="1"/>
          <p:nvPr/>
        </p:nvSpPr>
        <p:spPr>
          <a:xfrm>
            <a:off x="372184" y="1515860"/>
            <a:ext cx="9337287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baixo paralelismo x custo de sincronização/memória x custo de rede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creen Shot 2017-12-08 at 12.50.33.png" descr="Screen Shot 2017-12-08 at 12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612" y="1327298"/>
            <a:ext cx="11709401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2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Avaliação Experimental</a:t>
            </a:r>
          </a:p>
        </p:txBody>
      </p:sp>
      <p:pic>
        <p:nvPicPr>
          <p:cNvPr id="264" name="Screen Shot 2017-12-08 at 12.52.49.png" descr="Screen Shot 2017-12-08 at 12.52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68" y="3559770"/>
            <a:ext cx="6215292" cy="322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 Shot 2017-12-08 at 13.01.10.png" descr="Screen Shot 2017-12-08 at 13.01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1214" y="3556148"/>
            <a:ext cx="5280927" cy="3230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8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iscussão da Proposta"/>
          <p:cNvSpPr txBox="1"/>
          <p:nvPr>
            <p:ph type="title"/>
          </p:nvPr>
        </p:nvSpPr>
        <p:spPr>
          <a:xfrm>
            <a:off x="11049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Discussão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398881" y="1435248"/>
            <a:ext cx="8209903" cy="2644192"/>
            <a:chOff x="0" y="0"/>
            <a:chExt cx="8209902" cy="2644190"/>
          </a:xfrm>
        </p:grpSpPr>
        <p:pic>
          <p:nvPicPr>
            <p:cNvPr id="270" name="Screen Shot 2017-12-08 at 12.52.49.png" descr="Screen Shot 2017-12-08 at 12.52.4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0835"/>
              <a:ext cx="4935717" cy="255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Screen Shot 2017-12-08 at 13.01.10.png" descr="Screen Shot 2017-12-08 at 13.01.1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87306" y="0"/>
              <a:ext cx="4322596" cy="2644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3" name="Qual a razão de piorar para 4 cores ?…"/>
          <p:cNvSpPr txBox="1"/>
          <p:nvPr/>
        </p:nvSpPr>
        <p:spPr>
          <a:xfrm>
            <a:off x="2239084" y="4313098"/>
            <a:ext cx="7422762" cy="230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Qual a razão de piorar para 4 cores ?</a:t>
            </a:r>
          </a:p>
          <a:p>
            <a:pPr>
              <a:defRPr sz="2400"/>
            </a:pPr>
            <a:r>
              <a:t>DEBUG dos planos de execução ajudaria ?</a:t>
            </a:r>
          </a:p>
          <a:p>
            <a:pPr>
              <a:defRPr sz="2400"/>
            </a:pPr>
            <a:r>
              <a:t>Avaliar também a Fração Serial ?</a:t>
            </a:r>
          </a:p>
          <a:p>
            <a:pPr>
              <a:defRPr sz="2400"/>
            </a:pPr>
            <a:r>
              <a:t>Investigar a Implementação do Spark ?</a:t>
            </a:r>
          </a:p>
          <a:p>
            <a:pPr>
              <a:defRPr sz="2400"/>
            </a:pPr>
            <a:r>
              <a:t>Necessidade de testes em Cluster com até 16 cores. </a:t>
            </a:r>
          </a:p>
          <a:p>
            <a:pPr lvl="1" marL="621631" indent="-240631">
              <a:buSzPct val="100000"/>
              <a:buChar char="•"/>
              <a:defRPr sz="2400"/>
            </a:pPr>
            <a:r>
              <a:t>Ciclo de testes mais demorado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" name="Algebra de Workflow no Apache Spark"/>
          <p:cNvSpPr txBox="1"/>
          <p:nvPr>
            <p:ph type="title"/>
          </p:nvPr>
        </p:nvSpPr>
        <p:spPr>
          <a:xfrm>
            <a:off x="2044700" y="74265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Motivadores e Objetivo</a:t>
            </a:r>
          </a:p>
        </p:txBody>
      </p:sp>
      <p:sp>
        <p:nvSpPr>
          <p:cNvPr id="124" name="Cientista de dados precisa executar códigos em diferentes linguagens…"/>
          <p:cNvSpPr txBox="1"/>
          <p:nvPr>
            <p:ph type="body" idx="1"/>
          </p:nvPr>
        </p:nvSpPr>
        <p:spPr>
          <a:xfrm>
            <a:off x="346893" y="1557733"/>
            <a:ext cx="11498214" cy="5139335"/>
          </a:xfrm>
          <a:prstGeom prst="rect">
            <a:avLst/>
          </a:prstGeom>
        </p:spPr>
        <p:txBody>
          <a:bodyPr/>
          <a:lstStyle/>
          <a:p>
            <a:pPr marL="204002" indent="-204002" defTabSz="816010">
              <a:spcBef>
                <a:spcPts val="800"/>
              </a:spcBef>
              <a:defRPr sz="2944"/>
            </a:pPr>
            <a:r>
              <a:t>Florestas 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Diversidade de fauna e flora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Ecossistema é orgânico 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Conservação dos rios que fornecem água potável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Sequestro de Carbono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Necessidade de preservação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Desmatamento leva a degradação do solo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</a:p>
          <a:p>
            <a:pPr marL="204002" indent="-204002" defTabSz="816010">
              <a:spcBef>
                <a:spcPts val="800"/>
              </a:spcBef>
              <a:defRPr sz="2944"/>
            </a:pPr>
            <a:r>
              <a:t>Nosso Objetivo: </a:t>
            </a:r>
          </a:p>
          <a:p>
            <a:pPr lvl="1" marL="612007" indent="-204002" defTabSz="816010">
              <a:spcBef>
                <a:spcPts val="800"/>
              </a:spcBef>
              <a:defRPr sz="2944"/>
            </a:pPr>
            <a:r>
              <a:t>Predição de cobertura florestal usando Aprendizado de Máquina </a:t>
            </a:r>
          </a:p>
        </p:txBody>
      </p:sp>
      <p:sp>
        <p:nvSpPr>
          <p:cNvPr id="125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6" name="Dúvidas &amp; Sugestões"/>
          <p:cNvSpPr txBox="1"/>
          <p:nvPr>
            <p:ph type="title"/>
          </p:nvPr>
        </p:nvSpPr>
        <p:spPr>
          <a:xfrm>
            <a:off x="2857500" y="-9674"/>
            <a:ext cx="7187159" cy="1325564"/>
          </a:xfrm>
          <a:prstGeom prst="rect">
            <a:avLst/>
          </a:prstGeom>
        </p:spPr>
        <p:txBody>
          <a:bodyPr/>
          <a:lstStyle/>
          <a:p>
            <a:pPr/>
            <a:r>
              <a:t>Dúvidas &amp; Sugestões</a:t>
            </a:r>
          </a:p>
        </p:txBody>
      </p:sp>
      <p:sp>
        <p:nvSpPr>
          <p:cNvPr id="277" name="Número do Slide"/>
          <p:cNvSpPr txBox="1"/>
          <p:nvPr>
            <p:ph type="sldNum" sz="quarter" idx="2"/>
          </p:nvPr>
        </p:nvSpPr>
        <p:spPr>
          <a:xfrm>
            <a:off x="11548559" y="437476"/>
            <a:ext cx="503742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8" name="Captura de Tela 2017-07-03 às 19.59.59.png" descr="Captura de Tela 2017-07-03 às 19.5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833" y="5683836"/>
            <a:ext cx="1455994" cy="907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395597" y="5783957"/>
            <a:ext cx="1649008" cy="706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6366" y="5762974"/>
            <a:ext cx="1783774" cy="74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gradecimentos"/>
          <p:cNvSpPr txBox="1"/>
          <p:nvPr/>
        </p:nvSpPr>
        <p:spPr>
          <a:xfrm>
            <a:off x="4754738" y="5123181"/>
            <a:ext cx="230664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Agradecimentos</a:t>
            </a:r>
          </a:p>
        </p:txBody>
      </p:sp>
      <p:pic>
        <p:nvPicPr>
          <p:cNvPr id="282" name="Captura de Tela 2017-07-03 às 19.59.59.png" descr="Captura de Tela 2017-07-03 às 19.59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833" y="5683836"/>
            <a:ext cx="1455994" cy="907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logo-eic.png" descr="logo-e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52402" y="5751389"/>
            <a:ext cx="1455993" cy="77197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Executar um worflow de ETL para Mineração de Dados de geo-posicionamento de veículos durante o período da copa do mundo de 2014, no Rio de Janeiro…"/>
          <p:cNvSpPr txBox="1"/>
          <p:nvPr/>
        </p:nvSpPr>
        <p:spPr>
          <a:xfrm>
            <a:off x="622300" y="1633228"/>
            <a:ext cx="10947400" cy="120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841247">
              <a:lnSpc>
                <a:spcPct val="90000"/>
              </a:lnSpc>
              <a:spcBef>
                <a:spcPts val="900"/>
              </a:spcBef>
              <a:buFont typeface="Arial"/>
              <a:defRPr i="1" sz="3400">
                <a:latin typeface="+mn-lt"/>
                <a:ea typeface="+mn-ea"/>
                <a:cs typeface="+mn-cs"/>
                <a:sym typeface="Calibri"/>
              </a:defRPr>
            </a:pPr>
            <a:r>
              <a:t>Predição de cobertura florestal usando </a:t>
            </a:r>
          </a:p>
          <a:p>
            <a:pPr algn="ctr" defTabSz="841247">
              <a:lnSpc>
                <a:spcPct val="90000"/>
              </a:lnSpc>
              <a:spcBef>
                <a:spcPts val="900"/>
              </a:spcBef>
              <a:buFont typeface="Arial"/>
              <a:defRPr i="1" sz="3400">
                <a:latin typeface="+mn-lt"/>
                <a:ea typeface="+mn-ea"/>
                <a:cs typeface="+mn-cs"/>
                <a:sym typeface="Calibri"/>
              </a:defRPr>
            </a:pPr>
            <a:r>
              <a:t>Decision Trees com Apache Spark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969313" y="3112001"/>
            <a:ext cx="8253374" cy="1636975"/>
            <a:chOff x="0" y="0"/>
            <a:chExt cx="8253372" cy="1636973"/>
          </a:xfrm>
        </p:grpSpPr>
        <p:sp>
          <p:nvSpPr>
            <p:cNvPr id="285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0" y="0"/>
              <a:ext cx="3644782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Alunos: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João Antonio Ferreira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Rodrigo Tavares de Souza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Professor: </a:t>
              </a:r>
            </a:p>
            <a:p>
              <a:pPr lvl="1" indent="292607" defTabSz="538398">
                <a:lnSpc>
                  <a:spcPct val="90000"/>
                </a:lnSpc>
                <a:spcBef>
                  <a:spcPts val="500"/>
                </a:spcBef>
                <a:buFont typeface="Arial"/>
                <a:defRPr sz="1919">
                  <a:latin typeface="+mn-lt"/>
                  <a:ea typeface="+mn-ea"/>
                  <a:cs typeface="+mn-cs"/>
                  <a:sym typeface="Calibri"/>
                </a:defRPr>
              </a:pPr>
              <a:r>
                <a:t>Eduardo Ogasawara</a:t>
              </a:r>
            </a:p>
          </p:txBody>
        </p:sp>
        <p:sp>
          <p:nvSpPr>
            <p:cNvPr id="286" name="Executar um worflow de ETL para Mineração de Dados de geo-posicionamento de veículos durante o período da copa do mundo de 2014, no Rio de Janeiro…"/>
            <p:cNvSpPr txBox="1"/>
            <p:nvPr/>
          </p:nvSpPr>
          <p:spPr>
            <a:xfrm>
              <a:off x="3606800" y="0"/>
              <a:ext cx="4646573" cy="1636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rmAutofit fontScale="100000" lnSpcReduction="0"/>
            </a:bodyPr>
            <a:lstStyle/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joao.parana@gmail.com 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i="1"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rtavaresrj87@gmail.com</a:t>
              </a:r>
            </a:p>
            <a:p>
              <a:pPr defTabSz="538398">
                <a:lnSpc>
                  <a:spcPct val="90000"/>
                </a:lnSpc>
                <a:spcBef>
                  <a:spcPts val="500"/>
                </a:spcBef>
                <a:defRPr sz="1919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8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Problema &amp; proposta</a:t>
            </a:r>
          </a:p>
        </p:txBody>
      </p:sp>
      <p:sp>
        <p:nvSpPr>
          <p:cNvPr id="129" name="propõe-se a construção de um framework concebido a partir de uma abordagem algébrica que isola a modelagem do processo da dificuldade de executar, de modo otimizado, tais workflows. O  Apache Spark será usado como Back-end para prover execução em ambiente distribuído com a resiliência desejada."/>
          <p:cNvSpPr txBox="1"/>
          <p:nvPr>
            <p:ph type="body" sz="half" idx="1"/>
          </p:nvPr>
        </p:nvSpPr>
        <p:spPr>
          <a:xfrm>
            <a:off x="640382" y="4151584"/>
            <a:ext cx="11165236" cy="2781203"/>
          </a:xfrm>
          <a:prstGeom prst="rect">
            <a:avLst/>
          </a:prstGeom>
        </p:spPr>
        <p:txBody>
          <a:bodyPr/>
          <a:lstStyle/>
          <a:p>
            <a:pPr marL="360947" indent="-360947" algn="just">
              <a:lnSpc>
                <a:spcPct val="140000"/>
              </a:lnSpc>
              <a:buFontTx/>
              <a:defRPr sz="3600"/>
            </a:pPr>
            <a:r>
              <a:t>Problema de Classificação</a:t>
            </a:r>
          </a:p>
          <a:p>
            <a:pPr marL="360947" indent="-360947" algn="just">
              <a:lnSpc>
                <a:spcPct val="140000"/>
              </a:lnSpc>
              <a:buFontTx/>
              <a:defRPr sz="3600"/>
            </a:pPr>
            <a:r>
              <a:t>Aprendizado de máquina - Supervisionando </a:t>
            </a:r>
          </a:p>
          <a:p>
            <a:pPr marL="360947" indent="-360947" algn="just">
              <a:lnSpc>
                <a:spcPct val="140000"/>
              </a:lnSpc>
              <a:buFontTx/>
              <a:defRPr sz="3600"/>
            </a:pPr>
            <a:r>
              <a:t>Qual modelo ? Arvore de Decisão e </a:t>
            </a:r>
            <a:r>
              <a:rPr i="1"/>
              <a:t>RandomForest</a:t>
            </a:r>
          </a:p>
        </p:txBody>
      </p:sp>
      <p:sp>
        <p:nvSpPr>
          <p:cNvPr id="130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do um conjunto de informações topográficas prever o tipo de vegetação que melhor se adapta as condições dadas"/>
          <p:cNvSpPr txBox="1"/>
          <p:nvPr/>
        </p:nvSpPr>
        <p:spPr>
          <a:xfrm>
            <a:off x="1187152" y="1572958"/>
            <a:ext cx="9106496" cy="211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Dado um conjunto de informações topográficas prever o tipo de vegetação que melhor se adapta as condições dadas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4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Dataset"/>
          <p:cNvSpPr txBox="1"/>
          <p:nvPr/>
        </p:nvSpPr>
        <p:spPr>
          <a:xfrm rot="16200000">
            <a:off x="-438448" y="3599180"/>
            <a:ext cx="216758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37" name="Análise Exploratória usando linguagem R"/>
          <p:cNvSpPr txBox="1"/>
          <p:nvPr/>
        </p:nvSpPr>
        <p:spPr>
          <a:xfrm>
            <a:off x="255314" y="1483361"/>
            <a:ext cx="6552011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Exploratória usando linguagem R</a:t>
            </a:r>
          </a:p>
        </p:txBody>
      </p:sp>
      <p:sp>
        <p:nvSpPr>
          <p:cNvPr id="138" name="Fazer análise do Schema e dos dados"/>
          <p:cNvSpPr txBox="1"/>
          <p:nvPr/>
        </p:nvSpPr>
        <p:spPr>
          <a:xfrm>
            <a:off x="7257752" y="1521461"/>
            <a:ext cx="5050781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Fazer análise do Schema e dos dados</a:t>
            </a:r>
          </a:p>
        </p:txBody>
      </p:sp>
      <p:pic>
        <p:nvPicPr>
          <p:cNvPr id="139" name="Screen Shot 2017-11-26 at 19.46.10.png" descr="Screen Shot 2017-11-26 at 19.46.10.png"/>
          <p:cNvPicPr>
            <a:picLocks noChangeAspect="1"/>
          </p:cNvPicPr>
          <p:nvPr/>
        </p:nvPicPr>
        <p:blipFill>
          <a:blip r:embed="rId2">
            <a:extLst/>
          </a:blip>
          <a:srcRect l="0" t="0" r="14789" b="32747"/>
          <a:stretch>
            <a:fillRect/>
          </a:stretch>
        </p:blipFill>
        <p:spPr>
          <a:xfrm>
            <a:off x="1391915" y="2034370"/>
            <a:ext cx="9408158" cy="464092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Permite encontrar intuição sobre o melhor modelo de Aprendizado de Máquina a ser usado"/>
          <p:cNvSpPr txBox="1"/>
          <p:nvPr/>
        </p:nvSpPr>
        <p:spPr>
          <a:xfrm>
            <a:off x="242614" y="6245861"/>
            <a:ext cx="9731327" cy="396239"/>
          </a:xfrm>
          <a:prstGeom prst="rect">
            <a:avLst/>
          </a:prstGeom>
          <a:solidFill>
            <a:schemeClr val="accent4">
              <a:lumOff val="25000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Permite encontrar intuição sobre o melhor modelo de Aprendizado de Máquina a ser usado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7-11-26 at 19.20.31.png" descr="Screen Shot 2017-11-26 at 19.20.31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997" y="3511336"/>
            <a:ext cx="6819901" cy="3438327"/>
          </a:xfrm>
          <a:prstGeom prst="rect">
            <a:avLst/>
          </a:prstGeom>
        </p:spPr>
      </p:pic>
      <p:grpSp>
        <p:nvGrpSpPr>
          <p:cNvPr id="145" name="Screen Shot 2017-11-26 at 19.12.24.png"/>
          <p:cNvGrpSpPr/>
          <p:nvPr/>
        </p:nvGrpSpPr>
        <p:grpSpPr>
          <a:xfrm>
            <a:off x="4038252" y="1222037"/>
            <a:ext cx="8318501" cy="4940301"/>
            <a:chOff x="0" y="0"/>
            <a:chExt cx="8318500" cy="4940300"/>
          </a:xfrm>
        </p:grpSpPr>
        <p:pic>
          <p:nvPicPr>
            <p:cNvPr id="144" name="Screen Shot 2017-11-26 at 19.12.24.png" descr="Screen Shot 2017-11-26 at 19.12.2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15900" y="139700"/>
              <a:ext cx="7886700" cy="4381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3" name="Screen Shot 2017-11-26 at 19.12.24.png" descr="Screen Shot 2017-11-26 at 19.12.24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318500" cy="4940300"/>
            </a:xfrm>
            <a:prstGeom prst="rect">
              <a:avLst/>
            </a:prstGeom>
            <a:effectLst/>
          </p:spPr>
        </p:pic>
      </p:grpSp>
      <p:sp>
        <p:nvSpPr>
          <p:cNvPr id="146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  <p:sp>
        <p:nvSpPr>
          <p:cNvPr id="148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taset"/>
          <p:cNvSpPr txBox="1"/>
          <p:nvPr/>
        </p:nvSpPr>
        <p:spPr>
          <a:xfrm>
            <a:off x="7537152" y="393026"/>
            <a:ext cx="216758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50" name="Análise Exploratória usando R Distribuição por Região"/>
          <p:cNvSpPr txBox="1"/>
          <p:nvPr/>
        </p:nvSpPr>
        <p:spPr>
          <a:xfrm>
            <a:off x="255314" y="1483361"/>
            <a:ext cx="3935364" cy="88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Exploratória usando R Distribuição por Região</a:t>
            </a:r>
          </a:p>
        </p:txBody>
      </p:sp>
      <p:sp>
        <p:nvSpPr>
          <p:cNvPr id="151" name="Análise do Schema e dos dados"/>
          <p:cNvSpPr txBox="1"/>
          <p:nvPr/>
        </p:nvSpPr>
        <p:spPr>
          <a:xfrm>
            <a:off x="120352" y="2897524"/>
            <a:ext cx="2294385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do Schema e dos dados</a:t>
            </a:r>
          </a:p>
        </p:txBody>
      </p:sp>
      <p:sp>
        <p:nvSpPr>
          <p:cNvPr id="152" name="Desbalanceamento das classes :  120 x 1"/>
          <p:cNvSpPr txBox="1"/>
          <p:nvPr/>
        </p:nvSpPr>
        <p:spPr>
          <a:xfrm>
            <a:off x="94952" y="5284336"/>
            <a:ext cx="4772671" cy="402490"/>
          </a:xfrm>
          <a:prstGeom prst="rect">
            <a:avLst/>
          </a:prstGeom>
          <a:solidFill>
            <a:srgbClr val="FFFFFF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Desbalanceamento das classes : 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120 x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5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Screen Shot 2017-11-26 at 15.37.34.png" descr="Screen Shot 2017-11-26 at 15.37.3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522" y="1077333"/>
            <a:ext cx="9890868" cy="6027077"/>
          </a:xfrm>
          <a:prstGeom prst="rect">
            <a:avLst/>
          </a:prstGeom>
        </p:spPr>
      </p:pic>
      <p:sp>
        <p:nvSpPr>
          <p:cNvPr id="157" name="Análise Exploratória usando linguagem R"/>
          <p:cNvSpPr txBox="1"/>
          <p:nvPr/>
        </p:nvSpPr>
        <p:spPr>
          <a:xfrm>
            <a:off x="133052" y="3032761"/>
            <a:ext cx="2486175" cy="79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Exploratória usando linguagem R</a:t>
            </a:r>
          </a:p>
        </p:txBody>
      </p:sp>
      <p:sp>
        <p:nvSpPr>
          <p:cNvPr id="158" name="Análise do Schema"/>
          <p:cNvSpPr txBox="1"/>
          <p:nvPr/>
        </p:nvSpPr>
        <p:spPr>
          <a:xfrm>
            <a:off x="133052" y="2102588"/>
            <a:ext cx="2486175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do Schema</a:t>
            </a:r>
          </a:p>
        </p:txBody>
      </p:sp>
      <p:sp>
        <p:nvSpPr>
          <p:cNvPr id="159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  <p:sp>
        <p:nvSpPr>
          <p:cNvPr id="160" name="Dataset"/>
          <p:cNvSpPr txBox="1"/>
          <p:nvPr/>
        </p:nvSpPr>
        <p:spPr>
          <a:xfrm>
            <a:off x="7537152" y="393026"/>
            <a:ext cx="216758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61" name="Alguns tipos de solo não possuem certos tipos de cobertura vegetal !"/>
          <p:cNvSpPr txBox="1"/>
          <p:nvPr/>
        </p:nvSpPr>
        <p:spPr>
          <a:xfrm>
            <a:off x="133052" y="4201161"/>
            <a:ext cx="2486175" cy="161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Alguns tipos de solo não possuem certos tipos de cobertura vegetal ! </a:t>
            </a:r>
          </a:p>
        </p:txBody>
      </p:sp>
      <p:sp>
        <p:nvSpPr>
          <p:cNvPr id="162" name="Arvores de decisão gostam disso !"/>
          <p:cNvSpPr txBox="1"/>
          <p:nvPr/>
        </p:nvSpPr>
        <p:spPr>
          <a:xfrm>
            <a:off x="133052" y="6187440"/>
            <a:ext cx="412095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solidFill>
                  <a:srgbClr val="9411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Arvores de decisão gostam disso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7-11-26 at 19.17.26.png" descr="Screen Shot 2017-11-26 at 19.17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0009" y="1448841"/>
            <a:ext cx="8922282" cy="522887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Análise Exploratória usando linguagem R"/>
          <p:cNvSpPr txBox="1"/>
          <p:nvPr/>
        </p:nvSpPr>
        <p:spPr>
          <a:xfrm>
            <a:off x="133052" y="1977425"/>
            <a:ext cx="2486175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Exploratória usando linguagem R</a:t>
            </a:r>
          </a:p>
        </p:txBody>
      </p:sp>
      <p:sp>
        <p:nvSpPr>
          <p:cNvPr id="168" name="Análise do Schema"/>
          <p:cNvSpPr txBox="1"/>
          <p:nvPr/>
        </p:nvSpPr>
        <p:spPr>
          <a:xfrm>
            <a:off x="133052" y="1454888"/>
            <a:ext cx="2486175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Análise do Schema</a:t>
            </a:r>
          </a:p>
        </p:txBody>
      </p:sp>
      <p:sp>
        <p:nvSpPr>
          <p:cNvPr id="169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  <p:sp>
        <p:nvSpPr>
          <p:cNvPr id="170" name="Dataset"/>
          <p:cNvSpPr txBox="1"/>
          <p:nvPr/>
        </p:nvSpPr>
        <p:spPr>
          <a:xfrm>
            <a:off x="7537152" y="393026"/>
            <a:ext cx="216758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71" name="Elevação é mais importante que inclinação !"/>
          <p:cNvSpPr txBox="1"/>
          <p:nvPr/>
        </p:nvSpPr>
        <p:spPr>
          <a:xfrm>
            <a:off x="247352" y="3956576"/>
            <a:ext cx="2167583" cy="1153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40000"/>
              </a:lnSpc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Elevação é mais importante que inclinação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4" name="propõe-se a construção de um framework concebido a partir de uma abordagem algébrica que isola a modelagem do processo da dificuldade de executar, de modo otimizado, tais workflows. O  Apache Spark será usado como Back-end para prover execução em ambiente distribuído com a resiliência desejada."/>
          <p:cNvSpPr txBox="1"/>
          <p:nvPr>
            <p:ph type="body" sz="half" idx="1"/>
          </p:nvPr>
        </p:nvSpPr>
        <p:spPr>
          <a:xfrm>
            <a:off x="843582" y="1535384"/>
            <a:ext cx="11165236" cy="2781203"/>
          </a:xfrm>
          <a:prstGeom prst="rect">
            <a:avLst/>
          </a:prstGeom>
        </p:spPr>
        <p:txBody>
          <a:bodyPr/>
          <a:lstStyle/>
          <a:p>
            <a:pPr marL="303195" indent="-303195" algn="just" defTabSz="768095">
              <a:lnSpc>
                <a:spcPct val="140000"/>
              </a:lnSpc>
              <a:spcBef>
                <a:spcPts val="800"/>
              </a:spcBef>
              <a:buFontTx/>
              <a:defRPr sz="3024"/>
            </a:pPr>
            <a:r>
              <a:t>Datasets com dezenas de Features</a:t>
            </a:r>
          </a:p>
          <a:p>
            <a:pPr lvl="1" marL="623235" indent="-303195" algn="just" defTabSz="768095">
              <a:lnSpc>
                <a:spcPct val="140000"/>
              </a:lnSpc>
              <a:spcBef>
                <a:spcPts val="800"/>
              </a:spcBef>
              <a:buFontTx/>
              <a:defRPr sz="3024"/>
            </a:pPr>
            <a:r>
              <a:rPr i="1"/>
              <a:t>one-hot encoded</a:t>
            </a:r>
            <a:r>
              <a:t> para dados categóricos</a:t>
            </a:r>
          </a:p>
          <a:p>
            <a:pPr marL="303195" indent="-303195" algn="just" defTabSz="768095">
              <a:lnSpc>
                <a:spcPct val="140000"/>
              </a:lnSpc>
              <a:spcBef>
                <a:spcPts val="800"/>
              </a:spcBef>
              <a:buFontTx/>
              <a:defRPr sz="3024"/>
            </a:pPr>
            <a:r>
              <a:t>Datasets muito grandes</a:t>
            </a:r>
          </a:p>
          <a:p>
            <a:pPr marL="303195" indent="-303195" algn="just" defTabSz="768095">
              <a:lnSpc>
                <a:spcPct val="140000"/>
              </a:lnSpc>
              <a:spcBef>
                <a:spcPts val="800"/>
              </a:spcBef>
              <a:buFontTx/>
              <a:defRPr sz="3024"/>
            </a:pPr>
            <a:r>
              <a:t>Necessidade de processamento eficiente</a:t>
            </a:r>
          </a:p>
        </p:txBody>
      </p:sp>
      <p:sp>
        <p:nvSpPr>
          <p:cNvPr id="175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Trata-se de um problema de BigData…"/>
          <p:cNvSpPr txBox="1"/>
          <p:nvPr/>
        </p:nvSpPr>
        <p:spPr>
          <a:xfrm>
            <a:off x="1237952" y="4536082"/>
            <a:ext cx="9106496" cy="149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pPr>
            <a:r>
              <a:t>Trata-se de um problema de BigData</a:t>
            </a:r>
          </a:p>
          <a:p>
            <a:pPr algn="ctr">
              <a:lnSpc>
                <a:spcPct val="140000"/>
              </a:lnSpc>
              <a:spcBef>
                <a:spcPts val="10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pPr>
            <a:r>
              <a:t>Usaremos Apache Spark</a:t>
            </a:r>
          </a:p>
        </p:txBody>
      </p:sp>
      <p:sp>
        <p:nvSpPr>
          <p:cNvPr id="177" name="Retângulo"/>
          <p:cNvSpPr/>
          <p:nvPr/>
        </p:nvSpPr>
        <p:spPr>
          <a:xfrm>
            <a:off x="5393442" y="5428349"/>
            <a:ext cx="2933254" cy="618886"/>
          </a:xfrm>
          <a:prstGeom prst="rect">
            <a:avLst/>
          </a:prstGeom>
          <a:solidFill>
            <a:srgbClr val="73FA79">
              <a:alpha val="25083"/>
            </a:srgbClr>
          </a:solidFill>
          <a:ln w="12700">
            <a:solidFill>
              <a:schemeClr val="accent1">
                <a:alpha val="25083"/>
              </a:schemeClr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8" name="Proposta"/>
          <p:cNvSpPr txBox="1"/>
          <p:nvPr>
            <p:ph type="title"/>
          </p:nvPr>
        </p:nvSpPr>
        <p:spPr>
          <a:xfrm>
            <a:off x="800100" y="-9674"/>
            <a:ext cx="6658372" cy="1325564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cosistema Spark/Hadoop…"/>
          <p:cNvSpPr txBox="1"/>
          <p:nvPr>
            <p:ph type="body" idx="1"/>
          </p:nvPr>
        </p:nvSpPr>
        <p:spPr>
          <a:xfrm>
            <a:off x="625970" y="1951433"/>
            <a:ext cx="11165237" cy="4502153"/>
          </a:xfrm>
          <a:prstGeom prst="rect">
            <a:avLst/>
          </a:prstGeom>
        </p:spPr>
        <p:txBody>
          <a:bodyPr/>
          <a:lstStyle/>
          <a:p>
            <a:pPr marL="224026" indent="-224026" defTabSz="896111">
              <a:spcBef>
                <a:spcPts val="900"/>
              </a:spcBef>
              <a:defRPr sz="2700"/>
            </a:pPr>
            <a:r>
              <a:t>Ecossistema Spark com linguagem Scala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Abstração de infraestrutura complexa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Resiliência - recupera-se de falhas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MLLib - biblioteca para Aprendizado de Maquina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SparkSQL e API Dataset</a:t>
            </a:r>
          </a:p>
          <a:p>
            <a:pPr marL="224026" indent="-224026" defTabSz="896111">
              <a:spcBef>
                <a:spcPts val="900"/>
              </a:spcBef>
              <a:defRPr sz="2700"/>
            </a:pPr>
            <a:r>
              <a:t>Diversos algoritmos</a:t>
            </a:r>
          </a:p>
          <a:p>
            <a:pPr lvl="1" marL="672083" indent="-224027" defTabSz="896111">
              <a:spcBef>
                <a:spcPts val="900"/>
              </a:spcBef>
              <a:defRPr sz="2700"/>
            </a:pPr>
            <a:r>
              <a:t>Logistic regression, naive Bayes, generalized linear regression, survival regression, decision trees, random forests, gradient-boosted trees, K-means, frequent itemsets, association rules, sequential pattern mining</a:t>
            </a:r>
          </a:p>
        </p:txBody>
      </p:sp>
      <p:sp>
        <p:nvSpPr>
          <p:cNvPr id="181" name="Retângulo"/>
          <p:cNvSpPr/>
          <p:nvPr/>
        </p:nvSpPr>
        <p:spPr>
          <a:xfrm>
            <a:off x="0" y="-50801"/>
            <a:ext cx="12192000" cy="1407818"/>
          </a:xfrm>
          <a:prstGeom prst="rect">
            <a:avLst/>
          </a:prstGeom>
          <a:solidFill>
            <a:srgbClr val="EBEBEB"/>
          </a:solidFill>
          <a:ln w="12700">
            <a:solidFill>
              <a:srgbClr val="A1B8E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2" name="Workflow com Spark - Introdução"/>
          <p:cNvSpPr txBox="1"/>
          <p:nvPr>
            <p:ph type="title"/>
          </p:nvPr>
        </p:nvSpPr>
        <p:spPr>
          <a:xfrm>
            <a:off x="838200" y="74265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Spark - Características</a:t>
            </a:r>
          </a:p>
        </p:txBody>
      </p:sp>
      <p:sp>
        <p:nvSpPr>
          <p:cNvPr id="183" name="Número do Slide"/>
          <p:cNvSpPr txBox="1"/>
          <p:nvPr>
            <p:ph type="sldNum" sz="quarter" idx="2"/>
          </p:nvPr>
        </p:nvSpPr>
        <p:spPr>
          <a:xfrm>
            <a:off x="11748361" y="437476"/>
            <a:ext cx="303940" cy="5359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