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9" r:id="rId1"/>
  </p:sldMasterIdLst>
  <p:sldIdLst>
    <p:sldId id="257" r:id="rId2"/>
    <p:sldId id="258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26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07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32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6518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22187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094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0645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4768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6323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00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0491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3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80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50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93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9686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36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B4B549F-24C9-4E83-8749-C9E49F69A804}" type="datetimeFigureOut">
              <a:rPr lang="pt-BR" smtClean="0"/>
              <a:t>25/08/2025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B600484-0431-4510-9C93-702DE7ED46E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3891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30" r:id="rId1"/>
    <p:sldLayoutId id="2147484231" r:id="rId2"/>
    <p:sldLayoutId id="2147484232" r:id="rId3"/>
    <p:sldLayoutId id="2147484233" r:id="rId4"/>
    <p:sldLayoutId id="2147484234" r:id="rId5"/>
    <p:sldLayoutId id="2147484235" r:id="rId6"/>
    <p:sldLayoutId id="2147484236" r:id="rId7"/>
    <p:sldLayoutId id="2147484237" r:id="rId8"/>
    <p:sldLayoutId id="2147484238" r:id="rId9"/>
    <p:sldLayoutId id="2147484239" r:id="rId10"/>
    <p:sldLayoutId id="2147484240" r:id="rId11"/>
    <p:sldLayoutId id="2147484241" r:id="rId12"/>
    <p:sldLayoutId id="2147484242" r:id="rId13"/>
    <p:sldLayoutId id="2147484243" r:id="rId14"/>
    <p:sldLayoutId id="2147484244" r:id="rId15"/>
    <p:sldLayoutId id="2147484245" r:id="rId16"/>
    <p:sldLayoutId id="21474842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sca_esv=8e23599b05dcda53&amp;rlz=1C1FCXM_pt-PTBR1176BR1176&amp;cs=1&amp;q=DBA&amp;sa=X&amp;ved=2ahUKEwi5pbrp0qaPAxWMrZUCHb_XEyoQxccNegQIAhAC&amp;mstk=AUtExfBJqN99ypAU8dpx3tlc1k0FzFwwq_y7IUA5dbqAomDXObehDmtCn9_40F-4QiEKbBb98t89dSaQ4YTb_PedmpQH-uOBS1_3iAys4F-Id2ySPjmp0rLm2AdX1NA9WKcBeIE&amp;csui=3" TargetMode="External"/><Relationship Id="rId2" Type="http://schemas.openxmlformats.org/officeDocument/2006/relationships/hyperlink" Target="https://www.google.com/search?sca_esv=8e23599b05dcda53&amp;rlz=1C1FCXM_pt-PTBR1176BR1176&amp;cs=1&amp;q=Administrador+de+Banco+de+Dados&amp;sa=X&amp;ved=2ahUKEwi5pbrp0qaPAxWMrZUCHb_XEyoQxccNegQIAhAB&amp;mstk=AUtExfBJqN99ypAU8dpx3tlc1k0FzFwwq_y7IUA5dbqAomDXObehDmtCn9_40F-4QiEKbBb98t89dSaQ4YTb_PedmpQH-uOBS1_3iAys4F-Id2ySPjmp0rLm2AdX1NA9WKcBeIE&amp;csui=3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087" y="1077218"/>
            <a:ext cx="4427913" cy="5780782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0"/>
            <a:ext cx="12192001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3200" dirty="0" smtClean="0"/>
          </a:p>
          <a:p>
            <a:endParaRPr lang="pt-BR" sz="3200" dirty="0"/>
          </a:p>
        </p:txBody>
      </p:sp>
      <p:sp>
        <p:nvSpPr>
          <p:cNvPr id="10" name="CaixaDeTexto 9"/>
          <p:cNvSpPr txBox="1"/>
          <p:nvPr/>
        </p:nvSpPr>
        <p:spPr>
          <a:xfrm>
            <a:off x="-1" y="538609"/>
            <a:ext cx="12192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 smtClean="0"/>
              <a:t>JOÃO PEDRO TELES</a:t>
            </a:r>
            <a:endParaRPr lang="pt-BR" sz="3200" dirty="0"/>
          </a:p>
        </p:txBody>
      </p:sp>
      <p:sp>
        <p:nvSpPr>
          <p:cNvPr id="11" name="Retângulo 10"/>
          <p:cNvSpPr/>
          <p:nvPr/>
        </p:nvSpPr>
        <p:spPr>
          <a:xfrm>
            <a:off x="74814" y="107721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pt-BR" b="0" i="0" dirty="0" smtClean="0">
                <a:solidFill>
                  <a:srgbClr val="C3C6D6"/>
                </a:solidFill>
                <a:effectLst/>
                <a:latin typeface="Google Sans"/>
              </a:rPr>
              <a:t> </a:t>
            </a:r>
            <a:endParaRPr lang="pt-BR" b="0" i="0" dirty="0">
              <a:solidFill>
                <a:srgbClr val="C3C6D6"/>
              </a:solidFill>
              <a:effectLst/>
              <a:latin typeface="Google Sans"/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0" y="2152785"/>
            <a:ext cx="70159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 Boa tarde!</a:t>
            </a:r>
            <a:br>
              <a:rPr lang="pt-BR" dirty="0" smtClean="0"/>
            </a:br>
            <a:r>
              <a:rPr lang="pt-BR" dirty="0" smtClean="0"/>
              <a:t>Meu nome é João Pedro Teles, eu tenho 15 anos,</a:t>
            </a:r>
            <a:br>
              <a:rPr lang="pt-BR" dirty="0" smtClean="0"/>
            </a:br>
            <a:r>
              <a:rPr lang="pt-BR" dirty="0" smtClean="0"/>
              <a:t>e hoje eu vou apresentar meu trabalho falando sobre os </a:t>
            </a:r>
            <a:r>
              <a:rPr lang="pt-BR" b="1" dirty="0" smtClean="0"/>
              <a:t>Administradores de Bancos de Dados</a:t>
            </a:r>
            <a:r>
              <a:rPr lang="pt-BR" dirty="0" smtClean="0"/>
              <a:t>, também conhecidos como </a:t>
            </a:r>
            <a:r>
              <a:rPr lang="pt-BR" b="1" dirty="0" err="1" smtClean="0"/>
              <a:t>DBAs</a:t>
            </a:r>
            <a:r>
              <a:rPr lang="pt-BR" dirty="0" smtClean="0"/>
              <a:t>.</a:t>
            </a:r>
          </a:p>
          <a:p>
            <a:pPr algn="ctr"/>
            <a:endParaRPr lang="pt-BR" dirty="0" smtClean="0"/>
          </a:p>
          <a:p>
            <a:pPr algn="ctr"/>
            <a:r>
              <a:rPr lang="pt-BR" dirty="0" smtClean="0"/>
              <a:t>Vou fazer uma pequena introdução e depois vou explicar quem são esses profissionais. Espero que vocês gostem!</a:t>
            </a:r>
          </a:p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579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3200" dirty="0" smtClean="0"/>
          </a:p>
          <a:p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155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INTRODUÇÃO</a:t>
            </a:r>
            <a:endParaRPr lang="pt-BR" sz="2400" dirty="0"/>
          </a:p>
        </p:txBody>
      </p:sp>
      <p:sp>
        <p:nvSpPr>
          <p:cNvPr id="4" name="CaixaDeTexto 3"/>
          <p:cNvSpPr txBox="1"/>
          <p:nvPr/>
        </p:nvSpPr>
        <p:spPr>
          <a:xfrm>
            <a:off x="515389" y="1305098"/>
            <a:ext cx="10897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Um</a:t>
            </a:r>
            <a:r>
              <a:rPr lang="pt-BR" dirty="0"/>
              <a:t> </a:t>
            </a:r>
            <a:r>
              <a:rPr lang="pt-BR" dirty="0">
                <a:hlinkClick r:id="rId2"/>
              </a:rPr>
              <a:t>Administrador de Banco de Dados</a:t>
            </a:r>
            <a:r>
              <a:rPr lang="pt-BR" dirty="0"/>
              <a:t> (</a:t>
            </a:r>
            <a:r>
              <a:rPr lang="pt-BR" dirty="0">
                <a:hlinkClick r:id="rId3"/>
              </a:rPr>
              <a:t>DBA</a:t>
            </a:r>
            <a:r>
              <a:rPr lang="pt-BR" dirty="0"/>
              <a:t>) é o profissional responsável por gerenciar, manter e otimizar os sistemas de banco de dados de uma organização, garantindo a segurança, integridade e disponibilidade dos dados. Suas tarefas incluem a instalação e configuração de softwares de banco de dados, realização de backups e recuperações, monitoramento de desempenho, controle de acesso aos dados e colaboração com equipes de desenvolvimento. </a:t>
            </a:r>
          </a:p>
        </p:txBody>
      </p:sp>
    </p:spTree>
    <p:extLst>
      <p:ext uri="{BB962C8B-B14F-4D97-AF65-F5344CB8AC3E}">
        <p14:creationId xmlns:p14="http://schemas.microsoft.com/office/powerpoint/2010/main" val="938253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3200" dirty="0" smtClean="0"/>
          </a:p>
          <a:p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155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VANTAGENS: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5389" y="1305098"/>
            <a:ext cx="10897986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 smtClean="0"/>
              <a:t>Consistência </a:t>
            </a:r>
            <a:r>
              <a:rPr lang="pt-BR" sz="1500" b="1" dirty="0"/>
              <a:t>e integridade dos dados:</a:t>
            </a:r>
            <a:endParaRPr lang="pt-BR" sz="1500" dirty="0"/>
          </a:p>
          <a:p>
            <a:pPr fontAlgn="ctr"/>
            <a:r>
              <a:rPr lang="pt-BR" sz="1500" dirty="0"/>
              <a:t>O DBA garante que os dados sejam precisos, válidos e livres de corrupção, através de regras e restrições, evitando redundância e erros. </a:t>
            </a:r>
            <a:endParaRPr lang="pt-BR" sz="1500" dirty="0" smtClean="0"/>
          </a:p>
          <a:p>
            <a:pPr fontAlgn="ctr"/>
            <a:endParaRPr lang="pt-BR" sz="1500" dirty="0"/>
          </a:p>
          <a:p>
            <a:r>
              <a:rPr lang="pt-BR" sz="1500" b="1" dirty="0"/>
              <a:t>Segurança e controle de acesso:</a:t>
            </a:r>
            <a:endParaRPr lang="pt-BR" sz="1500" dirty="0"/>
          </a:p>
          <a:p>
            <a:pPr fontAlgn="ctr"/>
            <a:r>
              <a:rPr lang="pt-BR" sz="1500" dirty="0"/>
              <a:t>O profissional assegura que os dados sejam protegidos contra acessos não autorizados, gerenciando permissões e monitorando o uso. </a:t>
            </a:r>
            <a:endParaRPr lang="pt-BR" sz="1500" dirty="0" smtClean="0"/>
          </a:p>
          <a:p>
            <a:pPr fontAlgn="ctr"/>
            <a:endParaRPr lang="pt-BR" sz="1500" dirty="0" smtClean="0"/>
          </a:p>
          <a:p>
            <a:r>
              <a:rPr lang="pt-BR" sz="1500" b="1" dirty="0" smtClean="0"/>
              <a:t>Disponibilidade </a:t>
            </a:r>
            <a:r>
              <a:rPr lang="pt-BR" sz="1500" b="1" dirty="0"/>
              <a:t>e desempenho:</a:t>
            </a:r>
            <a:endParaRPr lang="pt-BR" sz="1500" dirty="0"/>
          </a:p>
          <a:p>
            <a:pPr fontAlgn="ctr"/>
            <a:r>
              <a:rPr lang="pt-BR" sz="1500" dirty="0"/>
              <a:t>O DBA é responsável por manter os bancos de dados funcionando de forma eficiente, otimizando o desempenho e realizando backups e recuperações para evitar a perda de informações. </a:t>
            </a:r>
            <a:endParaRPr lang="pt-BR" sz="1500" dirty="0" smtClean="0"/>
          </a:p>
          <a:p>
            <a:pPr fontAlgn="ctr"/>
            <a:endParaRPr lang="pt-BR" sz="1500" dirty="0"/>
          </a:p>
          <a:p>
            <a:r>
              <a:rPr lang="pt-BR" sz="1500" b="1" dirty="0"/>
              <a:t>Tomada de decisões estratégicas</a:t>
            </a:r>
            <a:r>
              <a:rPr lang="pt-BR" sz="1500" b="1" dirty="0" smtClean="0"/>
              <a:t>:</a:t>
            </a:r>
            <a:endParaRPr lang="pt-BR" sz="1500" dirty="0" smtClean="0"/>
          </a:p>
          <a:p>
            <a:pPr fontAlgn="ctr"/>
            <a:r>
              <a:rPr lang="pt-BR" sz="1500" dirty="0" smtClean="0"/>
              <a:t>Com </a:t>
            </a:r>
            <a:r>
              <a:rPr lang="pt-BR" sz="1500" dirty="0"/>
              <a:t>dados confiáveis e acessíveis, a empresa pode tomar decisões mais informadas, impulsionando a produtividade e a eficiência. </a:t>
            </a:r>
          </a:p>
          <a:p>
            <a:r>
              <a:rPr lang="pt-BR" sz="1500" b="1" dirty="0"/>
              <a:t>Escalabilidade</a:t>
            </a:r>
            <a:r>
              <a:rPr lang="pt-BR" sz="1500" b="1" dirty="0" smtClean="0"/>
              <a:t>:</a:t>
            </a:r>
          </a:p>
          <a:p>
            <a:endParaRPr lang="pt-BR" sz="1500" dirty="0"/>
          </a:p>
          <a:p>
            <a:pPr fontAlgn="ctr"/>
            <a:r>
              <a:rPr lang="pt-BR" sz="1500" dirty="0"/>
              <a:t>O DBA garante que a infraestrutura de dados possa crescer e se adaptar às necessidades da empresa, suportando a expansão e o aumento no volume de dados. </a:t>
            </a:r>
            <a:endParaRPr lang="pt-BR" sz="1500" dirty="0" smtClean="0"/>
          </a:p>
          <a:p>
            <a:pPr fontAlgn="ctr"/>
            <a:endParaRPr lang="pt-BR" sz="1500" dirty="0"/>
          </a:p>
          <a:p>
            <a:r>
              <a:rPr lang="pt-BR" sz="1500" b="1" dirty="0"/>
              <a:t>Melhoria na colaboração e comunicação</a:t>
            </a:r>
            <a:r>
              <a:rPr lang="pt-BR" sz="1500" b="1" dirty="0" smtClean="0"/>
              <a:t>:</a:t>
            </a:r>
            <a:endParaRPr lang="pt-BR" sz="1500" dirty="0" smtClean="0"/>
          </a:p>
          <a:p>
            <a:r>
              <a:rPr lang="pt-BR" sz="1500" dirty="0" smtClean="0"/>
              <a:t>A </a:t>
            </a:r>
            <a:r>
              <a:rPr lang="pt-BR" sz="1500" dirty="0"/>
              <a:t>função do DBA envolve a colaboração com diversas equipes (segurança, desenvolvimento, análise de dados), garantindo que os dados estejam alinhados com as necessidades do negócio. </a:t>
            </a:r>
          </a:p>
          <a:p>
            <a:endParaRPr lang="pt-BR" sz="1500" dirty="0"/>
          </a:p>
        </p:txBody>
      </p:sp>
    </p:spTree>
    <p:extLst>
      <p:ext uri="{BB962C8B-B14F-4D97-AF65-F5344CB8AC3E}">
        <p14:creationId xmlns:p14="http://schemas.microsoft.com/office/powerpoint/2010/main" val="346097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3200" dirty="0" smtClean="0"/>
          </a:p>
          <a:p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155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O </a:t>
            </a:r>
            <a:r>
              <a:rPr lang="pt-BR" sz="2400" dirty="0" smtClean="0"/>
              <a:t>QUE UM </a:t>
            </a:r>
            <a:r>
              <a:rPr lang="pt-BR" sz="2400" dirty="0"/>
              <a:t>DBA </a:t>
            </a:r>
            <a:r>
              <a:rPr lang="pt-BR" sz="2400" dirty="0" smtClean="0"/>
              <a:t>FAZ: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5389" y="1305098"/>
            <a:ext cx="108979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Instalação e Configuração:</a:t>
            </a:r>
            <a:endParaRPr lang="pt-BR" dirty="0"/>
          </a:p>
          <a:p>
            <a:pPr fontAlgn="ctr"/>
            <a:r>
              <a:rPr lang="pt-BR" dirty="0"/>
              <a:t>Instala e configura softwares gerenciadores de banco de dados. </a:t>
            </a:r>
            <a:endParaRPr lang="pt-BR" dirty="0" smtClean="0"/>
          </a:p>
          <a:p>
            <a:pPr fontAlgn="ctr"/>
            <a:endParaRPr lang="pt-BR" dirty="0"/>
          </a:p>
          <a:p>
            <a:r>
              <a:rPr lang="pt-BR" b="1" dirty="0"/>
              <a:t>Manutenção e Otimização:</a:t>
            </a:r>
            <a:endParaRPr lang="pt-BR" dirty="0"/>
          </a:p>
          <a:p>
            <a:pPr fontAlgn="ctr"/>
            <a:r>
              <a:rPr lang="pt-BR" dirty="0"/>
              <a:t>Garante que os sistemas de banco de dados funcionem de forma eficiente, otimizando o desempenho das consultas e operações. </a:t>
            </a:r>
            <a:endParaRPr lang="pt-BR" dirty="0" smtClean="0"/>
          </a:p>
          <a:p>
            <a:pPr fontAlgn="ctr"/>
            <a:endParaRPr lang="pt-BR" dirty="0"/>
          </a:p>
          <a:p>
            <a:r>
              <a:rPr lang="pt-BR" b="1" dirty="0"/>
              <a:t>Segurança e Backup:</a:t>
            </a:r>
            <a:endParaRPr lang="pt-BR" dirty="0"/>
          </a:p>
          <a:p>
            <a:pPr fontAlgn="ctr"/>
            <a:r>
              <a:rPr lang="pt-BR" dirty="0"/>
              <a:t>Implementa estratégias de segurança para proteger os dados contra acessos não autorizados e realiza backups regulares para recuperação em caso de falhas. </a:t>
            </a:r>
            <a:endParaRPr lang="pt-BR" dirty="0" smtClean="0"/>
          </a:p>
          <a:p>
            <a:pPr fontAlgn="ctr"/>
            <a:endParaRPr lang="pt-BR" dirty="0"/>
          </a:p>
          <a:p>
            <a:r>
              <a:rPr lang="pt-BR" b="1" dirty="0"/>
              <a:t>Gerenciamento de Dados:</a:t>
            </a:r>
            <a:endParaRPr lang="pt-BR" dirty="0"/>
          </a:p>
          <a:p>
            <a:pPr fontAlgn="ctr"/>
            <a:r>
              <a:rPr lang="pt-BR" dirty="0"/>
              <a:t>Concede e revoga permissões de acesso aos dados, controla o fluxo de informações e garante a integridade dos registros. </a:t>
            </a:r>
            <a:endParaRPr lang="pt-BR" dirty="0" smtClean="0"/>
          </a:p>
          <a:p>
            <a:pPr fontAlgn="ctr"/>
            <a:endParaRPr lang="pt-BR" dirty="0"/>
          </a:p>
          <a:p>
            <a:r>
              <a:rPr lang="pt-BR" b="1" dirty="0"/>
              <a:t>Colaboração:</a:t>
            </a:r>
            <a:endParaRPr lang="pt-BR" dirty="0"/>
          </a:p>
          <a:p>
            <a:r>
              <a:rPr lang="pt-BR" dirty="0"/>
              <a:t>Trabalha em conjunto com equipes de desenvolvimento e TI para planejar a implementação de novos recursos e resolver problemas relacionados aos dados. 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3291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0" y="0"/>
            <a:ext cx="12192000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pt-BR" sz="3200" dirty="0" smtClean="0"/>
          </a:p>
          <a:p>
            <a:endParaRPr lang="pt-BR" sz="3200" dirty="0"/>
          </a:p>
        </p:txBody>
      </p:sp>
      <p:sp>
        <p:nvSpPr>
          <p:cNvPr id="3" name="CaixaDeTexto 2"/>
          <p:cNvSpPr txBox="1"/>
          <p:nvPr/>
        </p:nvSpPr>
        <p:spPr>
          <a:xfrm>
            <a:off x="0" y="61555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 smtClean="0"/>
              <a:t>CONCLUSÃO:</a:t>
            </a:r>
            <a:endParaRPr lang="pt-BR" sz="2400" dirty="0"/>
          </a:p>
        </p:txBody>
      </p:sp>
      <p:sp>
        <p:nvSpPr>
          <p:cNvPr id="6" name="CaixaDeTexto 5"/>
          <p:cNvSpPr txBox="1"/>
          <p:nvPr/>
        </p:nvSpPr>
        <p:spPr>
          <a:xfrm>
            <a:off x="515389" y="1305098"/>
            <a:ext cx="1089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 conclusão, o Administrador de Banco de Dados (DBA) é um profissional essencial que garante a segurança, disponibilidade e eficiência dos dados, sendo responsável por sua instalação, manutenção, monitoramento, criação de backups e recuperação de desastres, além de trabalhar em colaboração com desenvolvedores para aprimorar as estruturas e otimizar o desempenho dos sistemas. </a:t>
            </a:r>
          </a:p>
        </p:txBody>
      </p:sp>
    </p:spTree>
    <p:extLst>
      <p:ext uri="{BB962C8B-B14F-4D97-AF65-F5344CB8AC3E}">
        <p14:creationId xmlns:p14="http://schemas.microsoft.com/office/powerpoint/2010/main" val="879266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104</TotalTime>
  <Words>128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Calisto MT</vt:lpstr>
      <vt:lpstr>Google Sans</vt:lpstr>
      <vt:lpstr>Trebuchet MS</vt:lpstr>
      <vt:lpstr>Wingdings 2</vt:lpstr>
      <vt:lpstr>Ardósia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João Pedro Teles</dc:title>
  <dc:creator>Alunos</dc:creator>
  <cp:lastModifiedBy>Alunos</cp:lastModifiedBy>
  <cp:revision>9</cp:revision>
  <dcterms:created xsi:type="dcterms:W3CDTF">2025-08-25T17:53:29Z</dcterms:created>
  <dcterms:modified xsi:type="dcterms:W3CDTF">2025-08-25T19:37:37Z</dcterms:modified>
</cp:coreProperties>
</file>