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9" r:id="rId3"/>
    <p:sldId id="261" r:id="rId4"/>
    <p:sldId id="293" r:id="rId5"/>
    <p:sldId id="285" r:id="rId6"/>
    <p:sldId id="284" r:id="rId7"/>
    <p:sldId id="291" r:id="rId8"/>
    <p:sldId id="286" r:id="rId9"/>
    <p:sldId id="290" r:id="rId10"/>
    <p:sldId id="292" r:id="rId11"/>
    <p:sldId id="287" r:id="rId12"/>
    <p:sldId id="289" r:id="rId13"/>
    <p:sldId id="294" r:id="rId14"/>
  </p:sldIdLst>
  <p:sldSz cx="9144000" cy="5143500" type="screen16x9"/>
  <p:notesSz cx="6858000" cy="9144000"/>
  <p:embeddedFontLst>
    <p:embeddedFont>
      <p:font typeface="Raleway ExtraBold" panose="020B0903030101060003" pitchFamily="34" charset="0"/>
      <p:bold r:id="rId16"/>
      <p:boldItalic r:id="rId17"/>
    </p:embeddedFont>
    <p:embeddedFont>
      <p:font typeface="Raleway Light" panose="020B040303010106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A0F5DE6E-365B-4DFF-88C5-ED46C6362173}">
  <a:tblStyle styleId="{A0F5DE6E-365B-4DFF-88C5-ED46C63621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055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103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582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97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15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74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54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93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054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6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B600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buClr>
                <a:srgbClr val="FFB600"/>
              </a:buClr>
              <a:buSzPts val="1800"/>
              <a:buChar char="○"/>
              <a:defRPr/>
            </a:lvl2pPr>
            <a:lvl3pPr lvl="2">
              <a:spcBef>
                <a:spcPts val="0"/>
              </a:spcBef>
              <a:buClr>
                <a:srgbClr val="FFB600"/>
              </a:buClr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 lang="en"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lang="en"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PT" dirty="0"/>
              <a:t>Genetic Markers </a:t>
            </a:r>
            <a:br>
              <a:rPr lang="pt-PT" dirty="0"/>
            </a:br>
            <a:r>
              <a:rPr lang="pt-PT" dirty="0"/>
              <a:t>for </a:t>
            </a:r>
            <a:r>
              <a:rPr lang="pt-PT" dirty="0">
                <a:solidFill>
                  <a:srgbClr val="434343"/>
                </a:solidFill>
              </a:rPr>
              <a:t>Type 2 Diabetes</a:t>
            </a:r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18BE0-E132-4BFE-8297-409FCEE0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292" y="81275"/>
            <a:ext cx="1433852" cy="14309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PT" dirty="0"/>
              <a:t>Methods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Non-linear methods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Random Forests</a:t>
            </a:r>
            <a:endParaRPr lang="en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pt-PT" dirty="0"/>
              <a:t>Deep Learning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pt-PT" dirty="0"/>
              <a:t>Above all, previous factors mentioned must be included as features</a:t>
            </a:r>
            <a:endParaRPr lang="en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9C88CD-0353-4296-8906-65389944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72" y="49646"/>
            <a:ext cx="1502794" cy="14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7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PT" dirty="0"/>
              <a:t>Challenges</a:t>
            </a:r>
            <a:endParaRPr lang="en"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3F61-F504-48CE-A11B-3B983E831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101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PT" dirty="0"/>
              <a:t>To consider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Computing Time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Gene-environment interaction</a:t>
            </a:r>
            <a:endParaRPr lang="en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pt-PT" dirty="0"/>
              <a:t>Phantom Heritability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9C88CD-0353-4296-8906-65389944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72" y="49646"/>
            <a:ext cx="1502794" cy="14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7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PT" dirty="0"/>
              <a:t>References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100" dirty="0"/>
              <a:t>[1] Sandeep </a:t>
            </a:r>
            <a:r>
              <a:rPr lang="en-US" sz="1100" dirty="0" err="1"/>
              <a:t>Vijan</a:t>
            </a:r>
            <a:r>
              <a:rPr lang="en-US" sz="1100" dirty="0"/>
              <a:t>. Type 2 diabetes. Annals of internal medicine, 152(5):ITC3–1, 2010.</a:t>
            </a:r>
          </a:p>
          <a:p>
            <a:r>
              <a:rPr lang="en-US" sz="1100" dirty="0"/>
              <a:t>[2] Rashmi B Prasad and Leif </a:t>
            </a:r>
            <a:r>
              <a:rPr lang="en-US" sz="1100" dirty="0" err="1"/>
              <a:t>Groop</a:t>
            </a:r>
            <a:r>
              <a:rPr lang="en-US" sz="1100" dirty="0"/>
              <a:t>. Genetics of type 2 diabetes—pitfalls and possibilities. </a:t>
            </a:r>
            <a:r>
              <a:rPr lang="pt-PT" sz="1100" i="1" dirty="0"/>
              <a:t>Genes</a:t>
            </a:r>
            <a:r>
              <a:rPr lang="pt-PT" sz="1100" dirty="0"/>
              <a:t>, 6(1):87–123, 2015.</a:t>
            </a:r>
          </a:p>
          <a:p>
            <a:r>
              <a:rPr lang="en-US" sz="1100" dirty="0"/>
              <a:t>[3] Mark I McCarthy and </a:t>
            </a:r>
            <a:r>
              <a:rPr lang="en-US" sz="1100" dirty="0" err="1"/>
              <a:t>Eleftheria</a:t>
            </a:r>
            <a:r>
              <a:rPr lang="en-US" sz="1100" dirty="0"/>
              <a:t> </a:t>
            </a:r>
            <a:r>
              <a:rPr lang="en-US" sz="1100" dirty="0" err="1"/>
              <a:t>Zeggini</a:t>
            </a:r>
            <a:r>
              <a:rPr lang="en-US" sz="1100" dirty="0"/>
              <a:t>. Genome-wide association studies in type 2 </a:t>
            </a:r>
            <a:r>
              <a:rPr lang="pt-PT" sz="1100" dirty="0"/>
              <a:t>diabetes. </a:t>
            </a:r>
            <a:r>
              <a:rPr lang="pt-PT" sz="1100" i="1" dirty="0"/>
              <a:t>Current diabetes reports</a:t>
            </a:r>
            <a:r>
              <a:rPr lang="pt-PT" sz="1100" dirty="0"/>
              <a:t>, 9(2):164–171, 2009.</a:t>
            </a:r>
          </a:p>
          <a:p>
            <a:r>
              <a:rPr lang="pt-PT" sz="1100" dirty="0"/>
              <a:t>[4] Christian Fuchsberger, Jason Flannick, Tanya M Teslovich, Anubha Mahajan, Vineeta Agarwala, Kyle J Gaulton, Clement Ma, Pierre Fontanillas, Loukas Moutsianas, Davis J </a:t>
            </a:r>
            <a:r>
              <a:rPr lang="en-US" sz="1100" dirty="0"/>
              <a:t>McCarthy, et al. The genetic architecture of type 2 diabetes. </a:t>
            </a:r>
            <a:r>
              <a:rPr lang="en-US" sz="1100" i="1" dirty="0"/>
              <a:t>Nature</a:t>
            </a:r>
            <a:r>
              <a:rPr lang="en-US" sz="1100" dirty="0"/>
              <a:t>, 536(7614):41–47, </a:t>
            </a:r>
            <a:r>
              <a:rPr lang="pt-PT" sz="1100" dirty="0"/>
              <a:t>2016.</a:t>
            </a:r>
          </a:p>
          <a:p>
            <a:r>
              <a:rPr lang="en-US" sz="1100" dirty="0"/>
              <a:t>[5] Jason H Moore, </a:t>
            </a:r>
            <a:r>
              <a:rPr lang="en-US" sz="1100" dirty="0" err="1"/>
              <a:t>Folkert</a:t>
            </a:r>
            <a:r>
              <a:rPr lang="en-US" sz="1100" dirty="0"/>
              <a:t> W </a:t>
            </a:r>
            <a:r>
              <a:rPr lang="en-US" sz="1100" dirty="0" err="1"/>
              <a:t>Asselbergs</a:t>
            </a:r>
            <a:r>
              <a:rPr lang="en-US" sz="1100" dirty="0"/>
              <a:t>, and Scott M Williams. Bioinformatics challenges for genome-wide association studies. </a:t>
            </a:r>
            <a:r>
              <a:rPr lang="en-US" sz="1100" i="1" dirty="0"/>
              <a:t>Bioinformatics</a:t>
            </a:r>
            <a:r>
              <a:rPr lang="en-US" sz="1100" dirty="0"/>
              <a:t>, 26(4):445–455, 2010.</a:t>
            </a:r>
          </a:p>
          <a:p>
            <a:r>
              <a:rPr lang="pt-PT" sz="1100" dirty="0"/>
              <a:t>[6] Suneetha Uppu, Aneesh Krishna, and Raj P Gopalan. Towards deep learning in genomewide </a:t>
            </a:r>
            <a:r>
              <a:rPr lang="fr-FR" sz="1100" dirty="0"/>
              <a:t>association interaction </a:t>
            </a:r>
            <a:r>
              <a:rPr lang="fr-FR" sz="1100" dirty="0" err="1"/>
              <a:t>studies</a:t>
            </a:r>
            <a:r>
              <a:rPr lang="fr-FR" sz="1100" dirty="0"/>
              <a:t>. In </a:t>
            </a:r>
            <a:r>
              <a:rPr lang="fr-FR" sz="1100" i="1" dirty="0"/>
              <a:t>PACIS</a:t>
            </a:r>
            <a:r>
              <a:rPr lang="fr-FR" sz="1100" dirty="0"/>
              <a:t>, page 20, 2016.</a:t>
            </a:r>
          </a:p>
          <a:p>
            <a:r>
              <a:rPr lang="en-US" sz="1100" dirty="0"/>
              <a:t>[7] Or </a:t>
            </a:r>
            <a:r>
              <a:rPr lang="en-US" sz="1100" dirty="0" err="1"/>
              <a:t>Zuk</a:t>
            </a:r>
            <a:r>
              <a:rPr lang="en-US" sz="1100" dirty="0"/>
              <a:t>, Eliana Hechter, </a:t>
            </a:r>
            <a:r>
              <a:rPr lang="en-US" sz="1100" dirty="0" err="1"/>
              <a:t>Shamil</a:t>
            </a:r>
            <a:r>
              <a:rPr lang="en-US" sz="1100" dirty="0"/>
              <a:t> R </a:t>
            </a:r>
            <a:r>
              <a:rPr lang="en-US" sz="1100" dirty="0" err="1"/>
              <a:t>Sunyaev</a:t>
            </a:r>
            <a:r>
              <a:rPr lang="en-US" sz="1100" dirty="0"/>
              <a:t>, and Eric S Lander. The mystery of missing heritability: Genetic interactions create phantom heritability. </a:t>
            </a:r>
            <a:r>
              <a:rPr lang="en-US" sz="1100" i="1" dirty="0"/>
              <a:t>Proceedings of the National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9C88CD-0353-4296-8906-65389944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72" y="49646"/>
            <a:ext cx="1502794" cy="14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2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PT" dirty="0"/>
              <a:t>T2D Disease</a:t>
            </a:r>
            <a:endParaRPr lang="en"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3F61-F504-48CE-A11B-3B983E831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PT" dirty="0"/>
              <a:t>Type 2 Diabetes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Insulin resistance</a:t>
            </a:r>
            <a:endParaRPr lang="en" dirty="0"/>
          </a:p>
          <a:p>
            <a:pPr marL="457200" lvl="0" indent="-342900"/>
            <a:r>
              <a:rPr lang="pt-PT" dirty="0"/>
              <a:t>Build up of sugar in the blood</a:t>
            </a:r>
            <a:endParaRPr lang="en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pt-PT" dirty="0"/>
              <a:t>The incidence of diabetes is increasing 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9C88CD-0353-4296-8906-65389944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72" y="49646"/>
            <a:ext cx="1502794" cy="1499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BB7728F-3D97-42F4-92D7-35F59510BE04}"/>
              </a:ext>
            </a:extLst>
          </p:cNvPr>
          <p:cNvGrpSpPr/>
          <p:nvPr/>
        </p:nvGrpSpPr>
        <p:grpSpPr>
          <a:xfrm>
            <a:off x="5773063" y="1842902"/>
            <a:ext cx="2700377" cy="3053368"/>
            <a:chOff x="5797447" y="1900524"/>
            <a:chExt cx="2700377" cy="3053368"/>
          </a:xfrm>
        </p:grpSpPr>
        <p:sp>
          <p:nvSpPr>
            <p:cNvPr id="18" name="Shape 102">
              <a:extLst>
                <a:ext uri="{FF2B5EF4-FFF2-40B4-BE49-F238E27FC236}">
                  <a16:creationId xmlns:a16="http://schemas.microsoft.com/office/drawing/2014/main" id="{1B987589-BAB5-4C5B-9E3C-47462569D63C}"/>
                </a:ext>
              </a:extLst>
            </p:cNvPr>
            <p:cNvSpPr txBox="1">
              <a:spLocks/>
            </p:cNvSpPr>
            <p:nvPr/>
          </p:nvSpPr>
          <p:spPr>
            <a:xfrm>
              <a:off x="5797447" y="2234361"/>
              <a:ext cx="2700377" cy="27195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B600"/>
                </a:buClr>
                <a:buSzPts val="1800"/>
                <a:buFont typeface="Raleway Light"/>
                <a:buChar char="●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B600"/>
                </a:buClr>
                <a:buSzPts val="1800"/>
                <a:buFont typeface="Raleway Light"/>
                <a:buChar char="○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B600"/>
                </a:buClr>
                <a:buSzPts val="1800"/>
                <a:buFont typeface="Raleway Light"/>
                <a:buChar char="■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Raleway Light"/>
                <a:buChar char="●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Raleway Light"/>
                <a:buChar char="○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Raleway Light"/>
                <a:buChar char="■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Raleway Light"/>
                <a:buChar char="●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Raleway Light"/>
                <a:buChar char="○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Raleway Light"/>
                <a:buChar char="■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9pPr>
            </a:lstStyle>
            <a:p>
              <a:pPr marL="457200" indent="-342900"/>
              <a:r>
                <a:rPr lang="en-US" sz="1200" dirty="0"/>
                <a:t>Age &gt; 45 years</a:t>
              </a:r>
            </a:p>
            <a:p>
              <a:pPr marL="457200" indent="-342900"/>
              <a:r>
                <a:rPr lang="en-US" sz="1200" dirty="0"/>
                <a:t>First-degree relative with type 2 diabetes</a:t>
              </a:r>
            </a:p>
            <a:p>
              <a:pPr marL="457200" indent="-342900"/>
              <a:r>
                <a:rPr lang="en-US" sz="1200" dirty="0"/>
                <a:t>African-American, Hispanic, Asian, Pacific Islander or Native-American ethnicity</a:t>
              </a:r>
            </a:p>
            <a:p>
              <a:pPr marL="457200" indent="-342900"/>
              <a:r>
                <a:rPr lang="en-US" sz="1200" dirty="0"/>
                <a:t>Overweight, especially abdominal obesity</a:t>
              </a:r>
            </a:p>
            <a:p>
              <a:pPr marL="457200" indent="-342900"/>
              <a:r>
                <a:rPr lang="en-US" sz="1200" dirty="0"/>
                <a:t>Cardiovascular disease, hypertension, dyslipidemia, or other features of the metabolic syndrome</a:t>
              </a:r>
            </a:p>
            <a:p>
              <a:pPr>
                <a:buFont typeface="Raleway Light"/>
                <a:buNone/>
              </a:pPr>
              <a:endParaRPr lang="en-US" dirty="0"/>
            </a:p>
          </p:txBody>
        </p:sp>
        <p:sp>
          <p:nvSpPr>
            <p:cNvPr id="19" name="Shape 101">
              <a:extLst>
                <a:ext uri="{FF2B5EF4-FFF2-40B4-BE49-F238E27FC236}">
                  <a16:creationId xmlns:a16="http://schemas.microsoft.com/office/drawing/2014/main" id="{32D4E12E-E1E6-4701-9561-264186D1E46E}"/>
                </a:ext>
              </a:extLst>
            </p:cNvPr>
            <p:cNvSpPr txBox="1">
              <a:spLocks/>
            </p:cNvSpPr>
            <p:nvPr/>
          </p:nvSpPr>
          <p:spPr>
            <a:xfrm>
              <a:off x="5909721" y="1900524"/>
              <a:ext cx="2475827" cy="3924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5800"/>
                <a:buFont typeface="Raleway ExtraBold"/>
                <a:buNone/>
                <a:defRPr sz="5800" b="0" i="0" u="none" strike="noStrike" cap="none">
                  <a:solidFill>
                    <a:srgbClr val="434343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defRPr>
              </a:lvl1pPr>
              <a:lvl2pPr lvl="1">
                <a:spcBef>
                  <a:spcPts val="0"/>
                </a:spcBef>
                <a:buClr>
                  <a:srgbClr val="434343"/>
                </a:buClr>
                <a:buSzPts val="5800"/>
                <a:buFont typeface="Raleway ExtraBold"/>
                <a:buNone/>
                <a:defRPr sz="5800">
                  <a:solidFill>
                    <a:srgbClr val="434343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defRPr>
              </a:lvl2pPr>
              <a:lvl3pPr lvl="2">
                <a:spcBef>
                  <a:spcPts val="0"/>
                </a:spcBef>
                <a:buClr>
                  <a:srgbClr val="434343"/>
                </a:buClr>
                <a:buSzPts val="5800"/>
                <a:buFont typeface="Raleway ExtraBold"/>
                <a:buNone/>
                <a:defRPr sz="5800">
                  <a:solidFill>
                    <a:srgbClr val="434343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defRPr>
              </a:lvl3pPr>
              <a:lvl4pPr lvl="3">
                <a:spcBef>
                  <a:spcPts val="0"/>
                </a:spcBef>
                <a:buClr>
                  <a:srgbClr val="434343"/>
                </a:buClr>
                <a:buSzPts val="5800"/>
                <a:buFont typeface="Raleway ExtraBold"/>
                <a:buNone/>
                <a:defRPr sz="5800">
                  <a:solidFill>
                    <a:srgbClr val="434343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defRPr>
              </a:lvl4pPr>
              <a:lvl5pPr lvl="4">
                <a:spcBef>
                  <a:spcPts val="0"/>
                </a:spcBef>
                <a:buClr>
                  <a:srgbClr val="434343"/>
                </a:buClr>
                <a:buSzPts val="5800"/>
                <a:buFont typeface="Raleway ExtraBold"/>
                <a:buNone/>
                <a:defRPr sz="5800">
                  <a:solidFill>
                    <a:srgbClr val="434343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defRPr>
              </a:lvl5pPr>
              <a:lvl6pPr lvl="5">
                <a:spcBef>
                  <a:spcPts val="0"/>
                </a:spcBef>
                <a:buClr>
                  <a:srgbClr val="434343"/>
                </a:buClr>
                <a:buSzPts val="5800"/>
                <a:buFont typeface="Raleway ExtraBold"/>
                <a:buNone/>
                <a:defRPr sz="5800">
                  <a:solidFill>
                    <a:srgbClr val="434343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defRPr>
              </a:lvl6pPr>
              <a:lvl7pPr lvl="6">
                <a:spcBef>
                  <a:spcPts val="0"/>
                </a:spcBef>
                <a:buClr>
                  <a:srgbClr val="434343"/>
                </a:buClr>
                <a:buSzPts val="5800"/>
                <a:buFont typeface="Raleway ExtraBold"/>
                <a:buNone/>
                <a:defRPr sz="5800">
                  <a:solidFill>
                    <a:srgbClr val="434343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defRPr>
              </a:lvl7pPr>
              <a:lvl8pPr lvl="7">
                <a:spcBef>
                  <a:spcPts val="0"/>
                </a:spcBef>
                <a:buClr>
                  <a:srgbClr val="434343"/>
                </a:buClr>
                <a:buSzPts val="5800"/>
                <a:buFont typeface="Raleway ExtraBold"/>
                <a:buNone/>
                <a:defRPr sz="5800">
                  <a:solidFill>
                    <a:srgbClr val="434343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defRPr>
              </a:lvl8pPr>
              <a:lvl9pPr lvl="8">
                <a:spcBef>
                  <a:spcPts val="0"/>
                </a:spcBef>
                <a:buClr>
                  <a:srgbClr val="434343"/>
                </a:buClr>
                <a:buSzPts val="5800"/>
                <a:buFont typeface="Raleway ExtraBold"/>
                <a:buNone/>
                <a:defRPr sz="5800">
                  <a:solidFill>
                    <a:srgbClr val="434343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defRPr>
              </a:lvl9pPr>
            </a:lstStyle>
            <a:p>
              <a:r>
                <a:rPr lang="pt-PT" sz="1400" dirty="0"/>
                <a:t>Risk Factors for T2D</a:t>
              </a:r>
              <a:endParaRPr lang="en" sz="14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F80A6-5AA7-474C-AD45-02A5751F1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317" y="1673346"/>
            <a:ext cx="4959466" cy="2791309"/>
          </a:xfrm>
          <a:prstGeom prst="rect">
            <a:avLst/>
          </a:prstGeom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PT" dirty="0"/>
              <a:t>Types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T1D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T2D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LADA (</a:t>
            </a:r>
            <a:r>
              <a:rPr lang="pt-PT" dirty="0"/>
              <a:t>Latent </a:t>
            </a:r>
          </a:p>
          <a:p>
            <a:pPr marL="114300" lvl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dirty="0"/>
              <a:t>Autoimmune Disease </a:t>
            </a:r>
          </a:p>
          <a:p>
            <a:pPr marL="114300" lvl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dirty="0"/>
              <a:t>in Adults)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9C88CD-0353-4296-8906-65389944F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672" y="49646"/>
            <a:ext cx="1502794" cy="14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PT" dirty="0"/>
              <a:t>T2D &amp; Genetics</a:t>
            </a:r>
            <a:endParaRPr lang="en"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3F61-F504-48CE-A11B-3B983E831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762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PT" dirty="0"/>
              <a:t>Genetic Context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Single Nucleotide Polymorphisms – SNP’s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T2D is strongly influenced by genetic and  environmental factors</a:t>
            </a:r>
            <a:endParaRPr lang="en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pt-PT" dirty="0"/>
              <a:t>Rare and common variants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9C88CD-0353-4296-8906-65389944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72" y="49646"/>
            <a:ext cx="1502794" cy="1499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AD8B23-7430-45A6-8587-6AEF61284F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498" b="11782"/>
          <a:stretch/>
        </p:blipFill>
        <p:spPr>
          <a:xfrm>
            <a:off x="4403718" y="2796072"/>
            <a:ext cx="4200682" cy="182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2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PT" dirty="0"/>
              <a:t>Factors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Epigenetics (DNA Methylation)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Epistasis</a:t>
            </a:r>
            <a:endParaRPr lang="en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pt-PT" dirty="0"/>
              <a:t>Protective Variants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pt-PT" dirty="0"/>
              <a:t>Copy Number Variants – CNV’s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9C88CD-0353-4296-8906-65389944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72" y="49646"/>
            <a:ext cx="1502794" cy="14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5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PT" dirty="0"/>
              <a:t>Genome Wide Association Studies</a:t>
            </a:r>
            <a:endParaRPr lang="en"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3F61-F504-48CE-A11B-3B983E831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And some methods</a:t>
            </a:r>
          </a:p>
        </p:txBody>
      </p:sp>
    </p:spTree>
    <p:extLst>
      <p:ext uri="{BB962C8B-B14F-4D97-AF65-F5344CB8AC3E}">
        <p14:creationId xmlns:p14="http://schemas.microsoft.com/office/powerpoint/2010/main" val="2658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9C88CD-0353-4296-8906-65389944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72" y="49646"/>
            <a:ext cx="1502794" cy="1499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9C45A7-BEC2-4926-9D49-19C10560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61" y="609532"/>
            <a:ext cx="4685982" cy="3514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8A911-66F3-4D15-9B9B-311AEADDF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623" y="2920998"/>
            <a:ext cx="4289116" cy="16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17382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389</Words>
  <Application>Microsoft Office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 ExtraBold</vt:lpstr>
      <vt:lpstr>Arial</vt:lpstr>
      <vt:lpstr>Raleway Light</vt:lpstr>
      <vt:lpstr>Olivia template</vt:lpstr>
      <vt:lpstr>Genetic Markers  for Type 2 Diabetes</vt:lpstr>
      <vt:lpstr>T2D Disease</vt:lpstr>
      <vt:lpstr>Type 2 Diabetes</vt:lpstr>
      <vt:lpstr>Types</vt:lpstr>
      <vt:lpstr>T2D &amp; Genetics</vt:lpstr>
      <vt:lpstr>Genetic Context</vt:lpstr>
      <vt:lpstr>Factors</vt:lpstr>
      <vt:lpstr>Genome Wide Association Studies</vt:lpstr>
      <vt:lpstr>PowerPoint Presentation</vt:lpstr>
      <vt:lpstr>Methods</vt:lpstr>
      <vt:lpstr>Challenges</vt:lpstr>
      <vt:lpstr>To consider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Markers  for Type 2 Diabetes</dc:title>
  <cp:lastModifiedBy>João Roque</cp:lastModifiedBy>
  <cp:revision>9</cp:revision>
  <dcterms:modified xsi:type="dcterms:W3CDTF">2018-01-09T03:42:52Z</dcterms:modified>
</cp:coreProperties>
</file>