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72" r:id="rId6"/>
    <p:sldId id="274" r:id="rId7"/>
    <p:sldId id="275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  <a:alpha val="0"/>
                </a:schemeClr>
              </a:solidFill>
            </a:ln>
          </c:spPr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545-47F2-9B04-8AAA6260B673}"/>
              </c:ext>
            </c:extLst>
          </c:dPt>
          <c:dPt>
            <c:idx val="1"/>
            <c:bubble3D val="0"/>
            <c:spPr>
              <a:solidFill>
                <a:schemeClr val="bg1">
                  <a:alpha val="0"/>
                </a:schemeClr>
              </a:solidFill>
              <a:ln w="19050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45-47F2-9B04-8AAA6260B673}"/>
              </c:ext>
            </c:extLst>
          </c:dPt>
          <c:dPt>
            <c:idx val="2"/>
            <c:bubble3D val="0"/>
            <c:spPr>
              <a:solidFill>
                <a:schemeClr val="bg1">
                  <a:alpha val="0"/>
                </a:schemeClr>
              </a:solidFill>
              <a:ln w="19050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545-47F2-9B04-8AAA6260B673}"/>
              </c:ext>
            </c:extLst>
          </c:dPt>
          <c:dPt>
            <c:idx val="3"/>
            <c:bubble3D val="0"/>
            <c:spPr>
              <a:solidFill>
                <a:schemeClr val="bg2">
                  <a:alpha val="0"/>
                </a:schemeClr>
              </a:solidFill>
              <a:ln w="19050">
                <a:solidFill>
                  <a:schemeClr val="accent6">
                    <a:lumMod val="60000"/>
                    <a:lumOff val="40000"/>
                    <a:alpha val="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45-47F2-9B04-8AAA6260B673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5-47F2-9B04-8AAA6260B6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PT" dirty="0" err="1"/>
              <a:t>Behavioural</a:t>
            </a:r>
            <a:r>
              <a:rPr lang="pt-PT" dirty="0"/>
              <a:t> </a:t>
            </a:r>
            <a:r>
              <a:rPr lang="pt-PT" dirty="0" err="1"/>
              <a:t>Skills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SPRINT 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João Rodrigues</c:v>
                </c:pt>
                <c:pt idx="1">
                  <c:v>Mateus Fernandes</c:v>
                </c:pt>
                <c:pt idx="2">
                  <c:v>Jorge Lima</c:v>
                </c:pt>
                <c:pt idx="3">
                  <c:v>João Veríssimo</c:v>
                </c:pt>
                <c:pt idx="4">
                  <c:v>José Teixeira</c:v>
                </c:pt>
                <c:pt idx="5">
                  <c:v>João Morais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E-4F4F-8622-621F0C6407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SPRINT B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João Rodrigues</c:v>
                </c:pt>
                <c:pt idx="1">
                  <c:v>Mateus Fernandes</c:v>
                </c:pt>
                <c:pt idx="2">
                  <c:v>Jorge Lima</c:v>
                </c:pt>
                <c:pt idx="3">
                  <c:v>João Veríssimo</c:v>
                </c:pt>
                <c:pt idx="4">
                  <c:v>José Teixeira</c:v>
                </c:pt>
                <c:pt idx="5">
                  <c:v>João Morais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E-4F4F-8622-621F0C6407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SPRINT C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João Rodrigues</c:v>
                </c:pt>
                <c:pt idx="1">
                  <c:v>Mateus Fernandes</c:v>
                </c:pt>
                <c:pt idx="2">
                  <c:v>Jorge Lima</c:v>
                </c:pt>
                <c:pt idx="3">
                  <c:v>João Veríssimo</c:v>
                </c:pt>
                <c:pt idx="4">
                  <c:v>José Teixeira</c:v>
                </c:pt>
                <c:pt idx="5">
                  <c:v>João Morais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EE-4F4F-8622-621F0C640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42586063"/>
        <c:axId val="1442586543"/>
      </c:barChart>
      <c:catAx>
        <c:axId val="1442586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42586543"/>
        <c:crosses val="autoZero"/>
        <c:auto val="1"/>
        <c:lblAlgn val="ctr"/>
        <c:lblOffset val="100"/>
        <c:noMultiLvlLbl val="0"/>
      </c:catAx>
      <c:valAx>
        <c:axId val="1442586543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425860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err="1"/>
              <a:t>Skills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SPRINT A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João Rodrigues</c:v>
                </c:pt>
                <c:pt idx="1">
                  <c:v>Mateus Fernandes</c:v>
                </c:pt>
                <c:pt idx="2">
                  <c:v>Jorge Lima</c:v>
                </c:pt>
                <c:pt idx="3">
                  <c:v>João Veríssimo</c:v>
                </c:pt>
                <c:pt idx="4">
                  <c:v>José Teixeira</c:v>
                </c:pt>
                <c:pt idx="5">
                  <c:v>João Morais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5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E-4F4F-8622-621F0C6407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SPRINT B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João Rodrigues</c:v>
                </c:pt>
                <c:pt idx="1">
                  <c:v>Mateus Fernandes</c:v>
                </c:pt>
                <c:pt idx="2">
                  <c:v>Jorge Lima</c:v>
                </c:pt>
                <c:pt idx="3">
                  <c:v>João Veríssimo</c:v>
                </c:pt>
                <c:pt idx="4">
                  <c:v>José Teixeira</c:v>
                </c:pt>
                <c:pt idx="5">
                  <c:v>João Morais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E-4F4F-8622-621F0C6407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SPRINT C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João Rodrigues</c:v>
                </c:pt>
                <c:pt idx="1">
                  <c:v>Mateus Fernandes</c:v>
                </c:pt>
                <c:pt idx="2">
                  <c:v>Jorge Lima</c:v>
                </c:pt>
                <c:pt idx="3">
                  <c:v>João Veríssimo</c:v>
                </c:pt>
                <c:pt idx="4">
                  <c:v>José Teixeira</c:v>
                </c:pt>
                <c:pt idx="5">
                  <c:v>João Morais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EE-4F4F-8622-621F0C640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42586063"/>
        <c:axId val="1442586543"/>
      </c:barChart>
      <c:catAx>
        <c:axId val="1442586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42586543"/>
        <c:crosses val="autoZero"/>
        <c:auto val="1"/>
        <c:lblAlgn val="ctr"/>
        <c:lblOffset val="100"/>
        <c:noMultiLvlLbl val="0"/>
      </c:catAx>
      <c:valAx>
        <c:axId val="1442586543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4258606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</dgm:spPr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>
              <a:latin typeface="Tenorite"/>
              <a:ea typeface="+mn-ea"/>
              <a:cs typeface="+mn-cs"/>
            </a:rPr>
            <a:t>Product quality is assured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>
              <a:latin typeface="Tenorite"/>
              <a:ea typeface="+mn-ea"/>
              <a:cs typeface="+mn-cs"/>
            </a:rPr>
            <a:t>Results satisfy the client needs with proper documentation</a:t>
          </a:r>
          <a:endParaRPr lang="en-US" sz="1400" kern="1200" spc="50" baseline="0" dirty="0">
            <a:latin typeface="Tenorite"/>
            <a:ea typeface="+mn-ea"/>
            <a:cs typeface="+mn-cs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latin typeface="+mj-lt"/>
              <a:ea typeface="+mj-ea"/>
              <a:cs typeface="+mj-cs"/>
            </a:rPr>
            <a:t>DISCOVERY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</dgm:spPr>
      <dgm:t>
        <a:bodyPr/>
        <a:lstStyle/>
        <a:p>
          <a:pPr marL="0">
            <a:lnSpc>
              <a:spcPct val="100000"/>
            </a:lnSpc>
          </a:pPr>
          <a:r>
            <a:rPr lang="pt-PT" sz="1400" spc="50" baseline="0" dirty="0">
              <a:latin typeface="+mn-lt"/>
            </a:rPr>
            <a:t>Collect ideas from team members</a:t>
          </a:r>
        </a:p>
        <a:p>
          <a:pPr marL="0">
            <a:lnSpc>
              <a:spcPct val="100000"/>
            </a:lnSpc>
          </a:pPr>
          <a:r>
            <a:rPr lang="pt-PT" sz="1400" spc="50" baseline="0" dirty="0">
              <a:latin typeface="+mn-lt"/>
            </a:rPr>
            <a:t>Early risks understood</a:t>
          </a:r>
          <a:endParaRPr lang="en-US" sz="140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pt-PT" sz="1600" kern="1200" spc="150" baseline="0">
              <a:latin typeface="Tenorite"/>
              <a:ea typeface="+mn-ea"/>
              <a:cs typeface="+mn-cs"/>
            </a:rPr>
            <a:t>PLANNING</a:t>
          </a:r>
          <a:endParaRPr lang="en-US" sz="1600" kern="1200" spc="150" baseline="0" dirty="0">
            <a:latin typeface="Tenorite"/>
            <a:ea typeface="+mn-ea"/>
            <a:cs typeface="+mn-cs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>
        <a:solidFill>
          <a:schemeClr val="bg1">
            <a:alpha val="90000"/>
          </a:schemeClr>
        </a:solidFill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Defining size, priority, and difficulty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Assigning tasks to team members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>
              <a:latin typeface="Tenorite"/>
              <a:ea typeface="+mn-ea"/>
              <a:cs typeface="+mn-cs"/>
            </a:rPr>
            <a:t>DESIGN</a:t>
          </a:r>
          <a:endParaRPr lang="en-US" sz="1600" kern="1200" spc="150" baseline="0" dirty="0">
            <a:latin typeface="Tenorite"/>
            <a:ea typeface="+mn-ea"/>
            <a:cs typeface="+mn-cs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</dgm:spPr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latin typeface="Tenorite"/>
              <a:ea typeface="+mn-ea"/>
              <a:cs typeface="+mn-cs"/>
            </a:rPr>
            <a:t>Development Planned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latin typeface="Tenorite"/>
              <a:ea typeface="+mn-ea"/>
              <a:cs typeface="+mn-cs"/>
            </a:rPr>
            <a:t>Product Design with respective documentation</a:t>
          </a:r>
          <a:endParaRPr lang="en-US" sz="1400" kern="1200" spc="50" baseline="0" dirty="0"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>
        <a:solidFill>
          <a:schemeClr val="bg1">
            <a:alpha val="90000"/>
          </a:schemeClr>
        </a:solidFill>
      </dgm:spPr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>
              <a:latin typeface="Tenorite"/>
              <a:ea typeface="+mn-ea"/>
              <a:cs typeface="+mn-cs"/>
            </a:rPr>
            <a:t>Building our features based on the previous phase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>
              <a:latin typeface="Tenorite"/>
              <a:ea typeface="+mn-ea"/>
              <a:cs typeface="+mn-cs"/>
            </a:rPr>
            <a:t>Product quality needs to meet design requirement</a:t>
          </a:r>
          <a:endParaRPr lang="en-US" sz="1400" kern="1200" spc="50" baseline="0" dirty="0"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>
              <a:latin typeface="Tenorite"/>
              <a:ea typeface="+mn-ea"/>
              <a:cs typeface="+mn-cs"/>
            </a:rPr>
            <a:t>LAUNCH</a:t>
          </a:r>
          <a:endParaRPr lang="en-US" sz="1600" kern="1200" spc="150" baseline="0" dirty="0">
            <a:latin typeface="Tenorite"/>
            <a:ea typeface="+mn-ea"/>
            <a:cs typeface="+mn-cs"/>
          </a:endParaRP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>
              <a:latin typeface="Tenorite"/>
              <a:ea typeface="+mn-ea"/>
              <a:cs typeface="+mn-cs"/>
            </a:rPr>
            <a:t>DEVELOPMENT</a:t>
          </a:r>
          <a:endParaRPr lang="en-US" sz="1600" kern="1200" spc="150" baseline="0" dirty="0"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6533" y="870267"/>
          <a:ext cx="2055783" cy="6167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53" tIns="162453" rIns="162453" bIns="16245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latin typeface="+mj-lt"/>
              <a:ea typeface="+mj-ea"/>
              <a:cs typeface="+mj-cs"/>
            </a:rPr>
            <a:t>DISCOVERY</a:t>
          </a:r>
        </a:p>
      </dsp:txBody>
      <dsp:txXfrm>
        <a:off x="6533" y="870267"/>
        <a:ext cx="2055783" cy="616735"/>
      </dsp:txXfrm>
    </dsp:sp>
    <dsp:sp modelId="{22359DD7-1BFB-4900-BAE6-6084F2F57988}">
      <dsp:nvSpPr>
        <dsp:cNvPr id="0" name=""/>
        <dsp:cNvSpPr/>
      </dsp:nvSpPr>
      <dsp:spPr>
        <a:xfrm>
          <a:off x="6533" y="1487002"/>
          <a:ext cx="2055783" cy="199406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066" tIns="203066" rIns="203066" bIns="20306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latin typeface="+mn-lt"/>
            </a:rPr>
            <a:t>Collect ideas from team members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 dirty="0">
              <a:latin typeface="+mn-lt"/>
            </a:rPr>
            <a:t>Early risks understood</a:t>
          </a:r>
          <a:endParaRPr lang="en-US" sz="1400" kern="1200" spc="50" baseline="0" dirty="0">
            <a:latin typeface="+mn-lt"/>
          </a:endParaRPr>
        </a:p>
      </dsp:txBody>
      <dsp:txXfrm>
        <a:off x="6533" y="1487002"/>
        <a:ext cx="2055783" cy="1994067"/>
      </dsp:txXfrm>
    </dsp:sp>
    <dsp:sp modelId="{C4F84DEA-2002-4D32-8E80-70EEE05E345A}">
      <dsp:nvSpPr>
        <dsp:cNvPr id="0" name=""/>
        <dsp:cNvSpPr/>
      </dsp:nvSpPr>
      <dsp:spPr>
        <a:xfrm>
          <a:off x="2170211" y="870267"/>
          <a:ext cx="2055783" cy="6167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53" tIns="162453" rIns="162453" bIns="1624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spc="150" baseline="0">
              <a:latin typeface="Tenorite"/>
              <a:ea typeface="+mn-ea"/>
              <a:cs typeface="+mn-cs"/>
            </a:rPr>
            <a:t>PLANNING</a:t>
          </a:r>
          <a:endParaRPr lang="en-US" sz="1600" kern="1200" spc="150" baseline="0" dirty="0">
            <a:latin typeface="Tenorite"/>
            <a:ea typeface="+mn-ea"/>
            <a:cs typeface="+mn-cs"/>
          </a:endParaRPr>
        </a:p>
      </dsp:txBody>
      <dsp:txXfrm>
        <a:off x="2170211" y="870267"/>
        <a:ext cx="2055783" cy="616735"/>
      </dsp:txXfrm>
    </dsp:sp>
    <dsp:sp modelId="{4FEB85EB-D046-4CDB-8A62-BBCE260C4490}">
      <dsp:nvSpPr>
        <dsp:cNvPr id="0" name=""/>
        <dsp:cNvSpPr/>
      </dsp:nvSpPr>
      <dsp:spPr>
        <a:xfrm>
          <a:off x="2170211" y="1487002"/>
          <a:ext cx="2055783" cy="199406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066" tIns="203066" rIns="203066" bIns="203066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Defining size, priority, and difficulty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Assigning tasks to team members</a:t>
          </a:r>
        </a:p>
      </dsp:txBody>
      <dsp:txXfrm>
        <a:off x="2170211" y="1487002"/>
        <a:ext cx="2055783" cy="1994067"/>
      </dsp:txXfrm>
    </dsp:sp>
    <dsp:sp modelId="{49B7F8FA-D256-41EF-9327-52A3551D9A60}">
      <dsp:nvSpPr>
        <dsp:cNvPr id="0" name=""/>
        <dsp:cNvSpPr/>
      </dsp:nvSpPr>
      <dsp:spPr>
        <a:xfrm>
          <a:off x="4333889" y="870267"/>
          <a:ext cx="2055783" cy="6167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53" tIns="162453" rIns="162453" bIns="1624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>
              <a:latin typeface="Tenorite"/>
              <a:ea typeface="+mn-ea"/>
              <a:cs typeface="+mn-cs"/>
            </a:rPr>
            <a:t>DESIGN</a:t>
          </a:r>
          <a:endParaRPr lang="en-US" sz="1600" kern="1200" spc="150" baseline="0" dirty="0">
            <a:latin typeface="Tenorite"/>
            <a:ea typeface="+mn-ea"/>
            <a:cs typeface="+mn-cs"/>
          </a:endParaRPr>
        </a:p>
      </dsp:txBody>
      <dsp:txXfrm>
        <a:off x="4333889" y="870267"/>
        <a:ext cx="2055783" cy="616735"/>
      </dsp:txXfrm>
    </dsp:sp>
    <dsp:sp modelId="{6B5FE59C-B471-448A-AA7A-B526DCC4D4CA}">
      <dsp:nvSpPr>
        <dsp:cNvPr id="0" name=""/>
        <dsp:cNvSpPr/>
      </dsp:nvSpPr>
      <dsp:spPr>
        <a:xfrm>
          <a:off x="4333889" y="1487002"/>
          <a:ext cx="2055783" cy="199406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066" tIns="203066" rIns="203066" bIns="203066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latin typeface="Tenorite"/>
              <a:ea typeface="+mn-ea"/>
              <a:cs typeface="+mn-cs"/>
            </a:rPr>
            <a:t>Development Planned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>
              <a:latin typeface="Tenorite"/>
              <a:ea typeface="+mn-ea"/>
              <a:cs typeface="+mn-cs"/>
            </a:rPr>
            <a:t>Product Design with respective documentation</a:t>
          </a:r>
          <a:endParaRPr lang="en-US" sz="1400" kern="1200" spc="50" baseline="0" dirty="0">
            <a:latin typeface="Tenorite"/>
            <a:ea typeface="+mn-ea"/>
            <a:cs typeface="+mn-cs"/>
          </a:endParaRPr>
        </a:p>
      </dsp:txBody>
      <dsp:txXfrm>
        <a:off x="4333889" y="1487002"/>
        <a:ext cx="2055783" cy="1994067"/>
      </dsp:txXfrm>
    </dsp:sp>
    <dsp:sp modelId="{4132ECB1-6BEF-4935-AFA3-B2EAA48FDE7E}">
      <dsp:nvSpPr>
        <dsp:cNvPr id="0" name=""/>
        <dsp:cNvSpPr/>
      </dsp:nvSpPr>
      <dsp:spPr>
        <a:xfrm>
          <a:off x="6497567" y="870267"/>
          <a:ext cx="2055783" cy="6167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53" tIns="162453" rIns="162453" bIns="1624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>
              <a:latin typeface="Tenorite"/>
              <a:ea typeface="+mn-ea"/>
              <a:cs typeface="+mn-cs"/>
            </a:rPr>
            <a:t>DEVELOPMENT</a:t>
          </a:r>
          <a:endParaRPr lang="en-US" sz="1600" kern="1200" spc="150" baseline="0" dirty="0">
            <a:latin typeface="Tenorite"/>
            <a:ea typeface="+mn-ea"/>
            <a:cs typeface="+mn-cs"/>
          </a:endParaRPr>
        </a:p>
      </dsp:txBody>
      <dsp:txXfrm>
        <a:off x="6497567" y="870267"/>
        <a:ext cx="2055783" cy="616735"/>
      </dsp:txXfrm>
    </dsp:sp>
    <dsp:sp modelId="{C42A8BDE-B838-475D-AFDE-17B60D744AB6}">
      <dsp:nvSpPr>
        <dsp:cNvPr id="0" name=""/>
        <dsp:cNvSpPr/>
      </dsp:nvSpPr>
      <dsp:spPr>
        <a:xfrm>
          <a:off x="6497567" y="1487002"/>
          <a:ext cx="2055783" cy="199406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066" tIns="203066" rIns="203066" bIns="20306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>
              <a:latin typeface="Tenorite"/>
              <a:ea typeface="+mn-ea"/>
              <a:cs typeface="+mn-cs"/>
            </a:rPr>
            <a:t>Building our features based on the previous phase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>
              <a:latin typeface="Tenorite"/>
              <a:ea typeface="+mn-ea"/>
              <a:cs typeface="+mn-cs"/>
            </a:rPr>
            <a:t>Product quality needs to meet design requirement</a:t>
          </a:r>
          <a:endParaRPr lang="en-US" sz="1400" kern="1200" spc="50" baseline="0" dirty="0">
            <a:latin typeface="Tenorite"/>
            <a:ea typeface="+mn-ea"/>
            <a:cs typeface="+mn-cs"/>
          </a:endParaRPr>
        </a:p>
      </dsp:txBody>
      <dsp:txXfrm>
        <a:off x="6497567" y="1487002"/>
        <a:ext cx="2055783" cy="1994067"/>
      </dsp:txXfrm>
    </dsp:sp>
    <dsp:sp modelId="{59606EB9-9F10-4D12-A33F-A242FDCC0D0F}">
      <dsp:nvSpPr>
        <dsp:cNvPr id="0" name=""/>
        <dsp:cNvSpPr/>
      </dsp:nvSpPr>
      <dsp:spPr>
        <a:xfrm>
          <a:off x="8661245" y="870267"/>
          <a:ext cx="2055783" cy="6167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53" tIns="162453" rIns="162453" bIns="1624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>
              <a:latin typeface="Tenorite"/>
              <a:ea typeface="+mn-ea"/>
              <a:cs typeface="+mn-cs"/>
            </a:rPr>
            <a:t>LAUNCH</a:t>
          </a:r>
          <a:endParaRPr lang="en-US" sz="1600" kern="1200" spc="150" baseline="0" dirty="0">
            <a:latin typeface="Tenorite"/>
            <a:ea typeface="+mn-ea"/>
            <a:cs typeface="+mn-cs"/>
          </a:endParaRPr>
        </a:p>
      </dsp:txBody>
      <dsp:txXfrm>
        <a:off x="8661245" y="870267"/>
        <a:ext cx="2055783" cy="616735"/>
      </dsp:txXfrm>
    </dsp:sp>
    <dsp:sp modelId="{C8429E68-36DD-4F6A-A2F4-7CCDADCEFAD1}">
      <dsp:nvSpPr>
        <dsp:cNvPr id="0" name=""/>
        <dsp:cNvSpPr/>
      </dsp:nvSpPr>
      <dsp:spPr>
        <a:xfrm>
          <a:off x="8661245" y="1487002"/>
          <a:ext cx="2055783" cy="199406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>
              <a:latin typeface="Tenorite"/>
              <a:ea typeface="+mn-ea"/>
              <a:cs typeface="+mn-cs"/>
            </a:rPr>
            <a:t>Product quality is assured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spc="50" baseline="0">
              <a:latin typeface="Tenorite"/>
              <a:ea typeface="+mn-ea"/>
              <a:cs typeface="+mn-cs"/>
            </a:rPr>
            <a:t>Results satisfy the client needs with proper documentation</a:t>
          </a:r>
          <a:endParaRPr lang="en-US" sz="1400" kern="1200" spc="50" baseline="0" dirty="0">
            <a:latin typeface="Tenorite"/>
            <a:ea typeface="+mn-ea"/>
            <a:cs typeface="+mn-cs"/>
          </a:endParaRPr>
        </a:p>
      </dsp:txBody>
      <dsp:txXfrm>
        <a:off x="8661245" y="1487002"/>
        <a:ext cx="2055783" cy="1994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5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D1B4B7-4AF0-E56C-CD63-501540C8F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solidFill>
                  <a:schemeClr val="tx2">
                    <a:alpha val="80000"/>
                  </a:schemeClr>
                </a:solidFill>
              </a:rPr>
              <a:t>e-</a:t>
            </a:r>
            <a:r>
              <a:rPr lang="pt-PT" dirty="0" err="1">
                <a:solidFill>
                  <a:schemeClr val="tx2">
                    <a:alpha val="80000"/>
                  </a:schemeClr>
                </a:solidFill>
              </a:rPr>
              <a:t>Course</a:t>
            </a:r>
            <a:endParaRPr lang="pt-PT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73DE-ACA2-96E4-072A-A613BAA6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pt-PT" dirty="0">
                <a:solidFill>
                  <a:schemeClr val="tx2">
                    <a:alpha val="80000"/>
                  </a:schemeClr>
                </a:solidFill>
              </a:rPr>
              <a:t>GRUPO 45</a:t>
            </a: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3589D62D-1B18-0AA7-019B-C3540920A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6" r="31269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334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F42B-F98C-9066-CE7A-AAD7F449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QUALITY OF THE FINAL PRODUCT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5F8AD8C-4180-ABD3-3EC4-85619CE5D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154948"/>
              </p:ext>
            </p:extLst>
          </p:nvPr>
        </p:nvGraphicFramePr>
        <p:xfrm>
          <a:off x="1524000" y="137467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784B9F-89F4-B27F-6C86-2A8B3B5D166C}"/>
              </a:ext>
            </a:extLst>
          </p:cNvPr>
          <p:cNvSpPr txBox="1"/>
          <p:nvPr/>
        </p:nvSpPr>
        <p:spPr>
          <a:xfrm>
            <a:off x="3922903" y="1514764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91 %</a:t>
            </a:r>
          </a:p>
        </p:txBody>
      </p:sp>
    </p:spTree>
    <p:extLst>
      <p:ext uri="{BB962C8B-B14F-4D97-AF65-F5344CB8AC3E}">
        <p14:creationId xmlns:p14="http://schemas.microsoft.com/office/powerpoint/2010/main" val="5128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0E64-6147-04A4-D3A0-B67A876F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SUGGESTIONS OF IMPROVMENT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6796-6D26-7EED-B565-55BA6EAA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err="1"/>
              <a:t>Despite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exceptional</a:t>
            </a:r>
            <a:r>
              <a:rPr lang="pt-PT" dirty="0"/>
              <a:t> </a:t>
            </a:r>
            <a:r>
              <a:rPr lang="pt-PT" dirty="0" err="1"/>
              <a:t>achievements</a:t>
            </a:r>
            <a:r>
              <a:rPr lang="pt-PT" dirty="0"/>
              <a:t>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to </a:t>
            </a:r>
            <a:r>
              <a:rPr lang="pt-PT" dirty="0" err="1"/>
              <a:t>acknowledge</a:t>
            </a:r>
            <a:r>
              <a:rPr lang="pt-PT" dirty="0"/>
              <a:t> </a:t>
            </a:r>
            <a:r>
              <a:rPr lang="pt-PT" dirty="0" err="1"/>
              <a:t>areas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faced</a:t>
            </a:r>
            <a:r>
              <a:rPr lang="pt-PT" dirty="0"/>
              <a:t> </a:t>
            </a:r>
            <a:r>
              <a:rPr lang="pt-PT" dirty="0" err="1"/>
              <a:t>challenges</a:t>
            </a:r>
            <a:r>
              <a:rPr lang="pt-PT" dirty="0"/>
              <a:t>:	</a:t>
            </a:r>
          </a:p>
          <a:p>
            <a:endParaRPr lang="pt-PT" dirty="0"/>
          </a:p>
          <a:p>
            <a:r>
              <a:rPr lang="pt-PT" dirty="0"/>
              <a:t>LPROG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fully</a:t>
            </a:r>
            <a:r>
              <a:rPr lang="pt-PT" dirty="0"/>
              <a:t> </a:t>
            </a:r>
            <a:r>
              <a:rPr lang="pt-PT" dirty="0" err="1"/>
              <a:t>accomplished</a:t>
            </a:r>
            <a:endParaRPr lang="pt-PT" dirty="0"/>
          </a:p>
          <a:p>
            <a:r>
              <a:rPr lang="pt-PT" dirty="0" err="1"/>
              <a:t>Graphic</a:t>
            </a:r>
            <a:r>
              <a:rPr lang="pt-PT" dirty="0"/>
              <a:t> Interface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made</a:t>
            </a:r>
            <a:endParaRPr lang="pt-PT" dirty="0"/>
          </a:p>
          <a:p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software more </a:t>
            </a:r>
            <a:r>
              <a:rPr lang="pt-PT" dirty="0" err="1"/>
              <a:t>efficient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290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1C3B-BB7A-ABF7-9338-5AF86226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SELF_ASSESSMENT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C2F8E9-DCAC-E5FD-31F4-DB96AD8AF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29907"/>
              </p:ext>
            </p:extLst>
          </p:nvPr>
        </p:nvGraphicFramePr>
        <p:xfrm>
          <a:off x="457200" y="1825625"/>
          <a:ext cx="1072356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95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1C3B-BB7A-ABF7-9338-5AF86226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SELF_ASSESSMENT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C2F8E9-DCAC-E5FD-31F4-DB96AD8AF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044776"/>
              </p:ext>
            </p:extLst>
          </p:nvPr>
        </p:nvGraphicFramePr>
        <p:xfrm>
          <a:off x="457200" y="1825625"/>
          <a:ext cx="1072356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341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1C3B-BB7A-ABF7-9338-5AF86226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SELF_ASSESSMENT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A4C5C-B842-B2A2-E123-75BB261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PT" b="1" dirty="0"/>
              <a:t>João Rodrigues_ </a:t>
            </a:r>
            <a:r>
              <a:rPr lang="pt-PT" dirty="0" err="1"/>
              <a:t>Making</a:t>
            </a:r>
            <a:r>
              <a:rPr lang="pt-PT" dirty="0"/>
              <a:t> a </a:t>
            </a:r>
            <a:r>
              <a:rPr lang="pt-PT" dirty="0" err="1"/>
              <a:t>hindsight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sprints,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, </a:t>
            </a:r>
            <a:r>
              <a:rPr lang="pt-PT" dirty="0" err="1"/>
              <a:t>another</a:t>
            </a:r>
            <a:r>
              <a:rPr lang="pt-PT" dirty="0"/>
              <a:t> </a:t>
            </a:r>
            <a:r>
              <a:rPr lang="pt-PT" dirty="0" err="1"/>
              <a:t>successfull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, I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develop</a:t>
            </a:r>
            <a:r>
              <a:rPr lang="pt-PT" dirty="0"/>
              <a:t>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soft </a:t>
            </a:r>
            <a:r>
              <a:rPr lang="pt-PT" dirty="0" err="1"/>
              <a:t>skills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I </a:t>
            </a:r>
            <a:r>
              <a:rPr lang="pt-PT" dirty="0" err="1"/>
              <a:t>am</a:t>
            </a:r>
            <a:r>
              <a:rPr lang="pt-PT" dirty="0"/>
              <a:t> </a:t>
            </a:r>
            <a:r>
              <a:rPr lang="pt-PT" dirty="0" err="1"/>
              <a:t>sure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importante to </a:t>
            </a:r>
            <a:r>
              <a:rPr lang="pt-PT" dirty="0" err="1"/>
              <a:t>my</a:t>
            </a:r>
            <a:r>
              <a:rPr lang="pt-PT" dirty="0"/>
              <a:t> future, </a:t>
            </a:r>
            <a:r>
              <a:rPr lang="pt-PT" dirty="0" err="1"/>
              <a:t>both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professional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social </a:t>
            </a:r>
            <a:r>
              <a:rPr lang="pt-PT" dirty="0" err="1"/>
              <a:t>levels</a:t>
            </a:r>
            <a:r>
              <a:rPr lang="pt-PT" dirty="0"/>
              <a:t>.</a:t>
            </a:r>
          </a:p>
          <a:p>
            <a:pPr algn="just"/>
            <a:r>
              <a:rPr lang="pt-PT" b="1" dirty="0"/>
              <a:t>Mateus Fernandes_ </a:t>
            </a:r>
            <a:r>
              <a:rPr lang="en-US" dirty="0"/>
              <a:t>Based on the work done over another successful integrative project, I was able to continue to develop my skills on a personal, social and professional level.</a:t>
            </a:r>
            <a:endParaRPr lang="en-US" b="1" dirty="0"/>
          </a:p>
          <a:p>
            <a:pPr algn="just"/>
            <a:r>
              <a:rPr lang="pt-PT" b="1" dirty="0"/>
              <a:t>João Veríssimo_  </a:t>
            </a:r>
            <a:r>
              <a:rPr lang="pt-PT" dirty="0"/>
              <a:t>As I </a:t>
            </a:r>
            <a:r>
              <a:rPr lang="pt-PT" dirty="0" err="1"/>
              <a:t>assess</a:t>
            </a:r>
            <a:r>
              <a:rPr lang="pt-PT" dirty="0"/>
              <a:t> </a:t>
            </a:r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technical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interpersonal</a:t>
            </a:r>
            <a:r>
              <a:rPr lang="pt-PT" dirty="0"/>
              <a:t> </a:t>
            </a:r>
            <a:r>
              <a:rPr lang="pt-PT" dirty="0" err="1"/>
              <a:t>skills</a:t>
            </a:r>
            <a:r>
              <a:rPr lang="pt-PT" dirty="0"/>
              <a:t>, </a:t>
            </a:r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aim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maximize </a:t>
            </a:r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strengths</a:t>
            </a:r>
            <a:r>
              <a:rPr lang="pt-PT" dirty="0"/>
              <a:t>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proactively</a:t>
            </a:r>
            <a:r>
              <a:rPr lang="pt-PT" dirty="0"/>
              <a:t> </a:t>
            </a:r>
            <a:r>
              <a:rPr lang="pt-PT" dirty="0" err="1"/>
              <a:t>addressing</a:t>
            </a:r>
            <a:r>
              <a:rPr lang="pt-PT" dirty="0"/>
              <a:t> </a:t>
            </a:r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weaknesses</a:t>
            </a:r>
            <a:r>
              <a:rPr lang="pt-PT" dirty="0"/>
              <a:t>, </a:t>
            </a:r>
            <a:r>
              <a:rPr lang="pt-PT" dirty="0" err="1"/>
              <a:t>fostering</a:t>
            </a:r>
            <a:r>
              <a:rPr lang="pt-PT" dirty="0"/>
              <a:t> </a:t>
            </a:r>
            <a:r>
              <a:rPr lang="pt-PT" dirty="0" err="1"/>
              <a:t>continuous</a:t>
            </a:r>
            <a:r>
              <a:rPr lang="pt-PT" dirty="0"/>
              <a:t> </a:t>
            </a:r>
            <a:r>
              <a:rPr lang="pt-PT" dirty="0" err="1"/>
              <a:t>personal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professional</a:t>
            </a:r>
            <a:r>
              <a:rPr lang="pt-PT" dirty="0"/>
              <a:t> </a:t>
            </a:r>
            <a:r>
              <a:rPr lang="pt-PT" dirty="0" err="1"/>
              <a:t>growth</a:t>
            </a:r>
            <a:r>
              <a:rPr lang="pt-PT" dirty="0"/>
              <a:t>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1465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1C3B-BB7A-ABF7-9338-5AF86226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SELF_ASSESSMENT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A4C5C-B842-B2A2-E123-75BB261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PT" b="1" dirty="0"/>
              <a:t>Jorge Lima_ </a:t>
            </a:r>
            <a:r>
              <a:rPr lang="pt-PT" sz="3100" dirty="0"/>
              <a:t>In </a:t>
            </a:r>
            <a:r>
              <a:rPr lang="pt-PT" sz="3100" dirty="0" err="1"/>
              <a:t>reflecting</a:t>
            </a:r>
            <a:r>
              <a:rPr lang="pt-PT" sz="3100" dirty="0"/>
              <a:t> </a:t>
            </a:r>
            <a:r>
              <a:rPr lang="pt-PT" sz="3100" dirty="0" err="1"/>
              <a:t>on</a:t>
            </a:r>
            <a:r>
              <a:rPr lang="pt-PT" sz="3100" dirty="0"/>
              <a:t> </a:t>
            </a:r>
            <a:r>
              <a:rPr lang="pt-PT" sz="3100" dirty="0" err="1"/>
              <a:t>my</a:t>
            </a:r>
            <a:r>
              <a:rPr lang="pt-PT" sz="3100" dirty="0"/>
              <a:t> </a:t>
            </a:r>
            <a:r>
              <a:rPr lang="pt-PT" sz="3100" dirty="0" err="1"/>
              <a:t>technical</a:t>
            </a:r>
            <a:r>
              <a:rPr lang="pt-PT" sz="3100" dirty="0"/>
              <a:t> </a:t>
            </a:r>
            <a:r>
              <a:rPr lang="pt-PT" sz="3100" dirty="0" err="1"/>
              <a:t>and</a:t>
            </a:r>
            <a:r>
              <a:rPr lang="pt-PT" sz="3100" dirty="0"/>
              <a:t> </a:t>
            </a:r>
            <a:r>
              <a:rPr lang="pt-PT" sz="3100" dirty="0" err="1"/>
              <a:t>interpersonal</a:t>
            </a:r>
            <a:r>
              <a:rPr lang="pt-PT" sz="3100" dirty="0"/>
              <a:t> </a:t>
            </a:r>
            <a:r>
              <a:rPr lang="pt-PT" sz="3100" dirty="0" err="1"/>
              <a:t>skills</a:t>
            </a:r>
            <a:r>
              <a:rPr lang="pt-PT" sz="3100" dirty="0"/>
              <a:t>, I </a:t>
            </a:r>
            <a:r>
              <a:rPr lang="pt-PT" sz="3100" dirty="0" err="1"/>
              <a:t>am</a:t>
            </a:r>
            <a:r>
              <a:rPr lang="pt-PT" sz="3100" dirty="0"/>
              <a:t> </a:t>
            </a:r>
            <a:r>
              <a:rPr lang="pt-PT" sz="3100" dirty="0" err="1"/>
              <a:t>determined</a:t>
            </a:r>
            <a:r>
              <a:rPr lang="pt-PT" sz="3100" dirty="0"/>
              <a:t> to </a:t>
            </a:r>
            <a:r>
              <a:rPr lang="pt-PT" sz="3100" dirty="0" err="1"/>
              <a:t>harness</a:t>
            </a:r>
            <a:r>
              <a:rPr lang="pt-PT" sz="3100" dirty="0"/>
              <a:t> </a:t>
            </a:r>
            <a:r>
              <a:rPr lang="pt-PT" sz="3100" dirty="0" err="1"/>
              <a:t>my</a:t>
            </a:r>
            <a:r>
              <a:rPr lang="pt-PT" sz="3100" dirty="0"/>
              <a:t> </a:t>
            </a:r>
            <a:r>
              <a:rPr lang="pt-PT" sz="3100" dirty="0" err="1"/>
              <a:t>strengths</a:t>
            </a:r>
            <a:r>
              <a:rPr lang="pt-PT" sz="3100" dirty="0"/>
              <a:t> </a:t>
            </a:r>
            <a:r>
              <a:rPr lang="pt-PT" sz="3100" dirty="0" err="1"/>
              <a:t>while</a:t>
            </a:r>
            <a:r>
              <a:rPr lang="pt-PT" sz="3100" dirty="0"/>
              <a:t> </a:t>
            </a:r>
            <a:r>
              <a:rPr lang="pt-PT" sz="3100" dirty="0" err="1"/>
              <a:t>actively</a:t>
            </a:r>
            <a:r>
              <a:rPr lang="pt-PT" sz="3100" dirty="0"/>
              <a:t> </a:t>
            </a:r>
            <a:r>
              <a:rPr lang="pt-PT" sz="3100" dirty="0" err="1"/>
              <a:t>seeking</a:t>
            </a:r>
            <a:r>
              <a:rPr lang="pt-PT" sz="3100" dirty="0"/>
              <a:t> </a:t>
            </a:r>
            <a:r>
              <a:rPr lang="pt-PT" sz="3100" dirty="0" err="1"/>
              <a:t>avenues</a:t>
            </a:r>
            <a:r>
              <a:rPr lang="pt-PT" sz="3100" dirty="0"/>
              <a:t> to improve </a:t>
            </a:r>
            <a:r>
              <a:rPr lang="pt-PT" sz="3100" dirty="0" err="1"/>
              <a:t>areas</a:t>
            </a:r>
            <a:r>
              <a:rPr lang="pt-PT" sz="3100" dirty="0"/>
              <a:t> </a:t>
            </a:r>
            <a:r>
              <a:rPr lang="pt-PT" sz="3100" dirty="0" err="1"/>
              <a:t>of</a:t>
            </a:r>
            <a:r>
              <a:rPr lang="pt-PT" sz="3100" dirty="0"/>
              <a:t> </a:t>
            </a:r>
            <a:r>
              <a:rPr lang="pt-PT" sz="3100" dirty="0" err="1"/>
              <a:t>weakness</a:t>
            </a:r>
            <a:r>
              <a:rPr lang="pt-PT" sz="3100" dirty="0"/>
              <a:t>, </a:t>
            </a:r>
            <a:r>
              <a:rPr lang="pt-PT" sz="3100" dirty="0" err="1"/>
              <a:t>driving</a:t>
            </a:r>
            <a:r>
              <a:rPr lang="pt-PT" sz="3100" dirty="0"/>
              <a:t> </a:t>
            </a:r>
            <a:r>
              <a:rPr lang="pt-PT" sz="3100" dirty="0" err="1"/>
              <a:t>my</a:t>
            </a:r>
            <a:r>
              <a:rPr lang="pt-PT" sz="3100" dirty="0"/>
              <a:t> </a:t>
            </a:r>
            <a:r>
              <a:rPr lang="pt-PT" sz="3100" dirty="0" err="1"/>
              <a:t>personal</a:t>
            </a:r>
            <a:r>
              <a:rPr lang="pt-PT" sz="3100" dirty="0"/>
              <a:t> </a:t>
            </a:r>
            <a:r>
              <a:rPr lang="pt-PT" sz="3100" dirty="0" err="1"/>
              <a:t>and</a:t>
            </a:r>
            <a:r>
              <a:rPr lang="pt-PT" sz="3100" dirty="0"/>
              <a:t> </a:t>
            </a:r>
            <a:r>
              <a:rPr lang="pt-PT" sz="3100" dirty="0" err="1"/>
              <a:t>professional</a:t>
            </a:r>
            <a:r>
              <a:rPr lang="pt-PT" sz="3100" dirty="0"/>
              <a:t> </a:t>
            </a:r>
            <a:r>
              <a:rPr lang="pt-PT" sz="3100" dirty="0" err="1"/>
              <a:t>growth</a:t>
            </a:r>
            <a:r>
              <a:rPr lang="pt-PT" sz="3100" dirty="0"/>
              <a:t> </a:t>
            </a:r>
            <a:r>
              <a:rPr lang="pt-PT" sz="3100" dirty="0" err="1"/>
              <a:t>forward</a:t>
            </a:r>
            <a:r>
              <a:rPr lang="pt-PT" sz="3100" dirty="0"/>
              <a:t>.</a:t>
            </a:r>
          </a:p>
          <a:p>
            <a:pPr algn="just"/>
            <a:r>
              <a:rPr lang="pt-PT" b="1" dirty="0"/>
              <a:t>João Morais_ </a:t>
            </a:r>
            <a:r>
              <a:rPr lang="pt-PT" dirty="0"/>
              <a:t> </a:t>
            </a:r>
            <a:r>
              <a:rPr lang="pt-PT" sz="3100" dirty="0" err="1"/>
              <a:t>Assessing</a:t>
            </a:r>
            <a:r>
              <a:rPr lang="pt-PT" sz="3100" dirty="0"/>
              <a:t> </a:t>
            </a:r>
            <a:r>
              <a:rPr lang="pt-PT" sz="3100" dirty="0" err="1"/>
              <a:t>my</a:t>
            </a:r>
            <a:r>
              <a:rPr lang="pt-PT" sz="3100" dirty="0"/>
              <a:t> </a:t>
            </a:r>
            <a:r>
              <a:rPr lang="pt-PT" sz="3100" dirty="0" err="1"/>
              <a:t>technical</a:t>
            </a:r>
            <a:r>
              <a:rPr lang="pt-PT" sz="3100" dirty="0"/>
              <a:t> </a:t>
            </a:r>
            <a:r>
              <a:rPr lang="pt-PT" sz="3100" dirty="0" err="1"/>
              <a:t>and</a:t>
            </a:r>
            <a:r>
              <a:rPr lang="pt-PT" sz="3100" dirty="0"/>
              <a:t> </a:t>
            </a:r>
            <a:r>
              <a:rPr lang="pt-PT" sz="3100" dirty="0" err="1"/>
              <a:t>interpersonal</a:t>
            </a:r>
            <a:r>
              <a:rPr lang="pt-PT" sz="3100" dirty="0"/>
              <a:t> </a:t>
            </a:r>
            <a:r>
              <a:rPr lang="pt-PT" sz="3100" dirty="0" err="1"/>
              <a:t>skills</a:t>
            </a:r>
            <a:r>
              <a:rPr lang="pt-PT" sz="3100" dirty="0"/>
              <a:t>, I </a:t>
            </a:r>
            <a:r>
              <a:rPr lang="pt-PT" sz="3100" dirty="0" err="1"/>
              <a:t>aim</a:t>
            </a:r>
            <a:r>
              <a:rPr lang="pt-PT" sz="3100" dirty="0"/>
              <a:t> to </a:t>
            </a:r>
            <a:r>
              <a:rPr lang="pt-PT" sz="3100" dirty="0" err="1"/>
              <a:t>leverage</a:t>
            </a:r>
            <a:r>
              <a:rPr lang="pt-PT" sz="3100" dirty="0"/>
              <a:t> </a:t>
            </a:r>
            <a:r>
              <a:rPr lang="pt-PT" sz="3100" dirty="0" err="1"/>
              <a:t>strengths</a:t>
            </a:r>
            <a:r>
              <a:rPr lang="pt-PT" sz="3100" dirty="0"/>
              <a:t> </a:t>
            </a:r>
            <a:r>
              <a:rPr lang="pt-PT" sz="3100" dirty="0" err="1"/>
              <a:t>while</a:t>
            </a:r>
            <a:r>
              <a:rPr lang="pt-PT" sz="3100" dirty="0"/>
              <a:t> </a:t>
            </a:r>
            <a:r>
              <a:rPr lang="pt-PT" sz="3100" dirty="0" err="1"/>
              <a:t>proactively</a:t>
            </a:r>
            <a:r>
              <a:rPr lang="pt-PT" sz="3100" dirty="0"/>
              <a:t> </a:t>
            </a:r>
            <a:r>
              <a:rPr lang="pt-PT" sz="3100" dirty="0" err="1"/>
              <a:t>improving</a:t>
            </a:r>
            <a:r>
              <a:rPr lang="pt-PT" sz="3100" dirty="0"/>
              <a:t> </a:t>
            </a:r>
            <a:r>
              <a:rPr lang="pt-PT" sz="3100" dirty="0" err="1"/>
              <a:t>areas</a:t>
            </a:r>
            <a:r>
              <a:rPr lang="pt-PT" sz="3100" dirty="0"/>
              <a:t> </a:t>
            </a:r>
            <a:r>
              <a:rPr lang="pt-PT" sz="3100" dirty="0" err="1"/>
              <a:t>of</a:t>
            </a:r>
            <a:r>
              <a:rPr lang="pt-PT" sz="3100" dirty="0"/>
              <a:t> </a:t>
            </a:r>
            <a:r>
              <a:rPr lang="pt-PT" sz="3100" dirty="0" err="1"/>
              <a:t>weakness</a:t>
            </a:r>
            <a:r>
              <a:rPr lang="pt-PT" sz="3100" dirty="0"/>
              <a:t> for </a:t>
            </a:r>
            <a:r>
              <a:rPr lang="pt-PT" sz="3100" dirty="0" err="1"/>
              <a:t>personal</a:t>
            </a:r>
            <a:r>
              <a:rPr lang="pt-PT" sz="3100" dirty="0"/>
              <a:t> </a:t>
            </a:r>
            <a:r>
              <a:rPr lang="pt-PT" sz="3100" dirty="0" err="1"/>
              <a:t>and</a:t>
            </a:r>
            <a:r>
              <a:rPr lang="pt-PT" sz="3100" dirty="0"/>
              <a:t> </a:t>
            </a:r>
            <a:r>
              <a:rPr lang="pt-PT" sz="3100" dirty="0" err="1"/>
              <a:t>professional</a:t>
            </a:r>
            <a:r>
              <a:rPr lang="pt-PT" sz="3100" dirty="0"/>
              <a:t> </a:t>
            </a:r>
            <a:r>
              <a:rPr lang="pt-PT" sz="3100" dirty="0" err="1"/>
              <a:t>growth</a:t>
            </a:r>
            <a:r>
              <a:rPr lang="pt-PT" sz="3100" dirty="0"/>
              <a:t>.</a:t>
            </a:r>
          </a:p>
          <a:p>
            <a:pPr algn="just"/>
            <a:r>
              <a:rPr lang="pt-PT" b="1" dirty="0"/>
              <a:t>José Teixeira_  </a:t>
            </a:r>
            <a:r>
              <a:rPr lang="en-US" sz="3100" dirty="0"/>
              <a:t>I am pleased to acknowledge the successful execution of the project, where I dedicated significant effort and demonstrated a high level of commitment. This project has been a catalyst for personal development, allowing me to cultivate various competencies</a:t>
            </a:r>
            <a:r>
              <a:rPr lang="en-US" sz="3100" b="0" i="0" dirty="0">
                <a:solidFill>
                  <a:srgbClr val="DBDEE1"/>
                </a:solidFill>
                <a:effectLst/>
                <a:latin typeface="Avenir Next LT Pro (corpo)"/>
              </a:rPr>
              <a:t>.</a:t>
            </a:r>
            <a:endParaRPr lang="pt-PT" sz="3100" dirty="0"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89801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644C-CA41-66B7-3D67-300504C8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46" y="2075007"/>
            <a:ext cx="10722932" cy="4351338"/>
          </a:xfrm>
        </p:spPr>
        <p:txBody>
          <a:bodyPr>
            <a:normAutofit/>
          </a:bodyPr>
          <a:lstStyle/>
          <a:p>
            <a:pPr algn="ctr"/>
            <a:r>
              <a:rPr lang="pt-PT" sz="1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2428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E849-A6C9-87E0-E65E-0AAD2F79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TEAM</a:t>
            </a:r>
          </a:p>
        </p:txBody>
      </p:sp>
      <p:pic>
        <p:nvPicPr>
          <p:cNvPr id="1030" name="Picture 6" descr="João Gonçalo Silva Rodrigues (joaogoncalosilvarodrigues1)">
            <a:extLst>
              <a:ext uri="{FF2B5EF4-FFF2-40B4-BE49-F238E27FC236}">
                <a16:creationId xmlns:a16="http://schemas.microsoft.com/office/drawing/2014/main" id="{3612A950-D146-DD80-912E-A364BA028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4" y="1643332"/>
            <a:ext cx="1785668" cy="178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ão Pedro Alves Veríssimo (joaopedroalvesverissimo)">
            <a:extLst>
              <a:ext uri="{FF2B5EF4-FFF2-40B4-BE49-F238E27FC236}">
                <a16:creationId xmlns:a16="http://schemas.microsoft.com/office/drawing/2014/main" id="{E0674B48-B58E-A5EE-BBCF-243ABA59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21" y="4321834"/>
            <a:ext cx="1785668" cy="178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rge Alexandre Soares Lima (jorgealexandresoareslima)">
            <a:extLst>
              <a:ext uri="{FF2B5EF4-FFF2-40B4-BE49-F238E27FC236}">
                <a16:creationId xmlns:a16="http://schemas.microsoft.com/office/drawing/2014/main" id="{53D55374-C56A-2A42-37F3-9E4DF40FC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393" y="1643332"/>
            <a:ext cx="1785668" cy="178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osé Teixeira (1200941) (joseteixeira1200941)">
            <a:extLst>
              <a:ext uri="{FF2B5EF4-FFF2-40B4-BE49-F238E27FC236}">
                <a16:creationId xmlns:a16="http://schemas.microsoft.com/office/drawing/2014/main" id="{2D9AC79E-8BB7-1AED-8C2E-0BE0314F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32" y="4321834"/>
            <a:ext cx="1785667" cy="17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teus Gonçalves Fernandes (mateusgoncalvesfernandes1)">
            <a:extLst>
              <a:ext uri="{FF2B5EF4-FFF2-40B4-BE49-F238E27FC236}">
                <a16:creationId xmlns:a16="http://schemas.microsoft.com/office/drawing/2014/main" id="{1829E32D-BC9C-36E2-02F7-DD43A188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01" y="1690688"/>
            <a:ext cx="1785667" cy="17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oão Pedro Carneiro De Morais (joaopedrocarneirodemorais)">
            <a:extLst>
              <a:ext uri="{FF2B5EF4-FFF2-40B4-BE49-F238E27FC236}">
                <a16:creationId xmlns:a16="http://schemas.microsoft.com/office/drawing/2014/main" id="{51A3513E-66B1-395D-CA5B-BE17EBD7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42" y="4321833"/>
            <a:ext cx="1785667" cy="178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9FA11-D26D-98EC-160F-58E9B0342566}"/>
              </a:ext>
            </a:extLst>
          </p:cNvPr>
          <p:cNvSpPr txBox="1"/>
          <p:nvPr/>
        </p:nvSpPr>
        <p:spPr>
          <a:xfrm>
            <a:off x="679743" y="3476355"/>
            <a:ext cx="178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João Rodrigues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4AD25-8E18-546E-9754-43837E8AF931}"/>
              </a:ext>
            </a:extLst>
          </p:cNvPr>
          <p:cNvSpPr txBox="1"/>
          <p:nvPr/>
        </p:nvSpPr>
        <p:spPr>
          <a:xfrm>
            <a:off x="3509250" y="3476355"/>
            <a:ext cx="178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Jorge Lima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C8AF8-74B9-50EC-2335-18BB408004D9}"/>
              </a:ext>
            </a:extLst>
          </p:cNvPr>
          <p:cNvSpPr txBox="1"/>
          <p:nvPr/>
        </p:nvSpPr>
        <p:spPr>
          <a:xfrm>
            <a:off x="6338757" y="3536862"/>
            <a:ext cx="178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Mateus Fernandes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BF8FC-095B-44EE-F663-BDF0F5782C50}"/>
              </a:ext>
            </a:extLst>
          </p:cNvPr>
          <p:cNvSpPr txBox="1"/>
          <p:nvPr/>
        </p:nvSpPr>
        <p:spPr>
          <a:xfrm>
            <a:off x="2073521" y="6156872"/>
            <a:ext cx="1785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João</a:t>
            </a:r>
            <a:br>
              <a:rPr lang="pt-PT" sz="1600" dirty="0">
                <a:solidFill>
                  <a:schemeClr val="bg1"/>
                </a:solidFill>
              </a:rPr>
            </a:br>
            <a:r>
              <a:rPr lang="pt-PT" sz="1600" dirty="0">
                <a:solidFill>
                  <a:schemeClr val="bg1"/>
                </a:solidFill>
              </a:rPr>
              <a:t>Veríssimo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BB8D9-B780-1DD4-2A55-FB44E34D7381}"/>
              </a:ext>
            </a:extLst>
          </p:cNvPr>
          <p:cNvSpPr txBox="1"/>
          <p:nvPr/>
        </p:nvSpPr>
        <p:spPr>
          <a:xfrm>
            <a:off x="4925832" y="6168008"/>
            <a:ext cx="178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José Teixeira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1F414-9742-CDFD-9474-44CB8720B3E2}"/>
              </a:ext>
            </a:extLst>
          </p:cNvPr>
          <p:cNvSpPr txBox="1"/>
          <p:nvPr/>
        </p:nvSpPr>
        <p:spPr>
          <a:xfrm>
            <a:off x="7778142" y="6168008"/>
            <a:ext cx="1785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João Morais</a:t>
            </a:r>
          </a:p>
        </p:txBody>
      </p:sp>
    </p:spTree>
    <p:extLst>
      <p:ext uri="{BB962C8B-B14F-4D97-AF65-F5344CB8AC3E}">
        <p14:creationId xmlns:p14="http://schemas.microsoft.com/office/powerpoint/2010/main" val="26137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08FC-6B38-2A9F-5168-9783837C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FA3F-CF81-414B-7A2B-AD3620D3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achieved</a:t>
            </a:r>
            <a:r>
              <a:rPr lang="pt-PT" dirty="0"/>
              <a:t> </a:t>
            </a:r>
            <a:r>
              <a:rPr lang="pt-PT" dirty="0" err="1"/>
              <a:t>outstanding</a:t>
            </a:r>
            <a:r>
              <a:rPr lang="pt-PT" dirty="0"/>
              <a:t> </a:t>
            </a:r>
            <a:r>
              <a:rPr lang="pt-PT" dirty="0" err="1"/>
              <a:t>results</a:t>
            </a:r>
            <a:r>
              <a:rPr lang="pt-PT" dirty="0"/>
              <a:t>, </a:t>
            </a:r>
            <a:r>
              <a:rPr lang="pt-PT" dirty="0" err="1"/>
              <a:t>showcasing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remarkable</a:t>
            </a:r>
            <a:r>
              <a:rPr lang="pt-PT" dirty="0"/>
              <a:t> </a:t>
            </a:r>
            <a:r>
              <a:rPr lang="pt-PT" dirty="0" err="1"/>
              <a:t>effectiveness</a:t>
            </a:r>
            <a:r>
              <a:rPr lang="pt-PT" dirty="0"/>
              <a:t>.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unwavering</a:t>
            </a:r>
            <a:r>
              <a:rPr lang="pt-PT" dirty="0"/>
              <a:t> </a:t>
            </a:r>
            <a:r>
              <a:rPr lang="pt-PT" dirty="0" err="1"/>
              <a:t>commitment</a:t>
            </a:r>
            <a:r>
              <a:rPr lang="pt-PT" dirty="0"/>
              <a:t> to </a:t>
            </a:r>
            <a:r>
              <a:rPr lang="pt-PT" dirty="0" err="1"/>
              <a:t>success</a:t>
            </a:r>
            <a:r>
              <a:rPr lang="pt-PT" dirty="0"/>
              <a:t>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reached</a:t>
            </a:r>
            <a:r>
              <a:rPr lang="pt-PT" dirty="0"/>
              <a:t> </a:t>
            </a:r>
            <a:r>
              <a:rPr lang="pt-PT" dirty="0" err="1"/>
              <a:t>significant</a:t>
            </a:r>
            <a:r>
              <a:rPr lang="pt-PT" dirty="0"/>
              <a:t> </a:t>
            </a:r>
            <a:r>
              <a:rPr lang="pt-PT" dirty="0" err="1"/>
              <a:t>milestones</a:t>
            </a:r>
            <a:r>
              <a:rPr lang="pt-PT" dirty="0"/>
              <a:t>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aspects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dedication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hard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exceptional</a:t>
            </a:r>
            <a:r>
              <a:rPr lang="pt-PT" dirty="0"/>
              <a:t> team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played</a:t>
            </a:r>
            <a:r>
              <a:rPr lang="pt-PT" dirty="0"/>
              <a:t> a </a:t>
            </a:r>
            <a:r>
              <a:rPr lang="pt-PT" dirty="0" err="1"/>
              <a:t>pivotal</a:t>
            </a:r>
            <a:r>
              <a:rPr lang="pt-PT" dirty="0"/>
              <a:t> role in </a:t>
            </a:r>
            <a:r>
              <a:rPr lang="pt-PT" dirty="0" err="1"/>
              <a:t>elevating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project’s</a:t>
            </a:r>
            <a:r>
              <a:rPr lang="pt-PT" dirty="0"/>
              <a:t> </a:t>
            </a:r>
            <a:r>
              <a:rPr lang="pt-PT" dirty="0" err="1"/>
              <a:t>outcomes</a:t>
            </a:r>
            <a:r>
              <a:rPr lang="pt-PT" dirty="0"/>
              <a:t> to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heights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5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625-723D-1775-FD43-39978E9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ANALYSIS OF RESULTS AND TEAMWORK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7829C-103F-BA6C-6365-3C1611018C3B}"/>
              </a:ext>
            </a:extLst>
          </p:cNvPr>
          <p:cNvSpPr/>
          <p:nvPr/>
        </p:nvSpPr>
        <p:spPr>
          <a:xfrm>
            <a:off x="300182" y="2593256"/>
            <a:ext cx="2651760" cy="449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546F8-0129-412B-082D-C4F6A774857D}"/>
              </a:ext>
            </a:extLst>
          </p:cNvPr>
          <p:cNvSpPr/>
          <p:nvPr/>
        </p:nvSpPr>
        <p:spPr>
          <a:xfrm>
            <a:off x="300182" y="3042922"/>
            <a:ext cx="2651760" cy="2934755"/>
          </a:xfrm>
          <a:prstGeom prst="rect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66">
            <a:extLst>
              <a:ext uri="{FF2B5EF4-FFF2-40B4-BE49-F238E27FC236}">
                <a16:creationId xmlns:a16="http://schemas.microsoft.com/office/drawing/2014/main" id="{E8C9FF96-7FA4-9172-4827-5C766D84B41C}"/>
              </a:ext>
            </a:extLst>
          </p:cNvPr>
          <p:cNvSpPr txBox="1"/>
          <p:nvPr/>
        </p:nvSpPr>
        <p:spPr>
          <a:xfrm>
            <a:off x="329999" y="3194495"/>
            <a:ext cx="2560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Adaptability</a:t>
            </a:r>
            <a:endParaRPr lang="pt-PT" sz="1200" dirty="0">
              <a:latin typeface="Century Gothic" panose="020B0502020202020204" pitchFamily="34" charset="0"/>
              <a:cs typeface="Arial" charset="0"/>
            </a:endParaRPr>
          </a:p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Problem-solving</a:t>
            </a:r>
            <a:endParaRPr lang="en-US" sz="1200" dirty="0">
              <a:latin typeface="Century Gothic" panose="020B0502020202020204" pitchFamily="34" charset="0"/>
              <a:cs typeface="Arial" charset="0"/>
            </a:endParaRPr>
          </a:p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Communication</a:t>
            </a:r>
            <a:endParaRPr lang="en-US" sz="1200" dirty="0">
              <a:latin typeface="Century Gothic" panose="020B0502020202020204" pitchFamily="34" charset="0"/>
              <a:cs typeface="Arial" charset="0"/>
            </a:endParaRPr>
          </a:p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Collaboration</a:t>
            </a:r>
            <a:endParaRPr lang="en-US" sz="1200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7AEF73-9DF1-4383-B565-BAF347077940}"/>
              </a:ext>
            </a:extLst>
          </p:cNvPr>
          <p:cNvSpPr/>
          <p:nvPr/>
        </p:nvSpPr>
        <p:spPr>
          <a:xfrm>
            <a:off x="1158295" y="557847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5E2347-E4B5-B688-AD7A-906E6ADDE6A9}"/>
              </a:ext>
            </a:extLst>
          </p:cNvPr>
          <p:cNvSpPr/>
          <p:nvPr/>
        </p:nvSpPr>
        <p:spPr>
          <a:xfrm>
            <a:off x="3287222" y="2593257"/>
            <a:ext cx="2651760" cy="44966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FC0016-C716-6142-B91A-5B10CF3B55C5}"/>
              </a:ext>
            </a:extLst>
          </p:cNvPr>
          <p:cNvSpPr/>
          <p:nvPr/>
        </p:nvSpPr>
        <p:spPr>
          <a:xfrm>
            <a:off x="3287222" y="3042923"/>
            <a:ext cx="2651760" cy="2934742"/>
          </a:xfrm>
          <a:prstGeom prst="rect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68">
            <a:extLst>
              <a:ext uri="{FF2B5EF4-FFF2-40B4-BE49-F238E27FC236}">
                <a16:creationId xmlns:a16="http://schemas.microsoft.com/office/drawing/2014/main" id="{9B9FB1F0-7E96-1EB6-1905-2C369B0A2E03}"/>
              </a:ext>
            </a:extLst>
          </p:cNvPr>
          <p:cNvSpPr txBox="1"/>
          <p:nvPr/>
        </p:nvSpPr>
        <p:spPr>
          <a:xfrm>
            <a:off x="3317039" y="3194496"/>
            <a:ext cx="25603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>
                <a:latin typeface="Century Gothic" panose="020B0502020202020204" pitchFamily="34" charset="0"/>
                <a:cs typeface="Arial" charset="0"/>
              </a:rPr>
              <a:t>Time Management</a:t>
            </a:r>
          </a:p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Insufficient</a:t>
            </a:r>
            <a:r>
              <a:rPr lang="pt-PT" sz="1200" dirty="0">
                <a:latin typeface="Century Gothic" panose="020B0502020202020204" pitchFamily="34" charset="0"/>
                <a:cs typeface="Arial" charset="0"/>
              </a:rPr>
              <a:t> Training </a:t>
            </a: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and</a:t>
            </a:r>
            <a:r>
              <a:rPr lang="pt-PT" sz="1200" dirty="0"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Development</a:t>
            </a:r>
            <a:endParaRPr lang="pt-PT" sz="1200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9A2019-48C7-3887-398B-BA24D96993F0}"/>
              </a:ext>
            </a:extLst>
          </p:cNvPr>
          <p:cNvSpPr/>
          <p:nvPr/>
        </p:nvSpPr>
        <p:spPr>
          <a:xfrm>
            <a:off x="4155902" y="5578475"/>
            <a:ext cx="914400" cy="914400"/>
          </a:xfrm>
          <a:prstGeom prst="ellipse">
            <a:avLst/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0E36C-D2B7-E2E8-D758-8AF67A4116E3}"/>
              </a:ext>
            </a:extLst>
          </p:cNvPr>
          <p:cNvSpPr/>
          <p:nvPr/>
        </p:nvSpPr>
        <p:spPr>
          <a:xfrm>
            <a:off x="6274262" y="2593256"/>
            <a:ext cx="2651760" cy="449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8CA7AD-FEE1-1870-16C6-4AAE2AA102B9}"/>
              </a:ext>
            </a:extLst>
          </p:cNvPr>
          <p:cNvSpPr/>
          <p:nvPr/>
        </p:nvSpPr>
        <p:spPr>
          <a:xfrm>
            <a:off x="6253020" y="3056033"/>
            <a:ext cx="2651760" cy="2934755"/>
          </a:xfrm>
          <a:prstGeom prst="rect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73">
            <a:extLst>
              <a:ext uri="{FF2B5EF4-FFF2-40B4-BE49-F238E27FC236}">
                <a16:creationId xmlns:a16="http://schemas.microsoft.com/office/drawing/2014/main" id="{730EF1C6-24BD-FEAE-510C-0647D830146C}"/>
              </a:ext>
            </a:extLst>
          </p:cNvPr>
          <p:cNvSpPr txBox="1"/>
          <p:nvPr/>
        </p:nvSpPr>
        <p:spPr>
          <a:xfrm>
            <a:off x="6304079" y="3213887"/>
            <a:ext cx="25603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Market</a:t>
            </a:r>
            <a:r>
              <a:rPr lang="pt-PT" sz="1200" dirty="0"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Demand</a:t>
            </a:r>
            <a:endParaRPr lang="pt-PT" sz="1200" dirty="0">
              <a:latin typeface="Century Gothic" panose="020B0502020202020204" pitchFamily="34" charset="0"/>
              <a:cs typeface="Arial" charset="0"/>
            </a:endParaRPr>
          </a:p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Technological</a:t>
            </a:r>
            <a:r>
              <a:rPr lang="pt-PT" sz="1200" dirty="0"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Advancements</a:t>
            </a:r>
            <a:endParaRPr lang="pt-PT" sz="1200" dirty="0">
              <a:latin typeface="Century Gothic" panose="020B0502020202020204" pitchFamily="34" charset="0"/>
              <a:cs typeface="Arial" charset="0"/>
            </a:endParaRPr>
          </a:p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>
                <a:latin typeface="Century Gothic" panose="020B0502020202020204" pitchFamily="34" charset="0"/>
                <a:cs typeface="Arial" charset="0"/>
              </a:rPr>
              <a:t>User Feedback</a:t>
            </a:r>
            <a:endParaRPr lang="en-US" sz="1200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2F8FCA-F894-330B-3235-79B8593419E8}"/>
              </a:ext>
            </a:extLst>
          </p:cNvPr>
          <p:cNvSpPr/>
          <p:nvPr/>
        </p:nvSpPr>
        <p:spPr>
          <a:xfrm>
            <a:off x="7142942" y="557847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B14B20-F7CE-0AC6-078A-57B7FB7C495B}"/>
              </a:ext>
            </a:extLst>
          </p:cNvPr>
          <p:cNvSpPr/>
          <p:nvPr/>
        </p:nvSpPr>
        <p:spPr>
          <a:xfrm>
            <a:off x="9217276" y="2593257"/>
            <a:ext cx="2651760" cy="449666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253CC8-6E8C-DFE6-8074-EF2124C7F6E1}"/>
              </a:ext>
            </a:extLst>
          </p:cNvPr>
          <p:cNvSpPr/>
          <p:nvPr/>
        </p:nvSpPr>
        <p:spPr>
          <a:xfrm>
            <a:off x="9217276" y="3042923"/>
            <a:ext cx="2651760" cy="2934742"/>
          </a:xfrm>
          <a:prstGeom prst="rect">
            <a:avLst/>
          </a:prstGeom>
          <a:solidFill>
            <a:schemeClr val="bg1">
              <a:alpha val="90000"/>
            </a:schemeClr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TextBox 74">
            <a:extLst>
              <a:ext uri="{FF2B5EF4-FFF2-40B4-BE49-F238E27FC236}">
                <a16:creationId xmlns:a16="http://schemas.microsoft.com/office/drawing/2014/main" id="{F81DAF64-D991-C84F-B075-9A5C1BABC5C4}"/>
              </a:ext>
            </a:extLst>
          </p:cNvPr>
          <p:cNvSpPr txBox="1"/>
          <p:nvPr/>
        </p:nvSpPr>
        <p:spPr>
          <a:xfrm>
            <a:off x="9247093" y="3213888"/>
            <a:ext cx="25603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Competition</a:t>
            </a:r>
            <a:endParaRPr lang="pt-PT" sz="1200" dirty="0">
              <a:latin typeface="Century Gothic" panose="020B0502020202020204" pitchFamily="34" charset="0"/>
              <a:cs typeface="Arial" charset="0"/>
            </a:endParaRPr>
          </a:p>
          <a:p>
            <a:pPr marL="285750" indent="-285750">
              <a:spcAft>
                <a:spcPts val="1200"/>
              </a:spcAft>
              <a:buClr>
                <a:schemeClr val="tx1">
                  <a:lumMod val="85000"/>
                  <a:lumOff val="15000"/>
                </a:schemeClr>
              </a:buClr>
              <a:buSzPct val="110000"/>
              <a:buFont typeface="System Font Regular"/>
              <a:buChar char="—"/>
            </a:pP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Economic</a:t>
            </a:r>
            <a:r>
              <a:rPr lang="pt-PT" sz="1200" dirty="0"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pt-PT" sz="1200" dirty="0" err="1">
                <a:latin typeface="Century Gothic" panose="020B0502020202020204" pitchFamily="34" charset="0"/>
                <a:cs typeface="Arial" charset="0"/>
              </a:rPr>
              <a:t>Conditions</a:t>
            </a:r>
            <a:endParaRPr lang="en-US" sz="1200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31" name="TextBox 76">
            <a:extLst>
              <a:ext uri="{FF2B5EF4-FFF2-40B4-BE49-F238E27FC236}">
                <a16:creationId xmlns:a16="http://schemas.microsoft.com/office/drawing/2014/main" id="{D2C276C6-79CD-6EF2-CDDF-E187C83C26B8}"/>
              </a:ext>
            </a:extLst>
          </p:cNvPr>
          <p:cNvSpPr txBox="1"/>
          <p:nvPr/>
        </p:nvSpPr>
        <p:spPr>
          <a:xfrm>
            <a:off x="9261302" y="2645374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THREATS  –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948EAC-26D8-7643-404C-8396CC5FF2BD}"/>
              </a:ext>
            </a:extLst>
          </p:cNvPr>
          <p:cNvSpPr/>
          <p:nvPr/>
        </p:nvSpPr>
        <p:spPr>
          <a:xfrm>
            <a:off x="10085956" y="5578475"/>
            <a:ext cx="914400" cy="914400"/>
          </a:xfrm>
          <a:prstGeom prst="ellipse">
            <a:avLst/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75">
            <a:extLst>
              <a:ext uri="{FF2B5EF4-FFF2-40B4-BE49-F238E27FC236}">
                <a16:creationId xmlns:a16="http://schemas.microsoft.com/office/drawing/2014/main" id="{D1697F4C-D5B5-8144-DC35-6B7D52ADD249}"/>
              </a:ext>
            </a:extLst>
          </p:cNvPr>
          <p:cNvSpPr txBox="1"/>
          <p:nvPr/>
        </p:nvSpPr>
        <p:spPr>
          <a:xfrm>
            <a:off x="6318289" y="2630430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OPPORTUNITIES  +</a:t>
            </a:r>
          </a:p>
        </p:txBody>
      </p:sp>
      <p:pic>
        <p:nvPicPr>
          <p:cNvPr id="34" name="Graphic 93">
            <a:extLst>
              <a:ext uri="{FF2B5EF4-FFF2-40B4-BE49-F238E27FC236}">
                <a16:creationId xmlns:a16="http://schemas.microsoft.com/office/drawing/2014/main" id="{BCA30178-D6A4-9B7D-9BE4-41EC1F64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8955" y="5747796"/>
            <a:ext cx="642376" cy="6423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67396CA-CD77-1D58-96BA-C0C775047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687">
                        <a14:foregroundMark x1="56681" y1="16255" x2="56681" y2="16255"/>
                        <a14:foregroundMark x1="66075" y1="7257" x2="66075" y2="72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8097" y="5826560"/>
            <a:ext cx="674142" cy="484847"/>
          </a:xfrm>
          <a:prstGeom prst="rect">
            <a:avLst/>
          </a:prstGeom>
          <a:effectLst/>
        </p:spPr>
      </p:pic>
      <p:sp>
        <p:nvSpPr>
          <p:cNvPr id="36" name="TextBox 71">
            <a:extLst>
              <a:ext uri="{FF2B5EF4-FFF2-40B4-BE49-F238E27FC236}">
                <a16:creationId xmlns:a16="http://schemas.microsoft.com/office/drawing/2014/main" id="{02FBB027-4FD3-2501-B0EC-86FB0CC1A50C}"/>
              </a:ext>
            </a:extLst>
          </p:cNvPr>
          <p:cNvSpPr txBox="1"/>
          <p:nvPr/>
        </p:nvSpPr>
        <p:spPr>
          <a:xfrm>
            <a:off x="3296285" y="2630430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WEAKNESSES  –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D8686B1-0477-2D19-AF3E-E178F07EA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9929" y1="83165" x2="9929" y2="831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404914" y="5874935"/>
            <a:ext cx="390474" cy="411243"/>
          </a:xfrm>
          <a:prstGeom prst="rect">
            <a:avLst/>
          </a:prstGeom>
          <a:effectLst/>
        </p:spPr>
      </p:pic>
      <p:sp>
        <p:nvSpPr>
          <p:cNvPr id="38" name="TextBox 70">
            <a:extLst>
              <a:ext uri="{FF2B5EF4-FFF2-40B4-BE49-F238E27FC236}">
                <a16:creationId xmlns:a16="http://schemas.microsoft.com/office/drawing/2014/main" id="{A82C0A2E-C808-1834-DC65-905C5E855BEF}"/>
              </a:ext>
            </a:extLst>
          </p:cNvPr>
          <p:cNvSpPr txBox="1"/>
          <p:nvPr/>
        </p:nvSpPr>
        <p:spPr>
          <a:xfrm>
            <a:off x="344209" y="2630635"/>
            <a:ext cx="2607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STRENGTHS  +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4AE169-A523-953C-42D4-DF7F7F34E9E0}"/>
              </a:ext>
            </a:extLst>
          </p:cNvPr>
          <p:cNvGrpSpPr/>
          <p:nvPr/>
        </p:nvGrpSpPr>
        <p:grpSpPr>
          <a:xfrm flipV="1">
            <a:off x="1283096" y="5872599"/>
            <a:ext cx="657977" cy="324058"/>
            <a:chOff x="1092200" y="1177152"/>
            <a:chExt cx="3659192" cy="1802176"/>
          </a:xfrm>
          <a:solidFill>
            <a:schemeClr val="bg1"/>
          </a:solidFill>
          <a:effectLst/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3D20018-A544-B9DF-D797-187C2BF48426}"/>
                </a:ext>
              </a:extLst>
            </p:cNvPr>
            <p:cNvGrpSpPr/>
            <p:nvPr/>
          </p:nvGrpSpPr>
          <p:grpSpPr>
            <a:xfrm>
              <a:off x="1092200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63ED7B9-48FF-520C-9862-7408FEAE9843}"/>
                  </a:ext>
                </a:extLst>
              </p:cNvPr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70F51A-E98E-1F86-7CF4-0DA2C42F5A13}"/>
                  </a:ext>
                </a:extLst>
              </p:cNvPr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5FEEE5E-C3E9-0634-3680-C2D472A55334}"/>
                  </a:ext>
                </a:extLst>
              </p:cNvPr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4F89C4D-CCB4-EE41-F99F-C3E942935906}"/>
                </a:ext>
              </a:extLst>
            </p:cNvPr>
            <p:cNvGrpSpPr/>
            <p:nvPr/>
          </p:nvGrpSpPr>
          <p:grpSpPr>
            <a:xfrm flipH="1">
              <a:off x="3653507" y="1177152"/>
              <a:ext cx="1097885" cy="1802176"/>
              <a:chOff x="1092200" y="1177152"/>
              <a:chExt cx="1097885" cy="1802176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05B75D-8DB5-432A-77C1-22B5C8209462}"/>
                  </a:ext>
                </a:extLst>
              </p:cNvPr>
              <p:cNvSpPr/>
              <p:nvPr/>
            </p:nvSpPr>
            <p:spPr>
              <a:xfrm>
                <a:off x="1092200" y="1892300"/>
                <a:ext cx="139700" cy="482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04511F-3E0C-19D8-F8F5-397D74665951}"/>
                  </a:ext>
                </a:extLst>
              </p:cNvPr>
              <p:cNvSpPr/>
              <p:nvPr/>
            </p:nvSpPr>
            <p:spPr>
              <a:xfrm>
                <a:off x="1333500" y="1297190"/>
                <a:ext cx="357938" cy="1562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197BFE2-7EF0-A209-0A27-F3D2C71E345F}"/>
                  </a:ext>
                </a:extLst>
              </p:cNvPr>
              <p:cNvSpPr/>
              <p:nvPr/>
            </p:nvSpPr>
            <p:spPr>
              <a:xfrm>
                <a:off x="1849523" y="1177152"/>
                <a:ext cx="340562" cy="18021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D99EA7-0AB3-A064-C513-6B4DACF13E0A}"/>
                </a:ext>
              </a:extLst>
            </p:cNvPr>
            <p:cNvSpPr/>
            <p:nvPr/>
          </p:nvSpPr>
          <p:spPr>
            <a:xfrm>
              <a:off x="2291685" y="1892300"/>
              <a:ext cx="1249275" cy="4297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62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08FC-6B38-2A9F-5168-9783837C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Completed</a:t>
            </a:r>
            <a:r>
              <a:rPr lang="pt-PT" dirty="0"/>
              <a:t> </a:t>
            </a:r>
            <a:r>
              <a:rPr lang="pt-PT" dirty="0" err="1"/>
              <a:t>Activities</a:t>
            </a:r>
            <a:endParaRPr lang="pt-PT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46ECED-5DD8-9684-5790-23142E080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621033"/>
              </p:ext>
            </p:extLst>
          </p:nvPr>
        </p:nvGraphicFramePr>
        <p:xfrm>
          <a:off x="832757" y="2139043"/>
          <a:ext cx="10207106" cy="36052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1617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3076534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1681029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1705872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1805243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  <a:gridCol w="986811">
                  <a:extLst>
                    <a:ext uri="{9D8B030D-6E8A-4147-A177-3AD203B41FA5}">
                      <a16:colId xmlns:a16="http://schemas.microsoft.com/office/drawing/2014/main" val="3202416651"/>
                    </a:ext>
                  </a:extLst>
                </a:gridCol>
              </a:tblGrid>
              <a:tr h="426207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500" b="1" dirty="0">
                          <a:solidFill>
                            <a:srgbClr val="FFFFFF"/>
                          </a:solidFill>
                          <a:effectLst/>
                        </a:rPr>
                        <a:t>ID</a:t>
                      </a:r>
                      <a:endParaRPr lang="en-US" sz="15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</a:rPr>
                        <a:t>Assigned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kern="1200" dirty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kern="1200" dirty="0">
                          <a:solidFill>
                            <a:schemeClr val="bg1"/>
                          </a:solidFill>
                          <a:effectLst/>
                        </a:rPr>
                        <a:t>Real</a:t>
                      </a:r>
                      <a:endParaRPr lang="en-US" sz="15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500" b="0" kern="1200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US" sz="15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US3004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As User, I want to share a board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João Rodrigues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31-05-23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US3005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As User, I want to view, in real-time, the updates in the shared boards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José Nuno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24-05-23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US3006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As User, I want to create a post-it on a board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Mateus Fernandes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31-05-23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US3007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As User, I want to change a post-it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João Morais</a:t>
                      </a: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300" b="0" kern="1200">
                          <a:solidFill>
                            <a:srgbClr val="333F50"/>
                          </a:solidFill>
                          <a:effectLst/>
                        </a:rPr>
                        <a:t>US3008</a:t>
                      </a:r>
                      <a:endParaRPr lang="en-US" sz="1300" b="0" i="0" kern="120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300" b="0" kern="1200">
                          <a:solidFill>
                            <a:srgbClr val="333F50"/>
                          </a:solidFill>
                          <a:effectLst/>
                        </a:rPr>
                        <a:t>As User, I want to undo the last change in a post-it</a:t>
                      </a:r>
                      <a:endParaRPr lang="en-US" sz="1300" b="0" i="0" kern="120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300" b="0" kern="1200" dirty="0">
                          <a:solidFill>
                            <a:srgbClr val="333F50"/>
                          </a:solidFill>
                          <a:effectLst/>
                        </a:rPr>
                        <a:t>Jorge Lima</a:t>
                      </a:r>
                      <a:endParaRPr lang="en-US" sz="13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Start: 05-05-23</a:t>
                      </a:r>
                    </a:p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02865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08FC-6B38-2A9F-5168-9783837C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Completed</a:t>
            </a:r>
            <a:r>
              <a:rPr lang="pt-PT" dirty="0"/>
              <a:t> </a:t>
            </a:r>
            <a:r>
              <a:rPr lang="pt-PT" dirty="0" err="1"/>
              <a:t>Activities</a:t>
            </a:r>
            <a:endParaRPr lang="pt-PT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46ECED-5DD8-9684-5790-23142E080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665102"/>
              </p:ext>
            </p:extLst>
          </p:nvPr>
        </p:nvGraphicFramePr>
        <p:xfrm>
          <a:off x="832757" y="2139043"/>
          <a:ext cx="10207106" cy="36052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1617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3076534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1681029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1705872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1805243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  <a:gridCol w="986811">
                  <a:extLst>
                    <a:ext uri="{9D8B030D-6E8A-4147-A177-3AD203B41FA5}">
                      <a16:colId xmlns:a16="http://schemas.microsoft.com/office/drawing/2014/main" val="3202416651"/>
                    </a:ext>
                  </a:extLst>
                </a:gridCol>
              </a:tblGrid>
              <a:tr h="426207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500" b="1" dirty="0">
                          <a:solidFill>
                            <a:srgbClr val="FFFFFF"/>
                          </a:solidFill>
                          <a:effectLst/>
                        </a:rPr>
                        <a:t>ID</a:t>
                      </a:r>
                      <a:endParaRPr lang="en-US" sz="15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</a:rPr>
                        <a:t>Assigned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kern="1200" dirty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kern="1200" dirty="0">
                          <a:solidFill>
                            <a:schemeClr val="bg1"/>
                          </a:solidFill>
                          <a:effectLst/>
                        </a:rPr>
                        <a:t>Real</a:t>
                      </a:r>
                      <a:endParaRPr lang="en-US" sz="15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500" b="0" kern="1200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US" sz="15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US3009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As User, I want to view the history of updates on a board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João </a:t>
                      </a:r>
                      <a:r>
                        <a:rPr lang="en-US" sz="1300" b="0" dirty="0" err="1">
                          <a:solidFill>
                            <a:srgbClr val="333F50"/>
                          </a:solidFill>
                          <a:effectLst/>
                        </a:rPr>
                        <a:t>Veríssimo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Start: 07-06-23</a:t>
                      </a:r>
                    </a:p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End: 15-06-23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US3010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As User, I want to archive a board I own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Mateus Fernandes 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31-05-23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US2004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As Student, I want to take an exam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José Nuno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26-05-23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US2005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As Student, I want to view a list of my grades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João Rodrigues 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Start: 09-06-23</a:t>
                      </a:r>
                    </a:p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300" b="0" kern="1200" dirty="0">
                          <a:solidFill>
                            <a:srgbClr val="333F50"/>
                          </a:solidFill>
                          <a:effectLst/>
                        </a:rPr>
                        <a:t>US2006</a:t>
                      </a:r>
                      <a:endParaRPr lang="en-US" sz="13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300" b="0" kern="1200" dirty="0">
                          <a:solidFill>
                            <a:srgbClr val="333F50"/>
                          </a:solidFill>
                          <a:effectLst/>
                        </a:rPr>
                        <a:t>As Teacher, I want to view a list of the grades of exams of my courses</a:t>
                      </a:r>
                      <a:endParaRPr lang="en-US" sz="13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João </a:t>
                      </a:r>
                      <a:r>
                        <a:rPr lang="en-US" sz="1300" b="0" dirty="0" err="1">
                          <a:solidFill>
                            <a:srgbClr val="333F50"/>
                          </a:solidFill>
                          <a:effectLst/>
                        </a:rPr>
                        <a:t>Veríssimo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Start: 05-05-23</a:t>
                      </a:r>
                    </a:p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02865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5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08FC-6B38-2A9F-5168-9783837C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Completed</a:t>
            </a:r>
            <a:r>
              <a:rPr lang="pt-PT" dirty="0"/>
              <a:t> </a:t>
            </a:r>
            <a:r>
              <a:rPr lang="pt-PT" dirty="0" err="1"/>
              <a:t>Activities</a:t>
            </a:r>
            <a:endParaRPr lang="pt-PT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46ECED-5DD8-9684-5790-23142E080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0061"/>
              </p:ext>
            </p:extLst>
          </p:nvPr>
        </p:nvGraphicFramePr>
        <p:xfrm>
          <a:off x="832757" y="2139043"/>
          <a:ext cx="10207106" cy="36951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1617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3076534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1681029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1705872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1805243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  <a:gridCol w="986811">
                  <a:extLst>
                    <a:ext uri="{9D8B030D-6E8A-4147-A177-3AD203B41FA5}">
                      <a16:colId xmlns:a16="http://schemas.microsoft.com/office/drawing/2014/main" val="3202416651"/>
                    </a:ext>
                  </a:extLst>
                </a:gridCol>
              </a:tblGrid>
              <a:tr h="426207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</a:rPr>
                        <a:t>Assigned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kern="1200" dirty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  <a:endParaRPr lang="en-US" sz="1500" b="1" i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500" b="0" kern="1200" dirty="0">
                          <a:solidFill>
                            <a:schemeClr val="bg1"/>
                          </a:solidFill>
                          <a:effectLst/>
                        </a:rPr>
                        <a:t>Real</a:t>
                      </a:r>
                      <a:endParaRPr lang="en-US" sz="15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PT" sz="1500" b="0" kern="1200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endParaRPr lang="en-US" sz="15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US2009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As Student, I want to take an automatic formative exam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José Nuno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26-05-23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US4002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As User, I want to cancel a meeting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Jorge Lima</a:t>
                      </a:r>
                    </a:p>
                    <a:p>
                      <a:pPr algn="ctr" rtl="0" fontAlgn="base"/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Start: 05-06-23</a:t>
                      </a:r>
                    </a:p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US4003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As User, I want to accept or reject a meeting request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João Morais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25-05-23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US4004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As User, I want to view a list of participants in my meeting and their status (accept or reject)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Jorge Lima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Start: 09-06-23</a:t>
                      </a:r>
                    </a:p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635817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300" b="0" kern="1200" dirty="0">
                          <a:solidFill>
                            <a:srgbClr val="333F50"/>
                          </a:solidFill>
                          <a:effectLst/>
                        </a:rPr>
                        <a:t>US5002</a:t>
                      </a:r>
                      <a:endParaRPr lang="en-US" sz="13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300" b="0" kern="1200" dirty="0">
                          <a:solidFill>
                            <a:srgbClr val="333F50"/>
                          </a:solidFill>
                          <a:effectLst/>
                        </a:rPr>
                        <a:t>As Software Product Client, I want the team (software supplier) to prepare a presentation</a:t>
                      </a: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pt-PT" sz="1300" b="0" kern="1200" dirty="0" err="1">
                          <a:solidFill>
                            <a:srgbClr val="333F50"/>
                          </a:solidFill>
                          <a:effectLst/>
                        </a:rPr>
                        <a:t>Everyone</a:t>
                      </a:r>
                      <a:endParaRPr lang="en-US" sz="1300" b="0" i="0" kern="1200" dirty="0">
                        <a:solidFill>
                          <a:srgbClr val="333F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Start: 22-05-23</a:t>
                      </a:r>
                    </a:p>
                    <a:p>
                      <a:pPr algn="ctr" rtl="0" fontAlgn="base"/>
                      <a:r>
                        <a:rPr lang="en-US" sz="1300" b="0" dirty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Start: 05-05-23</a:t>
                      </a:r>
                    </a:p>
                    <a:p>
                      <a:pPr algn="ctr" rtl="0" fontAlgn="base"/>
                      <a:r>
                        <a:rPr lang="en-US" sz="1300" b="0">
                          <a:solidFill>
                            <a:srgbClr val="333F50"/>
                          </a:solidFill>
                          <a:effectLst/>
                        </a:rPr>
                        <a:t>End: 18-06-23</a:t>
                      </a:r>
                      <a:endParaRPr lang="en-US" sz="13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6396" marR="86396" marT="43198" marB="4319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</a:p>
                  </a:txBody>
                  <a:tcPr marL="86396" marR="86396" marT="43198" marB="43198" anchor="ctr"/>
                </a:tc>
                <a:extLst>
                  <a:ext uri="{0D108BD9-81ED-4DB2-BD59-A6C34878D82A}">
                    <a16:rowId xmlns:a16="http://schemas.microsoft.com/office/drawing/2014/main" val="302865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62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FAB4-FADC-6DEA-9EF7-F56AFA8F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EVIDENCE OF APPLYING THE SOFTWARE ENGINEERING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AB6D3-A5AD-F347-3502-70687028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3" y="2289180"/>
            <a:ext cx="3454853" cy="36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5ADFDB-3C6F-266E-C06E-CA0B4155C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19" y="2289180"/>
            <a:ext cx="3471182" cy="36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5B4CDC-7685-3100-1797-0C20B22D5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29" y="1878547"/>
            <a:ext cx="6386511" cy="451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7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0A83-1596-0D79-32C4-CBBD5C14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DEPLOYMENT SCENARIO</a:t>
            </a:r>
          </a:p>
        </p:txBody>
      </p:sp>
      <p:graphicFrame>
        <p:nvGraphicFramePr>
          <p:cNvPr id="4" name="Content Placeholder 3" descr="Timeline Placeholder ">
            <a:extLst>
              <a:ext uri="{FF2B5EF4-FFF2-40B4-BE49-F238E27FC236}">
                <a16:creationId xmlns:a16="http://schemas.microsoft.com/office/drawing/2014/main" id="{93D44209-4E78-B87A-C7A6-4A1835C2C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581097"/>
              </p:ext>
            </p:extLst>
          </p:nvPr>
        </p:nvGraphicFramePr>
        <p:xfrm>
          <a:off x="457200" y="1825625"/>
          <a:ext cx="107235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6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BD7220-3F85-45D2-BED6-5BBFBC23E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DBD7220-3F85-45D2-BED6-5BBFBC23E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359DD7-1BFB-4900-BAE6-6084F2F57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2359DD7-1BFB-4900-BAE6-6084F2F57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F84DEA-2002-4D32-8E80-70EEE05E3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4F84DEA-2002-4D32-8E80-70EEE05E3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EB85EB-D046-4CDB-8A62-BBCE260C4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FEB85EB-D046-4CDB-8A62-BBCE260C44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B7F8FA-D256-41EF-9327-52A3551D9A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9B7F8FA-D256-41EF-9327-52A3551D9A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5FE59C-B471-448A-AA7A-B526DCC4D4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B5FE59C-B471-448A-AA7A-B526DCC4D4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32ECB1-6BEF-4935-AFA3-B2EAA48FD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4132ECB1-6BEF-4935-AFA3-B2EAA48FDE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A8BDE-B838-475D-AFDE-17B60D744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C42A8BDE-B838-475D-AFDE-17B60D744A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606EB9-9F10-4D12-A33F-A242FDCC0D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59606EB9-9F10-4D12-A33F-A242FDCC0D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429E68-36DD-4F6A-A2F4-7CCDADCEF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C8429E68-36DD-4F6A-A2F4-7CCDADCEFA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8F"/>
      </a:accent1>
      <a:accent2>
        <a:srgbClr val="D517CC"/>
      </a:accent2>
      <a:accent3>
        <a:srgbClr val="A029E7"/>
      </a:accent3>
      <a:accent4>
        <a:srgbClr val="4922D7"/>
      </a:accent4>
      <a:accent5>
        <a:srgbClr val="2950E7"/>
      </a:accent5>
      <a:accent6>
        <a:srgbClr val="178DD5"/>
      </a:accent6>
      <a:hlink>
        <a:srgbClr val="349C64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908</Words>
  <Application>Microsoft Office PowerPoint</Application>
  <PresentationFormat>Ecrã Panorâmico</PresentationFormat>
  <Paragraphs>206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4" baseType="lpstr">
      <vt:lpstr>Arial</vt:lpstr>
      <vt:lpstr>Avenir Next LT Pro</vt:lpstr>
      <vt:lpstr>Avenir Next LT Pro (corpo)</vt:lpstr>
      <vt:lpstr>Century Gothic</vt:lpstr>
      <vt:lpstr>Posterama</vt:lpstr>
      <vt:lpstr>System Font Regular</vt:lpstr>
      <vt:lpstr>Tenorite</vt:lpstr>
      <vt:lpstr>SineVTI</vt:lpstr>
      <vt:lpstr>e-Course</vt:lpstr>
      <vt:lpstr>TEAM</vt:lpstr>
      <vt:lpstr>RESULTS ACHIEVED</vt:lpstr>
      <vt:lpstr>ANALYSIS OF RESULTS AND TEAMWORK</vt:lpstr>
      <vt:lpstr>Completed Activities</vt:lpstr>
      <vt:lpstr>Completed Activities</vt:lpstr>
      <vt:lpstr>Completed Activities</vt:lpstr>
      <vt:lpstr>EVIDENCE OF APPLYING THE SOFTWARE ENGINEERING</vt:lpstr>
      <vt:lpstr>DEPLOYMENT SCENARIO</vt:lpstr>
      <vt:lpstr>QUALITY OF THE FINAL PRODUCT</vt:lpstr>
      <vt:lpstr>SUGGESTIONS OF IMPROVMENT</vt:lpstr>
      <vt:lpstr>SELF_ASSESSMENT</vt:lpstr>
      <vt:lpstr>SELF_ASSESSMENT</vt:lpstr>
      <vt:lpstr>SELF_ASSESSMENT</vt:lpstr>
      <vt:lpstr>SELF_ASSESSMENT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e-Course</dc:title>
  <dc:creator>João Rodrigues (1210817)</dc:creator>
  <cp:lastModifiedBy>João Rodrigues (1210817)</cp:lastModifiedBy>
  <cp:revision>9</cp:revision>
  <dcterms:created xsi:type="dcterms:W3CDTF">2023-06-14T18:29:17Z</dcterms:created>
  <dcterms:modified xsi:type="dcterms:W3CDTF">2023-06-18T21:12:16Z</dcterms:modified>
</cp:coreProperties>
</file>