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8507de3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8507de3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8507de3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8507de3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8507de3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8507de3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da4bc4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da4bc4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8507de3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8507de3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8af5c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8af5c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bf1e19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bf1e19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bf1e193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bf1e193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bf1e19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bf1e19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8507de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8507de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69d0684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69d0684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bf1e193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bf1e193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c8e7e99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c8e7e99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69d0684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69d0684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52078" y="713075"/>
            <a:ext cx="594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52075" y="2834125"/>
            <a:ext cx="594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cao">
  <p:cSld name="CUSTOM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63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081800"/>
            <a:ext cx="5594400" cy="29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-34575" y="4796721"/>
            <a:ext cx="9221700" cy="381300"/>
          </a:xfrm>
          <a:prstGeom prst="rect">
            <a:avLst/>
          </a:prstGeom>
          <a:solidFill>
            <a:srgbClr val="C0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8"/>
          <p:cNvSpPr txBox="1"/>
          <p:nvPr/>
        </p:nvSpPr>
        <p:spPr>
          <a:xfrm>
            <a:off x="224700" y="4814010"/>
            <a:ext cx="843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 tutorial, lembre-se de apagar antes de enviar a proposta para o cliente ;)</a:t>
            </a:r>
            <a:endParaRPr i="1"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CUSTOM_2_1"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065700" y="1081800"/>
            <a:ext cx="5594400" cy="29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5" name="Google Shape;75;p19"/>
          <p:cNvSpPr/>
          <p:nvPr/>
        </p:nvSpPr>
        <p:spPr>
          <a:xfrm>
            <a:off x="-34575" y="4796721"/>
            <a:ext cx="9221700" cy="38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6" name="Google Shape;76;p19"/>
          <p:cNvSpPr txBox="1"/>
          <p:nvPr/>
        </p:nvSpPr>
        <p:spPr>
          <a:xfrm>
            <a:off x="224700" y="4814010"/>
            <a:ext cx="843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Página tutorial, lembre-se de apagar antes de enviar a proposta para o cliente ;)</a:t>
            </a:r>
            <a:endParaRPr i="1"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 1">
  <p:cSld name="TITLE_1">
    <p:bg>
      <p:bgPr>
        <a:solidFill>
          <a:srgbClr val="D35959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52078" y="713075"/>
            <a:ext cx="594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5200"/>
              <a:buNone/>
              <a:defRPr sz="5200">
                <a:solidFill>
                  <a:srgbClr val="0C487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5200"/>
              <a:buNone/>
              <a:defRPr sz="5200">
                <a:solidFill>
                  <a:srgbClr val="0C487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5200"/>
              <a:buNone/>
              <a:defRPr sz="5200">
                <a:solidFill>
                  <a:srgbClr val="0C487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5200"/>
              <a:buNone/>
              <a:defRPr sz="5200">
                <a:solidFill>
                  <a:srgbClr val="0C487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5200"/>
              <a:buNone/>
              <a:defRPr sz="5200">
                <a:solidFill>
                  <a:srgbClr val="0C487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5200"/>
              <a:buNone/>
              <a:defRPr sz="5200">
                <a:solidFill>
                  <a:srgbClr val="0C487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5200"/>
              <a:buNone/>
              <a:defRPr sz="5200">
                <a:solidFill>
                  <a:srgbClr val="0C487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5200"/>
              <a:buNone/>
              <a:defRPr sz="5200">
                <a:solidFill>
                  <a:srgbClr val="0C487B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52075" y="2834125"/>
            <a:ext cx="594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 1 2">
  <p:cSld name="TITLE_1_2">
    <p:bg>
      <p:bgPr>
        <a:solidFill>
          <a:srgbClr val="D35959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" name="Google Shape;19;p4"/>
          <p:cNvSpPr txBox="1"/>
          <p:nvPr>
            <p:ph type="ctrTitle"/>
          </p:nvPr>
        </p:nvSpPr>
        <p:spPr>
          <a:xfrm>
            <a:off x="1613650" y="713075"/>
            <a:ext cx="6246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2400"/>
              <a:buNone/>
              <a:defRPr sz="2400">
                <a:solidFill>
                  <a:srgbClr val="0C487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2400"/>
              <a:buNone/>
              <a:defRPr sz="2400">
                <a:solidFill>
                  <a:srgbClr val="0C487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2400"/>
              <a:buNone/>
              <a:defRPr sz="2400">
                <a:solidFill>
                  <a:srgbClr val="0C487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2400"/>
              <a:buNone/>
              <a:defRPr sz="2400">
                <a:solidFill>
                  <a:srgbClr val="0C487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2400"/>
              <a:buNone/>
              <a:defRPr sz="2400">
                <a:solidFill>
                  <a:srgbClr val="0C487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2400"/>
              <a:buNone/>
              <a:defRPr sz="2400">
                <a:solidFill>
                  <a:srgbClr val="0C487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2400"/>
              <a:buNone/>
              <a:defRPr sz="2400">
                <a:solidFill>
                  <a:srgbClr val="0C487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C487B"/>
              </a:buClr>
              <a:buSzPts val="2400"/>
              <a:buNone/>
              <a:defRPr sz="2400">
                <a:solidFill>
                  <a:srgbClr val="0C487B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652075" y="2834125"/>
            <a:ext cx="720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693250" y="1851575"/>
            <a:ext cx="9204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9F5656"/>
                </a:solidFill>
              </a:rPr>
              <a:t>“</a:t>
            </a:r>
            <a:endParaRPr b="1" sz="9600">
              <a:solidFill>
                <a:srgbClr val="9F565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40300" y="2150850"/>
            <a:ext cx="613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e seção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540300" y="2150850"/>
            <a:ext cx="613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CUSTOM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39492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7"/>
          <p:cNvSpPr/>
          <p:nvPr/>
        </p:nvSpPr>
        <p:spPr>
          <a:xfrm>
            <a:off x="4569900" y="-43225"/>
            <a:ext cx="4617300" cy="5229900"/>
          </a:xfrm>
          <a:prstGeom prst="rect">
            <a:avLst/>
          </a:prstGeom>
          <a:solidFill>
            <a:srgbClr val="D3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2026175" y="445025"/>
            <a:ext cx="5670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2026175" y="1619950"/>
            <a:ext cx="42330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-43225" y="-43225"/>
            <a:ext cx="1650600" cy="5229900"/>
          </a:xfrm>
          <a:prstGeom prst="rect">
            <a:avLst/>
          </a:prstGeom>
          <a:solidFill>
            <a:srgbClr val="D3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04747"/>
              </a:buClr>
              <a:buSzPts val="2800"/>
              <a:buFont typeface="Open Sans"/>
              <a:buNone/>
              <a:defRPr b="1" sz="2800">
                <a:solidFill>
                  <a:srgbClr val="C0474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mojiterra.com/hourglass-with-flowing-sand/" TargetMode="External"/><Relationship Id="rId4" Type="http://schemas.openxmlformats.org/officeDocument/2006/relationships/hyperlink" Target="https://emojiterra.com/hourglass-with-flowing-sand/" TargetMode="External"/><Relationship Id="rId9" Type="http://schemas.openxmlformats.org/officeDocument/2006/relationships/hyperlink" Target="https://emojiterra.com/hourglass-with-flowing-sand/" TargetMode="External"/><Relationship Id="rId5" Type="http://schemas.openxmlformats.org/officeDocument/2006/relationships/hyperlink" Target="https://emojiterra.com/hourglass-with-flowing-sand/" TargetMode="External"/><Relationship Id="rId6" Type="http://schemas.openxmlformats.org/officeDocument/2006/relationships/hyperlink" Target="https://emojiterra.com/hourglass-with-flowing-sand/" TargetMode="External"/><Relationship Id="rId7" Type="http://schemas.openxmlformats.org/officeDocument/2006/relationships/hyperlink" Target="https://emojiterra.com/hourglass-with-flowing-sand/" TargetMode="External"/><Relationship Id="rId8" Type="http://schemas.openxmlformats.org/officeDocument/2006/relationships/hyperlink" Target="https://emojiterra.com/hourglass-with-flowing-sand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mojipedia.org/male-technologist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C3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166050" y="1805750"/>
            <a:ext cx="51744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projeto</a:t>
            </a:r>
            <a:endParaRPr b="0"/>
          </a:p>
        </p:txBody>
      </p:sp>
      <p:cxnSp>
        <p:nvCxnSpPr>
          <p:cNvPr id="82" name="Google Shape;82;p20"/>
          <p:cNvCxnSpPr/>
          <p:nvPr/>
        </p:nvCxnSpPr>
        <p:spPr>
          <a:xfrm>
            <a:off x="2870500" y="1655000"/>
            <a:ext cx="0" cy="196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20"/>
          <p:cNvSpPr txBox="1"/>
          <p:nvPr/>
        </p:nvSpPr>
        <p:spPr>
          <a:xfrm>
            <a:off x="270350" y="2251200"/>
            <a:ext cx="2304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Faz um Bico</a:t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/>
          <p:nvPr/>
        </p:nvSpPr>
        <p:spPr>
          <a:xfrm>
            <a:off x="4700325" y="0"/>
            <a:ext cx="4443600" cy="5143500"/>
          </a:xfrm>
          <a:prstGeom prst="rect">
            <a:avLst/>
          </a:prstGeom>
          <a:solidFill>
            <a:srgbClr val="6C3FFF"/>
          </a:solidFill>
          <a:ln cap="flat" cmpd="sng" w="9525">
            <a:solidFill>
              <a:srgbClr val="6C3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4294967295" type="body"/>
          </p:nvPr>
        </p:nvSpPr>
        <p:spPr>
          <a:xfrm>
            <a:off x="311700" y="1993625"/>
            <a:ext cx="57024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Trello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Paypal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Udemy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LinkedIn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Uber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Netflix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55" name="Google Shape;155;p29"/>
          <p:cNvSpPr txBox="1"/>
          <p:nvPr>
            <p:ph idx="4294967295" type="title"/>
          </p:nvPr>
        </p:nvSpPr>
        <p:spPr>
          <a:xfrm>
            <a:off x="311700" y="270450"/>
            <a:ext cx="39492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solidFill>
                  <a:srgbClr val="666666"/>
                </a:solidFill>
              </a:rPr>
              <a:t>Back</a:t>
            </a:r>
            <a:r>
              <a:rPr b="0" lang="pt-BR" sz="1800">
                <a:solidFill>
                  <a:srgbClr val="666666"/>
                </a:solidFill>
              </a:rPr>
              <a:t>-end</a:t>
            </a:r>
            <a:endParaRPr b="0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C3FFF"/>
                </a:solidFill>
              </a:rPr>
              <a:t>Node.js</a:t>
            </a:r>
            <a:endParaRPr b="0">
              <a:solidFill>
                <a:srgbClr val="6C3FFF"/>
              </a:solidFill>
            </a:endParaRPr>
          </a:p>
        </p:txBody>
      </p:sp>
      <p:sp>
        <p:nvSpPr>
          <p:cNvPr id="156" name="Google Shape;156;p29"/>
          <p:cNvSpPr txBox="1"/>
          <p:nvPr>
            <p:ph idx="4294967295" type="title"/>
          </p:nvPr>
        </p:nvSpPr>
        <p:spPr>
          <a:xfrm>
            <a:off x="311700" y="1473750"/>
            <a:ext cx="28113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solidFill>
                  <a:srgbClr val="666666"/>
                </a:solidFill>
              </a:rPr>
              <a:t>Empresas que </a:t>
            </a:r>
            <a:r>
              <a:rPr b="0" lang="pt-BR" sz="1800">
                <a:solidFill>
                  <a:srgbClr val="666666"/>
                </a:solidFill>
              </a:rPr>
              <a:t>utilizam</a:t>
            </a:r>
            <a:r>
              <a:rPr b="0" lang="pt-BR" sz="1800">
                <a:solidFill>
                  <a:srgbClr val="666666"/>
                </a:solidFill>
              </a:rPr>
              <a:t>:</a:t>
            </a:r>
            <a:endParaRPr b="0">
              <a:solidFill>
                <a:srgbClr val="6C3FFF"/>
              </a:solidFill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875" y="1405837"/>
            <a:ext cx="3806505" cy="23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4700325" y="0"/>
            <a:ext cx="4443600" cy="5143500"/>
          </a:xfrm>
          <a:prstGeom prst="rect">
            <a:avLst/>
          </a:prstGeom>
          <a:solidFill>
            <a:srgbClr val="6C3FFF"/>
          </a:solidFill>
          <a:ln cap="flat" cmpd="sng" w="9525">
            <a:solidFill>
              <a:srgbClr val="6C3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4294967295" type="body"/>
          </p:nvPr>
        </p:nvSpPr>
        <p:spPr>
          <a:xfrm>
            <a:off x="311700" y="1993625"/>
            <a:ext cx="57024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Airbnb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Uber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LinkedIn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Booking.com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eBay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Twitter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64" name="Google Shape;164;p30"/>
          <p:cNvSpPr txBox="1"/>
          <p:nvPr>
            <p:ph idx="4294967295" type="title"/>
          </p:nvPr>
        </p:nvSpPr>
        <p:spPr>
          <a:xfrm>
            <a:off x="311700" y="270450"/>
            <a:ext cx="39492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solidFill>
                  <a:srgbClr val="666666"/>
                </a:solidFill>
              </a:rPr>
              <a:t>Banco de Dados</a:t>
            </a:r>
            <a:endParaRPr b="0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C3FFF"/>
                </a:solidFill>
              </a:rPr>
              <a:t>MySQL</a:t>
            </a:r>
            <a:endParaRPr b="0">
              <a:solidFill>
                <a:srgbClr val="6C3FFF"/>
              </a:solidFill>
            </a:endParaRPr>
          </a:p>
        </p:txBody>
      </p:sp>
      <p:sp>
        <p:nvSpPr>
          <p:cNvPr id="165" name="Google Shape;165;p30"/>
          <p:cNvSpPr txBox="1"/>
          <p:nvPr>
            <p:ph idx="4294967295" type="title"/>
          </p:nvPr>
        </p:nvSpPr>
        <p:spPr>
          <a:xfrm>
            <a:off x="311700" y="1473750"/>
            <a:ext cx="27447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solidFill>
                  <a:srgbClr val="666666"/>
                </a:solidFill>
              </a:rPr>
              <a:t>Empresas que </a:t>
            </a:r>
            <a:r>
              <a:rPr b="0" lang="pt-BR" sz="1800">
                <a:solidFill>
                  <a:srgbClr val="666666"/>
                </a:solidFill>
              </a:rPr>
              <a:t>utilizam</a:t>
            </a:r>
            <a:r>
              <a:rPr b="0" lang="pt-BR" sz="1800">
                <a:solidFill>
                  <a:srgbClr val="666666"/>
                </a:solidFill>
              </a:rPr>
              <a:t>:</a:t>
            </a:r>
            <a:endParaRPr b="0">
              <a:solidFill>
                <a:srgbClr val="6C3FFF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800" y="1560387"/>
            <a:ext cx="3908649" cy="202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/>
          <p:nvPr/>
        </p:nvSpPr>
        <p:spPr>
          <a:xfrm>
            <a:off x="4700325" y="0"/>
            <a:ext cx="4443600" cy="5143500"/>
          </a:xfrm>
          <a:prstGeom prst="rect">
            <a:avLst/>
          </a:prstGeom>
          <a:solidFill>
            <a:srgbClr val="6C3FFF"/>
          </a:solidFill>
          <a:ln cap="flat" cmpd="sng" w="9525">
            <a:solidFill>
              <a:srgbClr val="6C3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4294967295" type="body"/>
          </p:nvPr>
        </p:nvSpPr>
        <p:spPr>
          <a:xfrm>
            <a:off x="311700" y="1993625"/>
            <a:ext cx="57024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Instagram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Facebook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Salesforce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Pinterest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Walmart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Bloomberg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73" name="Google Shape;173;p31"/>
          <p:cNvSpPr txBox="1"/>
          <p:nvPr>
            <p:ph idx="4294967295" type="title"/>
          </p:nvPr>
        </p:nvSpPr>
        <p:spPr>
          <a:xfrm>
            <a:off x="311700" y="270450"/>
            <a:ext cx="39492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solidFill>
                  <a:srgbClr val="666666"/>
                </a:solidFill>
              </a:rPr>
              <a:t>Mobile</a:t>
            </a:r>
            <a:endParaRPr b="0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C3FFF"/>
                </a:solidFill>
              </a:rPr>
              <a:t>React Native</a:t>
            </a:r>
            <a:endParaRPr b="0">
              <a:solidFill>
                <a:srgbClr val="6C3FFF"/>
              </a:solidFill>
            </a:endParaRPr>
          </a:p>
        </p:txBody>
      </p:sp>
      <p:sp>
        <p:nvSpPr>
          <p:cNvPr id="174" name="Google Shape;174;p31"/>
          <p:cNvSpPr txBox="1"/>
          <p:nvPr>
            <p:ph idx="4294967295" type="title"/>
          </p:nvPr>
        </p:nvSpPr>
        <p:spPr>
          <a:xfrm>
            <a:off x="311700" y="1473750"/>
            <a:ext cx="284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solidFill>
                  <a:srgbClr val="666666"/>
                </a:solidFill>
              </a:rPr>
              <a:t>Empresas que </a:t>
            </a:r>
            <a:r>
              <a:rPr b="0" lang="pt-BR" sz="1800">
                <a:solidFill>
                  <a:srgbClr val="666666"/>
                </a:solidFill>
              </a:rPr>
              <a:t>utilizam</a:t>
            </a:r>
            <a:r>
              <a:rPr b="0" lang="pt-BR" sz="1800">
                <a:solidFill>
                  <a:srgbClr val="666666"/>
                </a:solidFill>
              </a:rPr>
              <a:t>:</a:t>
            </a:r>
            <a:endParaRPr b="0">
              <a:solidFill>
                <a:srgbClr val="6C3FFF"/>
              </a:solidFill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125" y="730375"/>
            <a:ext cx="3178000" cy="368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316775"/>
            <a:ext cx="7653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>
                <a:solidFill>
                  <a:srgbClr val="666666"/>
                </a:solidFill>
              </a:rPr>
              <a:t>Outras </a:t>
            </a:r>
            <a:r>
              <a:rPr lang="pt-BR">
                <a:solidFill>
                  <a:srgbClr val="6C3FFF"/>
                </a:solidFill>
              </a:rPr>
              <a:t>ferramentas</a:t>
            </a:r>
            <a:endParaRPr>
              <a:solidFill>
                <a:srgbClr val="6C3FFF"/>
              </a:solidFill>
            </a:endParaRPr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264444"/>
            <a:ext cx="59991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>
                <a:solidFill>
                  <a:srgbClr val="434343"/>
                </a:solidFill>
              </a:rPr>
              <a:t>Ferramentas complementares que usamos durante o desenvolvimento do projeto: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00" y="2379200"/>
            <a:ext cx="2204774" cy="22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212" y="2241937"/>
            <a:ext cx="2479276" cy="24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4125" y="2504050"/>
            <a:ext cx="1955075" cy="19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38275"/>
            <a:ext cx="65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C3FFF"/>
                </a:solidFill>
              </a:rPr>
              <a:t>O que falta?</a:t>
            </a:r>
            <a:endParaRPr>
              <a:solidFill>
                <a:srgbClr val="6C3FFF"/>
              </a:solidFill>
            </a:endParaRPr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58800" y="1609675"/>
            <a:ext cx="3999900" cy="21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rgbClr val="66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⏳</a:t>
            </a:r>
            <a:r>
              <a:rPr lang="pt-BR" sz="1600"/>
              <a:t>	Estruturar modelagem final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rgbClr val="66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⏳</a:t>
            </a:r>
            <a:r>
              <a:rPr lang="pt-BR" sz="1600"/>
              <a:t>	Concluir prototipação do app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rgbClr val="66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⏳</a:t>
            </a:r>
            <a:r>
              <a:rPr lang="pt-BR" sz="1600"/>
              <a:t>	Implementar metodologias ágeis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500" u="sng">
                <a:solidFill>
                  <a:srgbClr val="66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⏳</a:t>
            </a:r>
            <a:r>
              <a:rPr lang="pt-BR" sz="1600"/>
              <a:t>	Concluir desenvolvimento do app</a:t>
            </a:r>
            <a:endParaRPr sz="1600"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685225" y="1609675"/>
            <a:ext cx="3999900" cy="21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rgbClr val="66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⏳</a:t>
            </a:r>
            <a:r>
              <a:rPr lang="pt-BR" sz="1600"/>
              <a:t>	Realizar testes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rgbClr val="66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⏳</a:t>
            </a:r>
            <a:r>
              <a:rPr lang="pt-BR" sz="1600"/>
              <a:t>	Publicar app online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500" u="sng">
                <a:solidFill>
                  <a:srgbClr val="66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⏳</a:t>
            </a:r>
            <a:r>
              <a:rPr lang="pt-BR" sz="1600"/>
              <a:t>	Documentar todas as etapas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C3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4038450" y="2013150"/>
            <a:ext cx="10671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C3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504475" y="462050"/>
            <a:ext cx="412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ideia</a:t>
            </a:r>
            <a:endParaRPr/>
          </a:p>
        </p:txBody>
      </p:sp>
      <p:sp>
        <p:nvSpPr>
          <p:cNvPr id="89" name="Google Shape;89;p21"/>
          <p:cNvSpPr txBox="1"/>
          <p:nvPr>
            <p:ph idx="4294967295" type="body"/>
          </p:nvPr>
        </p:nvSpPr>
        <p:spPr>
          <a:xfrm>
            <a:off x="540300" y="1250550"/>
            <a:ext cx="4544100" cy="14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O Faz um Bico é uma plataforma/aplicativo que </a:t>
            </a:r>
            <a:r>
              <a:rPr b="1" lang="pt-BR" sz="1600">
                <a:solidFill>
                  <a:srgbClr val="FFFFFF"/>
                </a:solidFill>
              </a:rPr>
              <a:t>conecta prestadores de serviços com potenciais clientes em suas comunidades ou bairros próximos</a:t>
            </a:r>
            <a:r>
              <a:rPr lang="pt-BR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928075" y="3016725"/>
            <a:ext cx="3278700" cy="532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Plataforma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928075" y="4119225"/>
            <a:ext cx="1465500" cy="532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Prestadores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Google Shape;92;p21"/>
          <p:cNvCxnSpPr/>
          <p:nvPr/>
        </p:nvCxnSpPr>
        <p:spPr>
          <a:xfrm>
            <a:off x="5665200" y="219600"/>
            <a:ext cx="0" cy="470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" name="Google Shape;93;p21"/>
          <p:cNvSpPr txBox="1"/>
          <p:nvPr/>
        </p:nvSpPr>
        <p:spPr>
          <a:xfrm>
            <a:off x="6246000" y="2251200"/>
            <a:ext cx="2304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Faz um Bico</a:t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21"/>
          <p:cNvSpPr/>
          <p:nvPr/>
        </p:nvSpPr>
        <p:spPr>
          <a:xfrm>
            <a:off x="2741275" y="4119225"/>
            <a:ext cx="1465500" cy="532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" name="Google Shape;95;p21"/>
          <p:cNvCxnSpPr>
            <a:stCxn id="91" idx="3"/>
            <a:endCxn id="94" idx="1"/>
          </p:cNvCxnSpPr>
          <p:nvPr/>
        </p:nvCxnSpPr>
        <p:spPr>
          <a:xfrm>
            <a:off x="2393575" y="4385325"/>
            <a:ext cx="34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1"/>
          <p:cNvCxnSpPr>
            <a:stCxn id="91" idx="0"/>
            <a:endCxn id="90" idx="2"/>
          </p:cNvCxnSpPr>
          <p:nvPr/>
        </p:nvCxnSpPr>
        <p:spPr>
          <a:xfrm rot="-5400000">
            <a:off x="1828975" y="3380775"/>
            <a:ext cx="570300" cy="90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1"/>
          <p:cNvCxnSpPr>
            <a:stCxn id="94" idx="0"/>
            <a:endCxn id="90" idx="2"/>
          </p:cNvCxnSpPr>
          <p:nvPr/>
        </p:nvCxnSpPr>
        <p:spPr>
          <a:xfrm flipH="1" rot="5400000">
            <a:off x="2735575" y="3380775"/>
            <a:ext cx="570300" cy="90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C3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subTitle"/>
          </p:nvPr>
        </p:nvSpPr>
        <p:spPr>
          <a:xfrm>
            <a:off x="442500" y="1727550"/>
            <a:ext cx="8259000" cy="16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3600"/>
              <a:t>O que queremos fazer?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666666"/>
                </a:solidFill>
              </a:rPr>
              <a:t>Principais </a:t>
            </a:r>
            <a:r>
              <a:rPr lang="pt-BR">
                <a:solidFill>
                  <a:srgbClr val="6C3FFF"/>
                </a:solidFill>
              </a:rPr>
              <a:t>objetivos</a:t>
            </a:r>
            <a:r>
              <a:rPr lang="pt-BR"/>
              <a:t> </a:t>
            </a:r>
            <a:r>
              <a:rPr b="0" lang="pt-BR">
                <a:solidFill>
                  <a:srgbClr val="666666"/>
                </a:solidFill>
              </a:rPr>
              <a:t>do projeto</a:t>
            </a:r>
            <a:endParaRPr b="0">
              <a:solidFill>
                <a:srgbClr val="666666"/>
              </a:solidFill>
            </a:endParaRPr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1506050"/>
            <a:ext cx="39999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/>
              <a:t>Facilitar o processo de busca e contratação de prestadores de serviços.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/>
              <a:t>Fortalecer economias locais.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/>
              <a:t>Formalizar e profissionalizar esses prestadores de serviços.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C3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" type="subTitle"/>
          </p:nvPr>
        </p:nvSpPr>
        <p:spPr>
          <a:xfrm>
            <a:off x="442500" y="1727550"/>
            <a:ext cx="8259000" cy="16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3600"/>
              <a:t>Estrutura do projeto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311700" y="316775"/>
            <a:ext cx="7653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C3FFF"/>
                </a:solidFill>
              </a:rPr>
              <a:t>Estrutura atual do projeto</a:t>
            </a:r>
            <a:endParaRPr>
              <a:solidFill>
                <a:srgbClr val="6C3FFF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923913" y="1913500"/>
            <a:ext cx="805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FOTO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183300" y="3023625"/>
            <a:ext cx="20103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b="1" lang="pt-BR">
                <a:solidFill>
                  <a:srgbClr val="6C3FFF"/>
                </a:solidFill>
                <a:latin typeface="Open Sans"/>
                <a:ea typeface="Open Sans"/>
                <a:cs typeface="Open Sans"/>
                <a:sym typeface="Open Sans"/>
              </a:rPr>
              <a:t>Alisson</a:t>
            </a:r>
            <a:r>
              <a:rPr b="1"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/&gt;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Responsável por: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UX/UI Design</a:t>
            </a:r>
            <a:r>
              <a:rPr lang="pt-B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🎨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Front-end</a:t>
            </a:r>
            <a:r>
              <a:rPr lang="pt-B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👨‍💻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2316988" y="3023625"/>
            <a:ext cx="22422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b="1" lang="pt-BR">
                <a:solidFill>
                  <a:srgbClr val="6C3FFF"/>
                </a:solidFill>
                <a:latin typeface="Open Sans"/>
                <a:ea typeface="Open Sans"/>
                <a:cs typeface="Open Sans"/>
                <a:sym typeface="Open Sans"/>
              </a:rPr>
              <a:t>Camila</a:t>
            </a:r>
            <a:r>
              <a:rPr b="1"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/&gt;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Responsável por: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pt-B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chemeClr val="dk2"/>
                </a:solidFill>
              </a:rPr>
              <a:t>📢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Banco de Dados</a:t>
            </a:r>
            <a:r>
              <a:rPr lang="pt-B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chemeClr val="dk1"/>
                </a:solidFill>
              </a:rPr>
              <a:t>👩‍💻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4689025" y="3030825"/>
            <a:ext cx="20553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b="1" lang="pt-BR">
                <a:solidFill>
                  <a:srgbClr val="6C3FFF"/>
                </a:solidFill>
                <a:latin typeface="Open Sans"/>
                <a:ea typeface="Open Sans"/>
                <a:cs typeface="Open Sans"/>
                <a:sym typeface="Open Sans"/>
              </a:rPr>
              <a:t>Djenifer</a:t>
            </a:r>
            <a:r>
              <a:rPr b="1"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/&gt;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Responsável por: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Infraestrutura </a:t>
            </a:r>
            <a:r>
              <a:rPr lang="pt-BR" sz="1000">
                <a:solidFill>
                  <a:schemeClr val="dk2"/>
                </a:solidFill>
              </a:rPr>
              <a:t>🔐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Mobile </a:t>
            </a:r>
            <a:r>
              <a:rPr lang="pt-BR" sz="1000">
                <a:solidFill>
                  <a:schemeClr val="dk1"/>
                </a:solidFill>
              </a:rPr>
              <a:t>👩‍💻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6950388" y="3023625"/>
            <a:ext cx="20103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b="1" lang="pt-BR">
                <a:solidFill>
                  <a:srgbClr val="6C3FFF"/>
                </a:solidFill>
                <a:latin typeface="Open Sans"/>
                <a:ea typeface="Open Sans"/>
                <a:cs typeface="Open Sans"/>
                <a:sym typeface="Open Sans"/>
              </a:rPr>
              <a:t>João</a:t>
            </a:r>
            <a:r>
              <a:rPr b="1"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/&gt;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Responsável por: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Testes </a:t>
            </a: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🧪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Back-end </a:t>
            </a:r>
            <a:r>
              <a:rPr lang="pt-BR" sz="1000">
                <a:solidFill>
                  <a:schemeClr val="dk2"/>
                </a:solidFill>
                <a:highlight>
                  <a:srgbClr val="FFFFFF"/>
                </a:highlight>
              </a:rPr>
              <a:t>👨‍💻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538" y="1582975"/>
            <a:ext cx="1289100" cy="12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125" y="1582975"/>
            <a:ext cx="1289100" cy="12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0988" y="1582975"/>
            <a:ext cx="1289100" cy="12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900" y="1575775"/>
            <a:ext cx="1289100" cy="12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38275"/>
            <a:ext cx="65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C3FFF"/>
                </a:solidFill>
              </a:rPr>
              <a:t>O que está pronto?</a:t>
            </a:r>
            <a:endParaRPr>
              <a:solidFill>
                <a:srgbClr val="6C3FFF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58800" y="1609675"/>
            <a:ext cx="3999900" cy="25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Char char="✓"/>
            </a:pPr>
            <a:r>
              <a:rPr lang="pt-BR" sz="1600"/>
              <a:t>Plano de negócios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600"/>
              <a:buChar char="✓"/>
            </a:pPr>
            <a:r>
              <a:rPr lang="pt-BR" sz="1600"/>
              <a:t>Modelo conceitual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600"/>
              <a:buChar char="✓"/>
            </a:pPr>
            <a:r>
              <a:rPr lang="pt-BR" sz="1600"/>
              <a:t>UI Style Guide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600"/>
              <a:buChar char="✓"/>
            </a:pPr>
            <a:r>
              <a:rPr lang="pt-BR" sz="1600"/>
              <a:t>Prototipação LP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6AA84F"/>
              </a:buClr>
              <a:buSzPts val="1600"/>
              <a:buChar char="✓"/>
            </a:pPr>
            <a:r>
              <a:rPr lang="pt-BR" sz="1600"/>
              <a:t>Desenvolvimento LP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540300" y="2150850"/>
            <a:ext cx="613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>
            <a:off x="4700325" y="0"/>
            <a:ext cx="4443600" cy="5143500"/>
          </a:xfrm>
          <a:prstGeom prst="rect">
            <a:avLst/>
          </a:prstGeom>
          <a:solidFill>
            <a:srgbClr val="6C3FFF"/>
          </a:solidFill>
          <a:ln cap="flat" cmpd="sng" w="9525">
            <a:solidFill>
              <a:srgbClr val="6C3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4294967295" type="body"/>
          </p:nvPr>
        </p:nvSpPr>
        <p:spPr>
          <a:xfrm>
            <a:off x="311700" y="1993625"/>
            <a:ext cx="57024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Spotify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Twitter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Uber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Medium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Pinterest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C3FFF"/>
              </a:buClr>
              <a:buSzPts val="1600"/>
              <a:buAutoNum type="arabicPeriod"/>
            </a:pPr>
            <a:r>
              <a:rPr lang="pt-BR" sz="1600">
                <a:solidFill>
                  <a:srgbClr val="434343"/>
                </a:solidFill>
              </a:rPr>
              <a:t>Instagram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45" name="Google Shape;145;p28"/>
          <p:cNvSpPr txBox="1"/>
          <p:nvPr>
            <p:ph idx="4294967295" type="title"/>
          </p:nvPr>
        </p:nvSpPr>
        <p:spPr>
          <a:xfrm>
            <a:off x="311700" y="270450"/>
            <a:ext cx="39492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solidFill>
                  <a:srgbClr val="666666"/>
                </a:solidFill>
              </a:rPr>
              <a:t>Front-end</a:t>
            </a:r>
            <a:endParaRPr b="0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C3FFF"/>
                </a:solidFill>
              </a:rPr>
              <a:t>React.js &amp; Bootstrap</a:t>
            </a:r>
            <a:endParaRPr b="0">
              <a:solidFill>
                <a:srgbClr val="6C3FFF"/>
              </a:solidFill>
            </a:endParaRPr>
          </a:p>
        </p:txBody>
      </p:sp>
      <p:sp>
        <p:nvSpPr>
          <p:cNvPr id="146" name="Google Shape;146;p28"/>
          <p:cNvSpPr txBox="1"/>
          <p:nvPr>
            <p:ph idx="4294967295" type="title"/>
          </p:nvPr>
        </p:nvSpPr>
        <p:spPr>
          <a:xfrm>
            <a:off x="311700" y="1473750"/>
            <a:ext cx="27819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solidFill>
                  <a:srgbClr val="666666"/>
                </a:solidFill>
              </a:rPr>
              <a:t>Empresas que utilizam:</a:t>
            </a:r>
            <a:endParaRPr b="0">
              <a:solidFill>
                <a:srgbClr val="6C3FFF"/>
              </a:solidFill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350" y="270438"/>
            <a:ext cx="3083550" cy="21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801" y="2679500"/>
            <a:ext cx="2638651" cy="22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