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8" r:id="rId8"/>
    <p:sldId id="270" r:id="rId9"/>
    <p:sldId id="263" r:id="rId10"/>
    <p:sldId id="267" r:id="rId11"/>
    <p:sldId id="265" r:id="rId12"/>
    <p:sldId id="264" r:id="rId13"/>
    <p:sldId id="271" r:id="rId14"/>
    <p:sldId id="272" r:id="rId15"/>
    <p:sldId id="273" r:id="rId16"/>
    <p:sldId id="274" r:id="rId17"/>
    <p:sldId id="26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721B6-B7B3-478D-9342-D998F304AB95}" v="11" dt="2022-05-15T22:45:0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170174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dirty="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92708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411250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521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64703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4" name="Footer Placeholder 3"/>
          <p:cNvSpPr>
            <a:spLocks noGrp="1"/>
          </p:cNvSpPr>
          <p:nvPr>
            <p:ph type="ftr" sz="quarter" idx="11"/>
          </p:nvPr>
        </p:nvSpPr>
        <p:spPr/>
        <p:txBody>
          <a:bodyPr/>
          <a:lstStyle/>
          <a:p>
            <a:endParaRPr lang="pt-PT" dirty="0"/>
          </a:p>
        </p:txBody>
      </p:sp>
      <p:sp>
        <p:nvSpPr>
          <p:cNvPr id="5" name="Slide Number Placeholder 4"/>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228119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dirty="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dirty="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dirty="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4" name="Footer Placeholder 3"/>
          <p:cNvSpPr>
            <a:spLocks noGrp="1"/>
          </p:cNvSpPr>
          <p:nvPr>
            <p:ph type="ftr" sz="quarter" idx="11"/>
          </p:nvPr>
        </p:nvSpPr>
        <p:spPr/>
        <p:txBody>
          <a:bodyPr/>
          <a:lstStyle/>
          <a:p>
            <a:endParaRPr lang="pt-PT" dirty="0"/>
          </a:p>
        </p:txBody>
      </p:sp>
      <p:sp>
        <p:nvSpPr>
          <p:cNvPr id="5" name="Slide Number Placeholder 4"/>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82661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295095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166693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183033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35387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268676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8" name="Footer Placeholder 7"/>
          <p:cNvSpPr>
            <a:spLocks noGrp="1"/>
          </p:cNvSpPr>
          <p:nvPr>
            <p:ph type="ftr" sz="quarter" idx="11"/>
          </p:nvPr>
        </p:nvSpPr>
        <p:spPr/>
        <p:txBody>
          <a:bodyPr/>
          <a:lstStyle/>
          <a:p>
            <a:endParaRPr lang="pt-PT" dirty="0"/>
          </a:p>
        </p:txBody>
      </p:sp>
      <p:sp>
        <p:nvSpPr>
          <p:cNvPr id="9" name="Slide Number Placeholder 8"/>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294492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4" name="Footer Placeholder 3"/>
          <p:cNvSpPr>
            <a:spLocks noGrp="1"/>
          </p:cNvSpPr>
          <p:nvPr>
            <p:ph type="ftr" sz="quarter" idx="11"/>
          </p:nvPr>
        </p:nvSpPr>
        <p:spPr/>
        <p:txBody>
          <a:bodyPr/>
          <a:lstStyle/>
          <a:p>
            <a:endParaRPr lang="pt-PT" dirty="0"/>
          </a:p>
        </p:txBody>
      </p:sp>
      <p:sp>
        <p:nvSpPr>
          <p:cNvPr id="5" name="Slide Number Placeholder 4"/>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318770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3" name="Footer Placeholder 2"/>
          <p:cNvSpPr>
            <a:spLocks noGrp="1"/>
          </p:cNvSpPr>
          <p:nvPr>
            <p:ph type="ftr" sz="quarter" idx="11"/>
          </p:nvPr>
        </p:nvSpPr>
        <p:spPr/>
        <p:txBody>
          <a:bodyPr/>
          <a:lstStyle/>
          <a:p>
            <a:endParaRPr lang="pt-PT" dirty="0"/>
          </a:p>
        </p:txBody>
      </p:sp>
      <p:sp>
        <p:nvSpPr>
          <p:cNvPr id="4" name="Slide Number Placeholder 3"/>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319788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281804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dirty="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58D686B-D4D6-461E-B319-AAD4B95859DF}" type="datetimeFigureOut">
              <a:rPr lang="pt-PT" smtClean="0"/>
              <a:t>16/05/2022</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ECF0AB5-50A3-476D-8DCD-80FF577EBBB5}" type="slidenum">
              <a:rPr lang="pt-PT" smtClean="0"/>
              <a:t>‹nº›</a:t>
            </a:fld>
            <a:endParaRPr lang="pt-PT" dirty="0"/>
          </a:p>
        </p:txBody>
      </p:sp>
    </p:spTree>
    <p:extLst>
      <p:ext uri="{BB962C8B-B14F-4D97-AF65-F5344CB8AC3E}">
        <p14:creationId xmlns:p14="http://schemas.microsoft.com/office/powerpoint/2010/main" val="387058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58D686B-D4D6-461E-B319-AAD4B95859DF}" type="datetimeFigureOut">
              <a:rPr lang="pt-PT" smtClean="0"/>
              <a:t>16/05/2022</a:t>
            </a:fld>
            <a:endParaRPr lang="pt-PT"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PT"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ECF0AB5-50A3-476D-8DCD-80FF577EBBB5}" type="slidenum">
              <a:rPr lang="pt-PT" smtClean="0"/>
              <a:t>‹nº›</a:t>
            </a:fld>
            <a:endParaRPr lang="pt-PT" dirty="0"/>
          </a:p>
        </p:txBody>
      </p:sp>
    </p:spTree>
    <p:extLst>
      <p:ext uri="{BB962C8B-B14F-4D97-AF65-F5344CB8AC3E}">
        <p14:creationId xmlns:p14="http://schemas.microsoft.com/office/powerpoint/2010/main" val="3772114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3724B-A5A5-47BA-9698-32F08F41B050}"/>
              </a:ext>
            </a:extLst>
          </p:cNvPr>
          <p:cNvSpPr>
            <a:spLocks noGrp="1"/>
          </p:cNvSpPr>
          <p:nvPr>
            <p:ph type="ctrTitle"/>
          </p:nvPr>
        </p:nvSpPr>
        <p:spPr/>
        <p:txBody>
          <a:bodyPr/>
          <a:lstStyle/>
          <a:p>
            <a:r>
              <a:rPr lang="pt-PT" dirty="0"/>
              <a:t>Uber </a:t>
            </a:r>
            <a:r>
              <a:rPr lang="en-US" dirty="0"/>
              <a:t>Eats</a:t>
            </a:r>
          </a:p>
        </p:txBody>
      </p:sp>
      <p:sp>
        <p:nvSpPr>
          <p:cNvPr id="3" name="Subtítulo 2">
            <a:extLst>
              <a:ext uri="{FF2B5EF4-FFF2-40B4-BE49-F238E27FC236}">
                <a16:creationId xmlns:a16="http://schemas.microsoft.com/office/drawing/2014/main" id="{711E48BF-B52C-48BB-847D-C2461C48E7F5}"/>
              </a:ext>
            </a:extLst>
          </p:cNvPr>
          <p:cNvSpPr>
            <a:spLocks noGrp="1"/>
          </p:cNvSpPr>
          <p:nvPr>
            <p:ph type="subTitle" idx="1"/>
          </p:nvPr>
        </p:nvSpPr>
        <p:spPr>
          <a:xfrm>
            <a:off x="1370693" y="4186168"/>
            <a:ext cx="9440034" cy="1049867"/>
          </a:xfrm>
        </p:spPr>
        <p:txBody>
          <a:bodyPr/>
          <a:lstStyle/>
          <a:p>
            <a:r>
              <a:rPr lang="pt-PT" dirty="0"/>
              <a:t>João Gonçalves - up201806162</a:t>
            </a:r>
          </a:p>
          <a:p>
            <a:r>
              <a:rPr lang="pt-PT" dirty="0"/>
              <a:t>Pedro Coelho – up201806802</a:t>
            </a:r>
          </a:p>
        </p:txBody>
      </p:sp>
    </p:spTree>
    <p:extLst>
      <p:ext uri="{BB962C8B-B14F-4D97-AF65-F5344CB8AC3E}">
        <p14:creationId xmlns:p14="http://schemas.microsoft.com/office/powerpoint/2010/main" val="158643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BB34-D998-B95E-F92E-9E08C71FB8B6}"/>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E55E6EF-D8E6-4541-1422-3670848D77E6}"/>
              </a:ext>
            </a:extLst>
          </p:cNvPr>
          <p:cNvSpPr>
            <a:spLocks noGrp="1"/>
          </p:cNvSpPr>
          <p:nvPr>
            <p:ph idx="1"/>
          </p:nvPr>
        </p:nvSpPr>
        <p:spPr/>
        <p:txBody>
          <a:bodyPr/>
          <a:lstStyle/>
          <a:p>
            <a:pPr>
              <a:lnSpc>
                <a:spcPct val="150000"/>
              </a:lnSpc>
            </a:pPr>
            <a:r>
              <a:rPr lang="en-GB" dirty="0"/>
              <a:t>Overall this project was completed successfully. By using the Jade framework and the java programming language we were able to simulate a system of food delivery with multiple agents involved.</a:t>
            </a:r>
          </a:p>
          <a:p>
            <a:pPr>
              <a:lnSpc>
                <a:spcPct val="150000"/>
              </a:lnSpc>
            </a:pPr>
            <a:r>
              <a:rPr lang="en-GB" dirty="0"/>
              <a:t>For future work we could implement the share ride feature to allow for a more dynamic allocation of resources, as well as implementing a visual interface to better visualize the systems execution.</a:t>
            </a:r>
          </a:p>
        </p:txBody>
      </p:sp>
    </p:spTree>
    <p:extLst>
      <p:ext uri="{BB962C8B-B14F-4D97-AF65-F5344CB8AC3E}">
        <p14:creationId xmlns:p14="http://schemas.microsoft.com/office/powerpoint/2010/main" val="27667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3724B-A5A5-47BA-9698-32F08F41B050}"/>
              </a:ext>
            </a:extLst>
          </p:cNvPr>
          <p:cNvSpPr>
            <a:spLocks noGrp="1"/>
          </p:cNvSpPr>
          <p:nvPr>
            <p:ph type="ctrTitle"/>
          </p:nvPr>
        </p:nvSpPr>
        <p:spPr/>
        <p:txBody>
          <a:bodyPr/>
          <a:lstStyle/>
          <a:p>
            <a:r>
              <a:rPr lang="pt-PT" dirty="0"/>
              <a:t>Adicional Slides</a:t>
            </a:r>
            <a:endParaRPr lang="en-US" dirty="0"/>
          </a:p>
        </p:txBody>
      </p:sp>
      <p:sp>
        <p:nvSpPr>
          <p:cNvPr id="5" name="Subtítulo 4">
            <a:extLst>
              <a:ext uri="{FF2B5EF4-FFF2-40B4-BE49-F238E27FC236}">
                <a16:creationId xmlns:a16="http://schemas.microsoft.com/office/drawing/2014/main" id="{7BE033C7-9916-4847-A559-15F19ABC43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036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B0C87-8DFC-454D-9C7A-FF27D8642CC4}"/>
              </a:ext>
            </a:extLst>
          </p:cNvPr>
          <p:cNvSpPr>
            <a:spLocks noGrp="1"/>
          </p:cNvSpPr>
          <p:nvPr>
            <p:ph type="title"/>
          </p:nvPr>
        </p:nvSpPr>
        <p:spPr/>
        <p:txBody>
          <a:bodyPr/>
          <a:lstStyle/>
          <a:p>
            <a:r>
              <a:rPr lang="en-US" dirty="0"/>
              <a:t>Implemented Important Classes</a:t>
            </a:r>
          </a:p>
        </p:txBody>
      </p:sp>
      <p:sp>
        <p:nvSpPr>
          <p:cNvPr id="3" name="Marcador de Posição de Conteúdo 2">
            <a:extLst>
              <a:ext uri="{FF2B5EF4-FFF2-40B4-BE49-F238E27FC236}">
                <a16:creationId xmlns:a16="http://schemas.microsoft.com/office/drawing/2014/main" id="{9A066435-CA1E-45E8-87F0-6B704BD1299B}"/>
              </a:ext>
            </a:extLst>
          </p:cNvPr>
          <p:cNvSpPr>
            <a:spLocks noGrp="1"/>
          </p:cNvSpPr>
          <p:nvPr>
            <p:ph idx="1"/>
          </p:nvPr>
        </p:nvSpPr>
        <p:spPr/>
        <p:txBody>
          <a:bodyPr/>
          <a:lstStyle/>
          <a:p>
            <a:r>
              <a:rPr lang="pt-PT" dirty="0" err="1"/>
              <a:t>Agent</a:t>
            </a:r>
            <a:r>
              <a:rPr lang="pt-PT" dirty="0"/>
              <a:t> Classes</a:t>
            </a:r>
            <a:endParaRPr lang="en-US" dirty="0"/>
          </a:p>
        </p:txBody>
      </p:sp>
      <p:pic>
        <p:nvPicPr>
          <p:cNvPr id="4" name="Imagem 3">
            <a:extLst>
              <a:ext uri="{FF2B5EF4-FFF2-40B4-BE49-F238E27FC236}">
                <a16:creationId xmlns:a16="http://schemas.microsoft.com/office/drawing/2014/main" id="{ACB360FF-01B1-436D-BE96-F65C2F3E389F}"/>
              </a:ext>
            </a:extLst>
          </p:cNvPr>
          <p:cNvPicPr>
            <a:picLocks noChangeAspect="1"/>
          </p:cNvPicPr>
          <p:nvPr/>
        </p:nvPicPr>
        <p:blipFill>
          <a:blip r:embed="rId2"/>
          <a:stretch>
            <a:fillRect/>
          </a:stretch>
        </p:blipFill>
        <p:spPr>
          <a:xfrm>
            <a:off x="913795" y="2866729"/>
            <a:ext cx="4123247" cy="1810803"/>
          </a:xfrm>
          <a:prstGeom prst="rect">
            <a:avLst/>
          </a:prstGeom>
        </p:spPr>
      </p:pic>
      <p:pic>
        <p:nvPicPr>
          <p:cNvPr id="5" name="Imagem 4">
            <a:extLst>
              <a:ext uri="{FF2B5EF4-FFF2-40B4-BE49-F238E27FC236}">
                <a16:creationId xmlns:a16="http://schemas.microsoft.com/office/drawing/2014/main" id="{0FD5265F-845A-4611-9874-C962F07E417B}"/>
              </a:ext>
            </a:extLst>
          </p:cNvPr>
          <p:cNvPicPr>
            <a:picLocks noChangeAspect="1"/>
          </p:cNvPicPr>
          <p:nvPr/>
        </p:nvPicPr>
        <p:blipFill>
          <a:blip r:embed="rId3"/>
          <a:stretch>
            <a:fillRect/>
          </a:stretch>
        </p:blipFill>
        <p:spPr>
          <a:xfrm>
            <a:off x="6579906" y="2857622"/>
            <a:ext cx="4134427" cy="2010056"/>
          </a:xfrm>
          <a:prstGeom prst="rect">
            <a:avLst/>
          </a:prstGeom>
        </p:spPr>
      </p:pic>
    </p:spTree>
    <p:extLst>
      <p:ext uri="{BB962C8B-B14F-4D97-AF65-F5344CB8AC3E}">
        <p14:creationId xmlns:p14="http://schemas.microsoft.com/office/powerpoint/2010/main" val="268520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69157-29B7-490F-A16B-D1BF69C756D2}"/>
              </a:ext>
            </a:extLst>
          </p:cNvPr>
          <p:cNvSpPr>
            <a:spLocks noGrp="1"/>
          </p:cNvSpPr>
          <p:nvPr>
            <p:ph type="title"/>
          </p:nvPr>
        </p:nvSpPr>
        <p:spPr/>
        <p:txBody>
          <a:bodyPr/>
          <a:lstStyle/>
          <a:p>
            <a:endParaRPr lang="en-US"/>
          </a:p>
        </p:txBody>
      </p:sp>
      <p:pic>
        <p:nvPicPr>
          <p:cNvPr id="5" name="Marcador de Posição de Conteúdo 4">
            <a:extLst>
              <a:ext uri="{FF2B5EF4-FFF2-40B4-BE49-F238E27FC236}">
                <a16:creationId xmlns:a16="http://schemas.microsoft.com/office/drawing/2014/main" id="{8FD1821B-B755-40AD-9BDE-2CF2F244FD8F}"/>
              </a:ext>
            </a:extLst>
          </p:cNvPr>
          <p:cNvPicPr>
            <a:picLocks noGrp="1" noChangeAspect="1"/>
          </p:cNvPicPr>
          <p:nvPr>
            <p:ph idx="1"/>
          </p:nvPr>
        </p:nvPicPr>
        <p:blipFill>
          <a:blip r:embed="rId2"/>
          <a:stretch>
            <a:fillRect/>
          </a:stretch>
        </p:blipFill>
        <p:spPr>
          <a:xfrm>
            <a:off x="913795" y="3660898"/>
            <a:ext cx="5048955" cy="333422"/>
          </a:xfrm>
          <a:prstGeom prst="rect">
            <a:avLst/>
          </a:prstGeom>
        </p:spPr>
      </p:pic>
      <p:pic>
        <p:nvPicPr>
          <p:cNvPr id="4" name="Imagem 3">
            <a:extLst>
              <a:ext uri="{FF2B5EF4-FFF2-40B4-BE49-F238E27FC236}">
                <a16:creationId xmlns:a16="http://schemas.microsoft.com/office/drawing/2014/main" id="{6C62BB89-27E8-4891-88F2-E473210C1B76}"/>
              </a:ext>
            </a:extLst>
          </p:cNvPr>
          <p:cNvPicPr>
            <a:picLocks noChangeAspect="1"/>
          </p:cNvPicPr>
          <p:nvPr/>
        </p:nvPicPr>
        <p:blipFill>
          <a:blip r:embed="rId3"/>
          <a:stretch>
            <a:fillRect/>
          </a:stretch>
        </p:blipFill>
        <p:spPr>
          <a:xfrm>
            <a:off x="1780690" y="2034890"/>
            <a:ext cx="3315163" cy="1162212"/>
          </a:xfrm>
          <a:prstGeom prst="rect">
            <a:avLst/>
          </a:prstGeom>
        </p:spPr>
      </p:pic>
      <p:pic>
        <p:nvPicPr>
          <p:cNvPr id="6" name="Imagem 5">
            <a:extLst>
              <a:ext uri="{FF2B5EF4-FFF2-40B4-BE49-F238E27FC236}">
                <a16:creationId xmlns:a16="http://schemas.microsoft.com/office/drawing/2014/main" id="{53957FB3-60FF-48D8-A4B9-775185C055D6}"/>
              </a:ext>
            </a:extLst>
          </p:cNvPr>
          <p:cNvPicPr>
            <a:picLocks noChangeAspect="1"/>
          </p:cNvPicPr>
          <p:nvPr/>
        </p:nvPicPr>
        <p:blipFill>
          <a:blip r:embed="rId4"/>
          <a:stretch>
            <a:fillRect/>
          </a:stretch>
        </p:blipFill>
        <p:spPr>
          <a:xfrm>
            <a:off x="913795" y="4376314"/>
            <a:ext cx="4744112" cy="333422"/>
          </a:xfrm>
          <a:prstGeom prst="rect">
            <a:avLst/>
          </a:prstGeom>
        </p:spPr>
      </p:pic>
      <p:pic>
        <p:nvPicPr>
          <p:cNvPr id="7" name="Imagem 6">
            <a:extLst>
              <a:ext uri="{FF2B5EF4-FFF2-40B4-BE49-F238E27FC236}">
                <a16:creationId xmlns:a16="http://schemas.microsoft.com/office/drawing/2014/main" id="{4A2D5748-0167-4DC7-A076-527B97A3A36A}"/>
              </a:ext>
            </a:extLst>
          </p:cNvPr>
          <p:cNvPicPr>
            <a:picLocks noChangeAspect="1"/>
          </p:cNvPicPr>
          <p:nvPr/>
        </p:nvPicPr>
        <p:blipFill>
          <a:blip r:embed="rId5"/>
          <a:stretch>
            <a:fillRect/>
          </a:stretch>
        </p:blipFill>
        <p:spPr>
          <a:xfrm>
            <a:off x="913795" y="5135055"/>
            <a:ext cx="4686954" cy="285790"/>
          </a:xfrm>
          <a:prstGeom prst="rect">
            <a:avLst/>
          </a:prstGeom>
        </p:spPr>
      </p:pic>
      <p:sp>
        <p:nvSpPr>
          <p:cNvPr id="8" name="CaixaDeTexto 7">
            <a:extLst>
              <a:ext uri="{FF2B5EF4-FFF2-40B4-BE49-F238E27FC236}">
                <a16:creationId xmlns:a16="http://schemas.microsoft.com/office/drawing/2014/main" id="{3B260154-CF48-4AB4-8CD6-E56ED429C27C}"/>
              </a:ext>
            </a:extLst>
          </p:cNvPr>
          <p:cNvSpPr txBox="1"/>
          <p:nvPr/>
        </p:nvSpPr>
        <p:spPr>
          <a:xfrm>
            <a:off x="7385422" y="3060733"/>
            <a:ext cx="3500845" cy="1200329"/>
          </a:xfrm>
          <a:prstGeom prst="rect">
            <a:avLst/>
          </a:prstGeom>
          <a:noFill/>
        </p:spPr>
        <p:txBody>
          <a:bodyPr wrap="square" rtlCol="0">
            <a:spAutoFit/>
          </a:bodyPr>
          <a:lstStyle/>
          <a:p>
            <a:r>
              <a:rPr lang="pt-PT" dirty="0" err="1"/>
              <a:t>Abstract</a:t>
            </a:r>
            <a:r>
              <a:rPr lang="pt-PT" dirty="0"/>
              <a:t> </a:t>
            </a:r>
            <a:r>
              <a:rPr lang="pt-PT" dirty="0" err="1"/>
              <a:t>class</a:t>
            </a:r>
            <a:r>
              <a:rPr lang="pt-PT" dirty="0"/>
              <a:t> </a:t>
            </a:r>
            <a:r>
              <a:rPr lang="pt-PT" dirty="0" err="1"/>
              <a:t>ClientEvaluator</a:t>
            </a:r>
            <a:r>
              <a:rPr lang="pt-PT" dirty="0"/>
              <a:t> </a:t>
            </a:r>
            <a:r>
              <a:rPr lang="pt-PT" dirty="0" err="1"/>
              <a:t>is</a:t>
            </a:r>
            <a:r>
              <a:rPr lang="pt-PT" dirty="0"/>
              <a:t> </a:t>
            </a:r>
            <a:r>
              <a:rPr lang="pt-PT" dirty="0" err="1"/>
              <a:t>implemented</a:t>
            </a:r>
            <a:r>
              <a:rPr lang="pt-PT" dirty="0"/>
              <a:t> </a:t>
            </a:r>
            <a:r>
              <a:rPr lang="pt-PT" dirty="0" err="1"/>
              <a:t>by</a:t>
            </a:r>
            <a:r>
              <a:rPr lang="pt-PT" dirty="0"/>
              <a:t> </a:t>
            </a:r>
            <a:r>
              <a:rPr lang="pt-PT" dirty="0" err="1"/>
              <a:t>the</a:t>
            </a:r>
            <a:r>
              <a:rPr lang="pt-PT" dirty="0"/>
              <a:t> 3 </a:t>
            </a:r>
            <a:r>
              <a:rPr lang="pt-PT" dirty="0" err="1"/>
              <a:t>different</a:t>
            </a:r>
            <a:r>
              <a:rPr lang="pt-PT" dirty="0"/>
              <a:t> </a:t>
            </a:r>
            <a:r>
              <a:rPr lang="pt-PT" dirty="0" err="1"/>
              <a:t>evaluators</a:t>
            </a:r>
            <a:r>
              <a:rPr lang="pt-PT" dirty="0"/>
              <a:t> </a:t>
            </a:r>
            <a:r>
              <a:rPr lang="pt-PT" dirty="0" err="1"/>
              <a:t>that</a:t>
            </a:r>
            <a:r>
              <a:rPr lang="pt-PT" dirty="0"/>
              <a:t> implemente </a:t>
            </a:r>
            <a:r>
              <a:rPr lang="pt-PT" dirty="0" err="1"/>
              <a:t>each</a:t>
            </a:r>
            <a:r>
              <a:rPr lang="pt-PT" dirty="0"/>
              <a:t> </a:t>
            </a:r>
            <a:r>
              <a:rPr lang="pt-PT" dirty="0" err="1"/>
              <a:t>strategy</a:t>
            </a:r>
            <a:r>
              <a:rPr lang="pt-PT" dirty="0"/>
              <a:t>.</a:t>
            </a:r>
            <a:endParaRPr lang="en-US" dirty="0"/>
          </a:p>
        </p:txBody>
      </p:sp>
    </p:spTree>
    <p:extLst>
      <p:ext uri="{BB962C8B-B14F-4D97-AF65-F5344CB8AC3E}">
        <p14:creationId xmlns:p14="http://schemas.microsoft.com/office/powerpoint/2010/main" val="160235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7F0B3-A1C3-4905-A79A-0642930057FA}"/>
              </a:ext>
            </a:extLst>
          </p:cNvPr>
          <p:cNvSpPr>
            <a:spLocks noGrp="1"/>
          </p:cNvSpPr>
          <p:nvPr>
            <p:ph type="title"/>
          </p:nvPr>
        </p:nvSpPr>
        <p:spPr/>
        <p:txBody>
          <a:bodyPr/>
          <a:lstStyle/>
          <a:p>
            <a:endParaRPr lang="en-US"/>
          </a:p>
        </p:txBody>
      </p:sp>
      <p:sp>
        <p:nvSpPr>
          <p:cNvPr id="3" name="Marcador de Posição de Conteúdo 2">
            <a:extLst>
              <a:ext uri="{FF2B5EF4-FFF2-40B4-BE49-F238E27FC236}">
                <a16:creationId xmlns:a16="http://schemas.microsoft.com/office/drawing/2014/main" id="{D799C61A-CF6A-434C-82B5-F4E2299C2142}"/>
              </a:ext>
            </a:extLst>
          </p:cNvPr>
          <p:cNvSpPr>
            <a:spLocks noGrp="1"/>
          </p:cNvSpPr>
          <p:nvPr>
            <p:ph idx="1"/>
          </p:nvPr>
        </p:nvSpPr>
        <p:spPr/>
        <p:txBody>
          <a:bodyPr/>
          <a:lstStyle/>
          <a:p>
            <a:r>
              <a:rPr lang="pt-PT" dirty="0" err="1"/>
              <a:t>Extends</a:t>
            </a:r>
            <a:r>
              <a:rPr lang="pt-PT" dirty="0"/>
              <a:t> </a:t>
            </a:r>
            <a:r>
              <a:rPr lang="pt-PT" dirty="0" err="1"/>
              <a:t>the</a:t>
            </a:r>
            <a:r>
              <a:rPr lang="pt-PT" dirty="0"/>
              <a:t> </a:t>
            </a:r>
            <a:r>
              <a:rPr lang="pt-PT" dirty="0" err="1"/>
              <a:t>ContractNetInitiator</a:t>
            </a:r>
            <a:r>
              <a:rPr lang="pt-PT" dirty="0"/>
              <a:t> </a:t>
            </a:r>
            <a:r>
              <a:rPr lang="pt-PT" dirty="0" err="1"/>
              <a:t>class</a:t>
            </a:r>
            <a:r>
              <a:rPr lang="pt-PT" dirty="0"/>
              <a:t>, </a:t>
            </a:r>
            <a:r>
              <a:rPr lang="pt-PT" dirty="0" err="1"/>
              <a:t>acting</a:t>
            </a:r>
            <a:r>
              <a:rPr lang="pt-PT" dirty="0"/>
              <a:t> as </a:t>
            </a:r>
            <a:r>
              <a:rPr lang="pt-PT" dirty="0" err="1"/>
              <a:t>the</a:t>
            </a:r>
            <a:r>
              <a:rPr lang="pt-PT" dirty="0"/>
              <a:t> </a:t>
            </a:r>
            <a:r>
              <a:rPr lang="pt-PT" dirty="0" err="1"/>
              <a:t>Initiator</a:t>
            </a:r>
            <a:r>
              <a:rPr lang="pt-PT" dirty="0"/>
              <a:t> in </a:t>
            </a:r>
            <a:r>
              <a:rPr lang="pt-PT" dirty="0" err="1"/>
              <a:t>the</a:t>
            </a:r>
            <a:r>
              <a:rPr lang="pt-PT" dirty="0"/>
              <a:t> FIPA </a:t>
            </a:r>
            <a:r>
              <a:rPr lang="pt-PT" dirty="0" err="1"/>
              <a:t>Contract</a:t>
            </a:r>
            <a:r>
              <a:rPr lang="pt-PT" dirty="0"/>
              <a:t> Net </a:t>
            </a:r>
            <a:r>
              <a:rPr lang="pt-PT" dirty="0" err="1"/>
              <a:t>protocol</a:t>
            </a:r>
            <a:endParaRPr lang="en-US" dirty="0"/>
          </a:p>
        </p:txBody>
      </p:sp>
      <p:pic>
        <p:nvPicPr>
          <p:cNvPr id="4" name="Imagem 3">
            <a:extLst>
              <a:ext uri="{FF2B5EF4-FFF2-40B4-BE49-F238E27FC236}">
                <a16:creationId xmlns:a16="http://schemas.microsoft.com/office/drawing/2014/main" id="{3ECA5C50-70DD-483F-BAAD-B757930559A5}"/>
              </a:ext>
            </a:extLst>
          </p:cNvPr>
          <p:cNvPicPr>
            <a:picLocks noChangeAspect="1"/>
          </p:cNvPicPr>
          <p:nvPr/>
        </p:nvPicPr>
        <p:blipFill>
          <a:blip r:embed="rId2"/>
          <a:stretch>
            <a:fillRect/>
          </a:stretch>
        </p:blipFill>
        <p:spPr>
          <a:xfrm>
            <a:off x="3228402" y="3095897"/>
            <a:ext cx="5735195" cy="2179841"/>
          </a:xfrm>
          <a:prstGeom prst="rect">
            <a:avLst/>
          </a:prstGeom>
        </p:spPr>
      </p:pic>
    </p:spTree>
    <p:extLst>
      <p:ext uri="{BB962C8B-B14F-4D97-AF65-F5344CB8AC3E}">
        <p14:creationId xmlns:p14="http://schemas.microsoft.com/office/powerpoint/2010/main" val="205889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3238-E107-4B6B-A04B-F882FC5D4300}"/>
              </a:ext>
            </a:extLst>
          </p:cNvPr>
          <p:cNvSpPr>
            <a:spLocks noGrp="1"/>
          </p:cNvSpPr>
          <p:nvPr>
            <p:ph type="title"/>
          </p:nvPr>
        </p:nvSpPr>
        <p:spPr/>
        <p:txBody>
          <a:bodyPr/>
          <a:lstStyle/>
          <a:p>
            <a:endParaRPr lang="en-US"/>
          </a:p>
        </p:txBody>
      </p:sp>
      <p:sp>
        <p:nvSpPr>
          <p:cNvPr id="3" name="Marcador de Posição de Conteúdo 2">
            <a:extLst>
              <a:ext uri="{FF2B5EF4-FFF2-40B4-BE49-F238E27FC236}">
                <a16:creationId xmlns:a16="http://schemas.microsoft.com/office/drawing/2014/main" id="{7CFAE062-F718-4855-B463-9C4258BEFE21}"/>
              </a:ext>
            </a:extLst>
          </p:cNvPr>
          <p:cNvSpPr>
            <a:spLocks noGrp="1"/>
          </p:cNvSpPr>
          <p:nvPr>
            <p:ph idx="1"/>
          </p:nvPr>
        </p:nvSpPr>
        <p:spPr/>
        <p:txBody>
          <a:bodyPr/>
          <a:lstStyle/>
          <a:p>
            <a:r>
              <a:rPr lang="pt-PT" dirty="0" err="1"/>
              <a:t>Extends</a:t>
            </a:r>
            <a:r>
              <a:rPr lang="pt-PT" dirty="0"/>
              <a:t> </a:t>
            </a:r>
            <a:r>
              <a:rPr lang="pt-PT" dirty="0" err="1"/>
              <a:t>the</a:t>
            </a:r>
            <a:r>
              <a:rPr lang="pt-PT" dirty="0"/>
              <a:t> </a:t>
            </a:r>
            <a:r>
              <a:rPr lang="pt-PT" dirty="0" err="1"/>
              <a:t>ContractNetResponder</a:t>
            </a:r>
            <a:r>
              <a:rPr lang="pt-PT" dirty="0"/>
              <a:t> </a:t>
            </a:r>
            <a:r>
              <a:rPr lang="pt-PT" dirty="0" err="1"/>
              <a:t>class</a:t>
            </a:r>
            <a:r>
              <a:rPr lang="pt-PT" dirty="0"/>
              <a:t>, </a:t>
            </a:r>
            <a:r>
              <a:rPr lang="pt-PT" dirty="0" err="1"/>
              <a:t>acting</a:t>
            </a:r>
            <a:r>
              <a:rPr lang="pt-PT" dirty="0"/>
              <a:t> as </a:t>
            </a:r>
            <a:r>
              <a:rPr lang="pt-PT" dirty="0" err="1"/>
              <a:t>the</a:t>
            </a:r>
            <a:r>
              <a:rPr lang="pt-PT" dirty="0"/>
              <a:t> Responder in </a:t>
            </a:r>
            <a:r>
              <a:rPr lang="pt-PT" dirty="0" err="1"/>
              <a:t>the</a:t>
            </a:r>
            <a:r>
              <a:rPr lang="pt-PT" dirty="0"/>
              <a:t> FIPA </a:t>
            </a:r>
            <a:r>
              <a:rPr lang="pt-PT" dirty="0" err="1"/>
              <a:t>Contract</a:t>
            </a:r>
            <a:r>
              <a:rPr lang="pt-PT" dirty="0"/>
              <a:t> Net </a:t>
            </a:r>
            <a:r>
              <a:rPr lang="pt-PT" dirty="0" err="1"/>
              <a:t>protocol</a:t>
            </a:r>
            <a:r>
              <a:rPr lang="pt-PT" dirty="0"/>
              <a:t>,</a:t>
            </a:r>
            <a:endParaRPr lang="en-US" dirty="0"/>
          </a:p>
        </p:txBody>
      </p:sp>
      <p:pic>
        <p:nvPicPr>
          <p:cNvPr id="4" name="Imagem 3">
            <a:extLst>
              <a:ext uri="{FF2B5EF4-FFF2-40B4-BE49-F238E27FC236}">
                <a16:creationId xmlns:a16="http://schemas.microsoft.com/office/drawing/2014/main" id="{6481C29E-9B17-4AC7-A204-765284C693DC}"/>
              </a:ext>
            </a:extLst>
          </p:cNvPr>
          <p:cNvPicPr>
            <a:picLocks noChangeAspect="1"/>
          </p:cNvPicPr>
          <p:nvPr/>
        </p:nvPicPr>
        <p:blipFill>
          <a:blip r:embed="rId2"/>
          <a:stretch>
            <a:fillRect/>
          </a:stretch>
        </p:blipFill>
        <p:spPr>
          <a:xfrm>
            <a:off x="3292928" y="2939143"/>
            <a:ext cx="5606144" cy="2852057"/>
          </a:xfrm>
          <a:prstGeom prst="rect">
            <a:avLst/>
          </a:prstGeom>
        </p:spPr>
      </p:pic>
    </p:spTree>
    <p:extLst>
      <p:ext uri="{BB962C8B-B14F-4D97-AF65-F5344CB8AC3E}">
        <p14:creationId xmlns:p14="http://schemas.microsoft.com/office/powerpoint/2010/main" val="252463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AF828-0631-4912-B3EF-E88AA520A291}"/>
              </a:ext>
            </a:extLst>
          </p:cNvPr>
          <p:cNvSpPr>
            <a:spLocks noGrp="1"/>
          </p:cNvSpPr>
          <p:nvPr>
            <p:ph type="title"/>
          </p:nvPr>
        </p:nvSpPr>
        <p:spPr/>
        <p:txBody>
          <a:bodyPr/>
          <a:lstStyle/>
          <a:p>
            <a:endParaRPr lang="en-US"/>
          </a:p>
        </p:txBody>
      </p:sp>
      <p:sp>
        <p:nvSpPr>
          <p:cNvPr id="3" name="Marcador de Posição de Conteúdo 2">
            <a:extLst>
              <a:ext uri="{FF2B5EF4-FFF2-40B4-BE49-F238E27FC236}">
                <a16:creationId xmlns:a16="http://schemas.microsoft.com/office/drawing/2014/main" id="{C035A789-B152-4974-B28D-6BD61C900394}"/>
              </a:ext>
            </a:extLst>
          </p:cNvPr>
          <p:cNvSpPr>
            <a:spLocks noGrp="1"/>
          </p:cNvSpPr>
          <p:nvPr>
            <p:ph idx="1"/>
          </p:nvPr>
        </p:nvSpPr>
        <p:spPr/>
        <p:txBody>
          <a:bodyPr/>
          <a:lstStyle/>
          <a:p>
            <a:endParaRPr lang="pt-PT" dirty="0"/>
          </a:p>
          <a:p>
            <a:r>
              <a:rPr lang="pt-PT" dirty="0" err="1"/>
              <a:t>Encapsulates</a:t>
            </a:r>
            <a:r>
              <a:rPr lang="pt-PT" dirty="0"/>
              <a:t> </a:t>
            </a:r>
            <a:r>
              <a:rPr lang="pt-PT" dirty="0" err="1"/>
              <a:t>all</a:t>
            </a:r>
            <a:r>
              <a:rPr lang="pt-PT" dirty="0"/>
              <a:t> </a:t>
            </a:r>
            <a:r>
              <a:rPr lang="pt-PT" dirty="0" err="1"/>
              <a:t>the</a:t>
            </a:r>
            <a:r>
              <a:rPr lang="pt-PT" dirty="0"/>
              <a:t> </a:t>
            </a:r>
            <a:r>
              <a:rPr lang="pt-PT" dirty="0" err="1"/>
              <a:t>information</a:t>
            </a:r>
            <a:r>
              <a:rPr lang="pt-PT" dirty="0"/>
              <a:t> </a:t>
            </a:r>
            <a:r>
              <a:rPr lang="pt-PT" dirty="0" err="1"/>
              <a:t>needed</a:t>
            </a:r>
            <a:r>
              <a:rPr lang="pt-PT" dirty="0"/>
              <a:t> to </a:t>
            </a:r>
            <a:r>
              <a:rPr lang="pt-PT" dirty="0" err="1"/>
              <a:t>send</a:t>
            </a:r>
            <a:r>
              <a:rPr lang="pt-PT" dirty="0"/>
              <a:t> </a:t>
            </a:r>
            <a:r>
              <a:rPr lang="pt-PT" dirty="0" err="1"/>
              <a:t>the</a:t>
            </a:r>
            <a:r>
              <a:rPr lang="pt-PT" dirty="0"/>
              <a:t> </a:t>
            </a:r>
            <a:r>
              <a:rPr lang="pt-PT" dirty="0" err="1"/>
              <a:t>respective</a:t>
            </a:r>
            <a:r>
              <a:rPr lang="pt-PT" dirty="0"/>
              <a:t> </a:t>
            </a:r>
            <a:r>
              <a:rPr lang="pt-PT" dirty="0" err="1"/>
              <a:t>proposals</a:t>
            </a:r>
            <a:r>
              <a:rPr lang="pt-PT" dirty="0"/>
              <a:t> </a:t>
            </a:r>
            <a:endParaRPr lang="en-US" dirty="0"/>
          </a:p>
        </p:txBody>
      </p:sp>
      <p:pic>
        <p:nvPicPr>
          <p:cNvPr id="4" name="Imagem 3">
            <a:extLst>
              <a:ext uri="{FF2B5EF4-FFF2-40B4-BE49-F238E27FC236}">
                <a16:creationId xmlns:a16="http://schemas.microsoft.com/office/drawing/2014/main" id="{38FE451F-2573-4382-A324-00A10E5E1197}"/>
              </a:ext>
            </a:extLst>
          </p:cNvPr>
          <p:cNvPicPr>
            <a:picLocks noChangeAspect="1"/>
          </p:cNvPicPr>
          <p:nvPr/>
        </p:nvPicPr>
        <p:blipFill>
          <a:blip r:embed="rId2"/>
          <a:stretch>
            <a:fillRect/>
          </a:stretch>
        </p:blipFill>
        <p:spPr>
          <a:xfrm>
            <a:off x="463798" y="3801291"/>
            <a:ext cx="5626878" cy="1353583"/>
          </a:xfrm>
          <a:prstGeom prst="rect">
            <a:avLst/>
          </a:prstGeom>
        </p:spPr>
      </p:pic>
      <p:pic>
        <p:nvPicPr>
          <p:cNvPr id="5" name="Imagem 4">
            <a:extLst>
              <a:ext uri="{FF2B5EF4-FFF2-40B4-BE49-F238E27FC236}">
                <a16:creationId xmlns:a16="http://schemas.microsoft.com/office/drawing/2014/main" id="{CD8CF4F7-75D4-4E41-8DF4-245E594857DA}"/>
              </a:ext>
            </a:extLst>
          </p:cNvPr>
          <p:cNvPicPr>
            <a:picLocks noChangeAspect="1"/>
          </p:cNvPicPr>
          <p:nvPr/>
        </p:nvPicPr>
        <p:blipFill>
          <a:blip r:embed="rId3"/>
          <a:stretch>
            <a:fillRect/>
          </a:stretch>
        </p:blipFill>
        <p:spPr>
          <a:xfrm>
            <a:off x="6234693" y="3801292"/>
            <a:ext cx="5358485" cy="1435504"/>
          </a:xfrm>
          <a:prstGeom prst="rect">
            <a:avLst/>
          </a:prstGeom>
        </p:spPr>
      </p:pic>
    </p:spTree>
    <p:extLst>
      <p:ext uri="{BB962C8B-B14F-4D97-AF65-F5344CB8AC3E}">
        <p14:creationId xmlns:p14="http://schemas.microsoft.com/office/powerpoint/2010/main" val="38020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F0A3D-3088-44BA-A24C-4524D338DAA5}"/>
              </a:ext>
            </a:extLst>
          </p:cNvPr>
          <p:cNvSpPr>
            <a:spLocks noGrp="1"/>
          </p:cNvSpPr>
          <p:nvPr>
            <p:ph type="title"/>
          </p:nvPr>
        </p:nvSpPr>
        <p:spPr>
          <a:xfrm>
            <a:off x="919119" y="2943775"/>
            <a:ext cx="10353762" cy="970450"/>
          </a:xfrm>
        </p:spPr>
        <p:txBody>
          <a:bodyPr>
            <a:normAutofit/>
          </a:bodyPr>
          <a:lstStyle/>
          <a:p>
            <a:r>
              <a:rPr lang="en-US" dirty="0"/>
              <a:t>Execution example</a:t>
            </a:r>
          </a:p>
        </p:txBody>
      </p:sp>
    </p:spTree>
    <p:extLst>
      <p:ext uri="{BB962C8B-B14F-4D97-AF65-F5344CB8AC3E}">
        <p14:creationId xmlns:p14="http://schemas.microsoft.com/office/powerpoint/2010/main" val="138688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89AF1-6092-496E-8F66-AB74AF1EF1B1}"/>
              </a:ext>
            </a:extLst>
          </p:cNvPr>
          <p:cNvSpPr>
            <a:spLocks noGrp="1"/>
          </p:cNvSpPr>
          <p:nvPr>
            <p:ph type="title"/>
          </p:nvPr>
        </p:nvSpPr>
        <p:spPr/>
        <p:txBody>
          <a:bodyPr/>
          <a:lstStyle/>
          <a:p>
            <a:endParaRPr lang="en-US"/>
          </a:p>
        </p:txBody>
      </p:sp>
      <p:sp>
        <p:nvSpPr>
          <p:cNvPr id="3" name="Marcador de Posição de Conteúdo 2">
            <a:extLst>
              <a:ext uri="{FF2B5EF4-FFF2-40B4-BE49-F238E27FC236}">
                <a16:creationId xmlns:a16="http://schemas.microsoft.com/office/drawing/2014/main" id="{79467E7C-8B87-4DE2-AF6C-0FC93DD4BA00}"/>
              </a:ext>
            </a:extLst>
          </p:cNvPr>
          <p:cNvSpPr>
            <a:spLocks noGrp="1"/>
          </p:cNvSpPr>
          <p:nvPr>
            <p:ph idx="1"/>
          </p:nvPr>
        </p:nvSpPr>
        <p:spPr/>
        <p:txBody>
          <a:bodyPr/>
          <a:lstStyle/>
          <a:p>
            <a:endParaRPr lang="en-US"/>
          </a:p>
        </p:txBody>
      </p:sp>
      <p:pic>
        <p:nvPicPr>
          <p:cNvPr id="4" name="Imagem 3">
            <a:extLst>
              <a:ext uri="{FF2B5EF4-FFF2-40B4-BE49-F238E27FC236}">
                <a16:creationId xmlns:a16="http://schemas.microsoft.com/office/drawing/2014/main" id="{C994AC27-1CDD-4652-ABBE-36CAC63F36C5}"/>
              </a:ext>
            </a:extLst>
          </p:cNvPr>
          <p:cNvPicPr>
            <a:picLocks noChangeAspect="1"/>
          </p:cNvPicPr>
          <p:nvPr/>
        </p:nvPicPr>
        <p:blipFill>
          <a:blip r:embed="rId2"/>
          <a:stretch>
            <a:fillRect/>
          </a:stretch>
        </p:blipFill>
        <p:spPr>
          <a:xfrm>
            <a:off x="294018" y="0"/>
            <a:ext cx="11342707" cy="6858000"/>
          </a:xfrm>
          <a:prstGeom prst="rect">
            <a:avLst/>
          </a:prstGeom>
        </p:spPr>
      </p:pic>
    </p:spTree>
    <p:extLst>
      <p:ext uri="{BB962C8B-B14F-4D97-AF65-F5344CB8AC3E}">
        <p14:creationId xmlns:p14="http://schemas.microsoft.com/office/powerpoint/2010/main" val="347879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3DA75-064D-417A-8DB1-E43267A69B9A}"/>
              </a:ext>
            </a:extLst>
          </p:cNvPr>
          <p:cNvSpPr>
            <a:spLocks noGrp="1"/>
          </p:cNvSpPr>
          <p:nvPr>
            <p:ph type="title"/>
          </p:nvPr>
        </p:nvSpPr>
        <p:spPr/>
        <p:txBody>
          <a:bodyPr/>
          <a:lstStyle/>
          <a:p>
            <a:r>
              <a:rPr lang="pt-PT" dirty="0"/>
              <a:t>Problem </a:t>
            </a:r>
            <a:r>
              <a:rPr lang="en-US" dirty="0"/>
              <a:t>Description</a:t>
            </a:r>
          </a:p>
        </p:txBody>
      </p:sp>
      <p:sp>
        <p:nvSpPr>
          <p:cNvPr id="3" name="Marcador de Posição de Conteúdo 2">
            <a:extLst>
              <a:ext uri="{FF2B5EF4-FFF2-40B4-BE49-F238E27FC236}">
                <a16:creationId xmlns:a16="http://schemas.microsoft.com/office/drawing/2014/main" id="{B42295F7-DA1E-40A2-BD27-667AE6E52B69}"/>
              </a:ext>
            </a:extLst>
          </p:cNvPr>
          <p:cNvSpPr>
            <a:spLocks noGrp="1"/>
          </p:cNvSpPr>
          <p:nvPr>
            <p:ph idx="1"/>
          </p:nvPr>
        </p:nvSpPr>
        <p:spPr/>
        <p:txBody>
          <a:bodyPr/>
          <a:lstStyle/>
          <a:p>
            <a:endParaRPr lang="pt-PT" dirty="0"/>
          </a:p>
          <a:p>
            <a:endParaRPr lang="pt-PT" dirty="0"/>
          </a:p>
          <a:p>
            <a:r>
              <a:rPr lang="pt-PT" dirty="0" err="1"/>
              <a:t>This</a:t>
            </a:r>
            <a:r>
              <a:rPr lang="pt-PT" dirty="0"/>
              <a:t> </a:t>
            </a:r>
            <a:r>
              <a:rPr lang="pt-PT" dirty="0" err="1"/>
              <a:t>project</a:t>
            </a:r>
            <a:r>
              <a:rPr lang="pt-PT" dirty="0"/>
              <a:t> </a:t>
            </a:r>
            <a:r>
              <a:rPr lang="pt-PT" dirty="0" err="1"/>
              <a:t>tackles</a:t>
            </a:r>
            <a:r>
              <a:rPr lang="pt-PT" dirty="0"/>
              <a:t> </a:t>
            </a:r>
            <a:r>
              <a:rPr lang="pt-PT" dirty="0" err="1"/>
              <a:t>the</a:t>
            </a:r>
            <a:r>
              <a:rPr lang="pt-PT" dirty="0"/>
              <a:t> </a:t>
            </a:r>
            <a:r>
              <a:rPr lang="pt-PT" dirty="0" err="1"/>
              <a:t>problem</a:t>
            </a:r>
            <a:r>
              <a:rPr lang="pt-PT" dirty="0"/>
              <a:t> </a:t>
            </a:r>
            <a:r>
              <a:rPr lang="pt-PT" dirty="0" err="1"/>
              <a:t>of</a:t>
            </a:r>
            <a:r>
              <a:rPr lang="pt-PT" dirty="0"/>
              <a:t> </a:t>
            </a:r>
            <a:r>
              <a:rPr lang="pt-PT" dirty="0" err="1"/>
              <a:t>the</a:t>
            </a:r>
            <a:r>
              <a:rPr lang="pt-PT" dirty="0"/>
              <a:t> </a:t>
            </a:r>
            <a:r>
              <a:rPr lang="pt-PT" dirty="0" err="1"/>
              <a:t>alocation</a:t>
            </a:r>
            <a:r>
              <a:rPr lang="pt-PT" dirty="0"/>
              <a:t> </a:t>
            </a:r>
            <a:r>
              <a:rPr lang="pt-PT" dirty="0" err="1"/>
              <a:t>of</a:t>
            </a:r>
            <a:r>
              <a:rPr lang="pt-PT" dirty="0"/>
              <a:t> </a:t>
            </a:r>
            <a:r>
              <a:rPr lang="pt-PT" dirty="0" err="1"/>
              <a:t>deliverers</a:t>
            </a:r>
            <a:r>
              <a:rPr lang="pt-PT" dirty="0"/>
              <a:t> to </a:t>
            </a:r>
            <a:r>
              <a:rPr lang="pt-PT" dirty="0" err="1"/>
              <a:t>orders</a:t>
            </a:r>
            <a:r>
              <a:rPr lang="pt-PT" dirty="0"/>
              <a:t> in a </a:t>
            </a:r>
            <a:r>
              <a:rPr lang="pt-PT" dirty="0" err="1"/>
              <a:t>food</a:t>
            </a:r>
            <a:r>
              <a:rPr lang="pt-PT" dirty="0"/>
              <a:t> </a:t>
            </a:r>
            <a:r>
              <a:rPr lang="pt-PT" dirty="0" err="1"/>
              <a:t>ordering</a:t>
            </a:r>
            <a:r>
              <a:rPr lang="pt-PT" dirty="0"/>
              <a:t> </a:t>
            </a:r>
            <a:r>
              <a:rPr lang="pt-PT" dirty="0" err="1"/>
              <a:t>system</a:t>
            </a:r>
            <a:r>
              <a:rPr lang="pt-PT" dirty="0"/>
              <a:t>. </a:t>
            </a:r>
            <a:r>
              <a:rPr lang="pt-PT" dirty="0" err="1"/>
              <a:t>Clients</a:t>
            </a:r>
            <a:r>
              <a:rPr lang="pt-PT" dirty="0"/>
              <a:t> </a:t>
            </a:r>
            <a:r>
              <a:rPr lang="pt-PT" dirty="0" err="1"/>
              <a:t>may</a:t>
            </a:r>
            <a:r>
              <a:rPr lang="pt-PT" dirty="0"/>
              <a:t> </a:t>
            </a:r>
            <a:r>
              <a:rPr lang="pt-PT" dirty="0" err="1"/>
              <a:t>have</a:t>
            </a:r>
            <a:r>
              <a:rPr lang="pt-PT" dirty="0"/>
              <a:t> </a:t>
            </a:r>
            <a:r>
              <a:rPr lang="pt-PT" dirty="0" err="1"/>
              <a:t>preference</a:t>
            </a:r>
            <a:r>
              <a:rPr lang="pt-PT" dirty="0"/>
              <a:t> in </a:t>
            </a:r>
            <a:r>
              <a:rPr lang="pt-PT" dirty="0" err="1"/>
              <a:t>what</a:t>
            </a:r>
            <a:r>
              <a:rPr lang="pt-PT" dirty="0"/>
              <a:t> </a:t>
            </a:r>
            <a:r>
              <a:rPr lang="pt-PT" dirty="0" err="1"/>
              <a:t>they</a:t>
            </a:r>
            <a:r>
              <a:rPr lang="pt-PT" dirty="0"/>
              <a:t> </a:t>
            </a:r>
            <a:r>
              <a:rPr lang="pt-PT" dirty="0" err="1"/>
              <a:t>prioritize</a:t>
            </a:r>
            <a:r>
              <a:rPr lang="pt-PT" dirty="0"/>
              <a:t>, </a:t>
            </a:r>
            <a:r>
              <a:rPr lang="pt-PT" dirty="0" err="1"/>
              <a:t>beeing</a:t>
            </a:r>
            <a:r>
              <a:rPr lang="pt-PT" dirty="0"/>
              <a:t> </a:t>
            </a:r>
            <a:r>
              <a:rPr lang="pt-PT" dirty="0" err="1"/>
              <a:t>it</a:t>
            </a:r>
            <a:r>
              <a:rPr lang="pt-PT" dirty="0"/>
              <a:t> </a:t>
            </a:r>
            <a:r>
              <a:rPr lang="pt-PT" dirty="0" err="1"/>
              <a:t>either</a:t>
            </a:r>
            <a:r>
              <a:rPr lang="pt-PT" dirty="0"/>
              <a:t> </a:t>
            </a:r>
            <a:r>
              <a:rPr lang="pt-PT" dirty="0" err="1"/>
              <a:t>the</a:t>
            </a:r>
            <a:r>
              <a:rPr lang="pt-PT" dirty="0"/>
              <a:t> </a:t>
            </a:r>
            <a:r>
              <a:rPr lang="pt-PT" dirty="0" err="1"/>
              <a:t>delivery</a:t>
            </a:r>
            <a:r>
              <a:rPr lang="pt-PT" dirty="0"/>
              <a:t> </a:t>
            </a:r>
            <a:r>
              <a:rPr lang="pt-PT" dirty="0" err="1"/>
              <a:t>cost</a:t>
            </a:r>
            <a:r>
              <a:rPr lang="pt-PT" dirty="0"/>
              <a:t> </a:t>
            </a:r>
            <a:r>
              <a:rPr lang="pt-PT" dirty="0" err="1"/>
              <a:t>or</a:t>
            </a:r>
            <a:r>
              <a:rPr lang="pt-PT" dirty="0"/>
              <a:t> </a:t>
            </a:r>
            <a:r>
              <a:rPr lang="pt-PT" dirty="0" err="1"/>
              <a:t>the</a:t>
            </a:r>
            <a:r>
              <a:rPr lang="pt-PT" dirty="0"/>
              <a:t> </a:t>
            </a:r>
            <a:r>
              <a:rPr lang="pt-PT" dirty="0" err="1"/>
              <a:t>delivery</a:t>
            </a:r>
            <a:r>
              <a:rPr lang="pt-PT" dirty="0"/>
              <a:t> time. </a:t>
            </a:r>
            <a:r>
              <a:rPr lang="pt-PT" dirty="0" err="1"/>
              <a:t>This</a:t>
            </a:r>
            <a:r>
              <a:rPr lang="pt-PT" dirty="0"/>
              <a:t> </a:t>
            </a:r>
            <a:r>
              <a:rPr lang="pt-PT" dirty="0" err="1"/>
              <a:t>being</a:t>
            </a:r>
            <a:r>
              <a:rPr lang="pt-PT" dirty="0"/>
              <a:t> </a:t>
            </a:r>
            <a:r>
              <a:rPr lang="pt-PT" dirty="0" err="1"/>
              <a:t>said</a:t>
            </a:r>
            <a:r>
              <a:rPr lang="pt-PT" dirty="0"/>
              <a:t> </a:t>
            </a:r>
            <a:r>
              <a:rPr lang="pt-PT" dirty="0" err="1"/>
              <a:t>the</a:t>
            </a:r>
            <a:r>
              <a:rPr lang="pt-PT" dirty="0"/>
              <a:t> </a:t>
            </a:r>
            <a:r>
              <a:rPr lang="pt-PT" dirty="0" err="1"/>
              <a:t>client</a:t>
            </a:r>
            <a:r>
              <a:rPr lang="pt-PT" dirty="0"/>
              <a:t> </a:t>
            </a:r>
            <a:r>
              <a:rPr lang="pt-PT" dirty="0" err="1"/>
              <a:t>engages</a:t>
            </a:r>
            <a:r>
              <a:rPr lang="pt-PT" dirty="0"/>
              <a:t> in </a:t>
            </a:r>
            <a:r>
              <a:rPr lang="pt-PT" dirty="0" err="1"/>
              <a:t>negotiation</a:t>
            </a:r>
            <a:r>
              <a:rPr lang="pt-PT" dirty="0"/>
              <a:t> </a:t>
            </a:r>
            <a:r>
              <a:rPr lang="pt-PT" dirty="0" err="1"/>
              <a:t>with</a:t>
            </a:r>
            <a:r>
              <a:rPr lang="pt-PT" dirty="0"/>
              <a:t> </a:t>
            </a:r>
            <a:r>
              <a:rPr lang="pt-PT" dirty="0" err="1"/>
              <a:t>the</a:t>
            </a:r>
            <a:r>
              <a:rPr lang="pt-PT" dirty="0"/>
              <a:t> </a:t>
            </a:r>
            <a:r>
              <a:rPr lang="pt-PT" dirty="0" err="1"/>
              <a:t>available</a:t>
            </a:r>
            <a:r>
              <a:rPr lang="pt-PT" dirty="0"/>
              <a:t> drivers </a:t>
            </a:r>
            <a:r>
              <a:rPr lang="pt-PT" dirty="0" err="1"/>
              <a:t>until</a:t>
            </a:r>
            <a:r>
              <a:rPr lang="pt-PT" dirty="0"/>
              <a:t> a driver </a:t>
            </a:r>
            <a:r>
              <a:rPr lang="pt-PT" dirty="0" err="1"/>
              <a:t>is</a:t>
            </a:r>
            <a:r>
              <a:rPr lang="pt-PT" dirty="0"/>
              <a:t> </a:t>
            </a:r>
            <a:r>
              <a:rPr lang="pt-PT" dirty="0" err="1"/>
              <a:t>allocated</a:t>
            </a:r>
            <a:r>
              <a:rPr lang="pt-PT" dirty="0"/>
              <a:t>.</a:t>
            </a:r>
          </a:p>
          <a:p>
            <a:endParaRPr lang="en-US" dirty="0"/>
          </a:p>
          <a:p>
            <a:r>
              <a:rPr lang="en-US" dirty="0"/>
              <a:t>Independent variables: Deliverer speed, deliverer cost per distance unit, deliverer fuel.</a:t>
            </a:r>
          </a:p>
          <a:p>
            <a:r>
              <a:rPr lang="en-US" dirty="0"/>
              <a:t>Dependent variables: Delivery time, delivery cost.</a:t>
            </a:r>
          </a:p>
          <a:p>
            <a:pPr marL="36900" indent="0">
              <a:buNone/>
            </a:pPr>
            <a:endParaRPr lang="pt-PT" dirty="0"/>
          </a:p>
        </p:txBody>
      </p:sp>
    </p:spTree>
    <p:extLst>
      <p:ext uri="{BB962C8B-B14F-4D97-AF65-F5344CB8AC3E}">
        <p14:creationId xmlns:p14="http://schemas.microsoft.com/office/powerpoint/2010/main" val="298075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1EDAA-E925-431E-8F18-859309D4F94C}"/>
              </a:ext>
            </a:extLst>
          </p:cNvPr>
          <p:cNvSpPr>
            <a:spLocks noGrp="1"/>
          </p:cNvSpPr>
          <p:nvPr>
            <p:ph type="title"/>
          </p:nvPr>
        </p:nvSpPr>
        <p:spPr/>
        <p:txBody>
          <a:bodyPr/>
          <a:lstStyle/>
          <a:p>
            <a:r>
              <a:rPr lang="en-US" dirty="0"/>
              <a:t>Protocols and interaction</a:t>
            </a:r>
          </a:p>
        </p:txBody>
      </p:sp>
      <p:sp>
        <p:nvSpPr>
          <p:cNvPr id="4" name="Retângulo 3">
            <a:extLst>
              <a:ext uri="{FF2B5EF4-FFF2-40B4-BE49-F238E27FC236}">
                <a16:creationId xmlns:a16="http://schemas.microsoft.com/office/drawing/2014/main" id="{AF5156F6-A697-4DEF-A79E-3E3FE56635A2}"/>
              </a:ext>
            </a:extLst>
          </p:cNvPr>
          <p:cNvSpPr/>
          <p:nvPr/>
        </p:nvSpPr>
        <p:spPr>
          <a:xfrm>
            <a:off x="5974011" y="3244334"/>
            <a:ext cx="243978" cy="369332"/>
          </a:xfrm>
          <a:prstGeom prst="rect">
            <a:avLst/>
          </a:prstGeom>
        </p:spPr>
        <p:txBody>
          <a:bodyPr wrap="none">
            <a:spAutoFit/>
          </a:bodyPr>
          <a:lstStyle/>
          <a:p>
            <a:r>
              <a:rPr lang="en-US" dirty="0"/>
              <a:t> </a:t>
            </a:r>
          </a:p>
        </p:txBody>
      </p:sp>
      <p:sp>
        <p:nvSpPr>
          <p:cNvPr id="6" name="Retângulo 5">
            <a:extLst>
              <a:ext uri="{FF2B5EF4-FFF2-40B4-BE49-F238E27FC236}">
                <a16:creationId xmlns:a16="http://schemas.microsoft.com/office/drawing/2014/main" id="{F5D35890-A096-4332-B327-E19BC0CEA718}"/>
              </a:ext>
            </a:extLst>
          </p:cNvPr>
          <p:cNvSpPr/>
          <p:nvPr/>
        </p:nvSpPr>
        <p:spPr>
          <a:xfrm>
            <a:off x="5974011" y="3244334"/>
            <a:ext cx="243978" cy="369332"/>
          </a:xfrm>
          <a:prstGeom prst="rect">
            <a:avLst/>
          </a:prstGeom>
        </p:spPr>
        <p:txBody>
          <a:bodyPr wrap="none">
            <a:spAutoFit/>
          </a:bodyPr>
          <a:lstStyle/>
          <a:p>
            <a:r>
              <a:rPr lang="en-US" dirty="0"/>
              <a:t> </a:t>
            </a:r>
          </a:p>
        </p:txBody>
      </p:sp>
      <p:sp>
        <p:nvSpPr>
          <p:cNvPr id="7" name="Retângulo 6">
            <a:extLst>
              <a:ext uri="{FF2B5EF4-FFF2-40B4-BE49-F238E27FC236}">
                <a16:creationId xmlns:a16="http://schemas.microsoft.com/office/drawing/2014/main" id="{2FDFC0CA-A6C1-48F4-BFCB-64152FB3AF33}"/>
              </a:ext>
            </a:extLst>
          </p:cNvPr>
          <p:cNvSpPr/>
          <p:nvPr/>
        </p:nvSpPr>
        <p:spPr>
          <a:xfrm>
            <a:off x="5974011" y="3244334"/>
            <a:ext cx="243978" cy="369332"/>
          </a:xfrm>
          <a:prstGeom prst="rect">
            <a:avLst/>
          </a:prstGeom>
        </p:spPr>
        <p:txBody>
          <a:bodyPr wrap="none">
            <a:spAutoFit/>
          </a:bodyPr>
          <a:lstStyle/>
          <a:p>
            <a:r>
              <a:rPr lang="en-US" dirty="0"/>
              <a:t> </a:t>
            </a:r>
          </a:p>
        </p:txBody>
      </p:sp>
      <p:pic>
        <p:nvPicPr>
          <p:cNvPr id="10" name="Picture 9" descr="A picture containing diagram&#10;&#10;Description automatically generated">
            <a:extLst>
              <a:ext uri="{FF2B5EF4-FFF2-40B4-BE49-F238E27FC236}">
                <a16:creationId xmlns:a16="http://schemas.microsoft.com/office/drawing/2014/main" id="{8DAE615F-2D6D-C99B-EDAC-CC46DF903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72" y="1307507"/>
            <a:ext cx="10857433" cy="5550493"/>
          </a:xfrm>
          <a:prstGeom prst="rect">
            <a:avLst/>
          </a:prstGeom>
        </p:spPr>
      </p:pic>
    </p:spTree>
    <p:extLst>
      <p:ext uri="{BB962C8B-B14F-4D97-AF65-F5344CB8AC3E}">
        <p14:creationId xmlns:p14="http://schemas.microsoft.com/office/powerpoint/2010/main" val="415693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27988-9B29-43C4-8E1D-69A8FB733F6A}"/>
              </a:ext>
            </a:extLst>
          </p:cNvPr>
          <p:cNvSpPr>
            <a:spLocks noGrp="1"/>
          </p:cNvSpPr>
          <p:nvPr>
            <p:ph type="title"/>
          </p:nvPr>
        </p:nvSpPr>
        <p:spPr/>
        <p:txBody>
          <a:bodyPr/>
          <a:lstStyle/>
          <a:p>
            <a:r>
              <a:rPr lang="en-US" dirty="0"/>
              <a:t>Agents</a:t>
            </a:r>
          </a:p>
        </p:txBody>
      </p:sp>
      <p:sp>
        <p:nvSpPr>
          <p:cNvPr id="3" name="Marcador de Posição de Conteúdo 2">
            <a:extLst>
              <a:ext uri="{FF2B5EF4-FFF2-40B4-BE49-F238E27FC236}">
                <a16:creationId xmlns:a16="http://schemas.microsoft.com/office/drawing/2014/main" id="{595FD241-AF9E-4E28-A46A-63792EBF56C5}"/>
              </a:ext>
            </a:extLst>
          </p:cNvPr>
          <p:cNvSpPr>
            <a:spLocks noGrp="1"/>
          </p:cNvSpPr>
          <p:nvPr>
            <p:ph idx="1"/>
          </p:nvPr>
        </p:nvSpPr>
        <p:spPr/>
        <p:txBody>
          <a:bodyPr/>
          <a:lstStyle/>
          <a:p>
            <a:r>
              <a:rPr lang="en-US" dirty="0"/>
              <a:t>There are 2 types of agents in the system.</a:t>
            </a:r>
          </a:p>
          <a:p>
            <a:pPr lvl="1"/>
            <a:r>
              <a:rPr lang="en-US" sz="2000" dirty="0"/>
              <a:t>Client Agents: </a:t>
            </a:r>
          </a:p>
          <a:p>
            <a:pPr lvl="2"/>
            <a:r>
              <a:rPr lang="en-US" sz="2000" dirty="0"/>
              <a:t>Creates a request for a pickup order at a restaurant of their choosing.</a:t>
            </a:r>
          </a:p>
          <a:p>
            <a:pPr lvl="2"/>
            <a:r>
              <a:rPr lang="en-US" sz="2000" dirty="0"/>
              <a:t>Accept or reject a proposal from a delivery agent</a:t>
            </a:r>
          </a:p>
          <a:p>
            <a:pPr lvl="1"/>
            <a:r>
              <a:rPr lang="en-US" sz="2000" dirty="0"/>
              <a:t>Deliver Agents:</a:t>
            </a:r>
          </a:p>
          <a:p>
            <a:pPr lvl="2"/>
            <a:r>
              <a:rPr lang="en-US" sz="2000" dirty="0"/>
              <a:t>Receive Requests and calculate offer cost</a:t>
            </a:r>
          </a:p>
          <a:p>
            <a:pPr lvl="2"/>
            <a:r>
              <a:rPr lang="en-US" sz="2000" dirty="0"/>
              <a:t>Perform the delivery at the cost of fuel and time.</a:t>
            </a:r>
          </a:p>
        </p:txBody>
      </p:sp>
    </p:spTree>
    <p:extLst>
      <p:ext uri="{BB962C8B-B14F-4D97-AF65-F5344CB8AC3E}">
        <p14:creationId xmlns:p14="http://schemas.microsoft.com/office/powerpoint/2010/main" val="42945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EC832-41B1-4EC0-8F45-380FECE96D8C}"/>
              </a:ext>
            </a:extLst>
          </p:cNvPr>
          <p:cNvSpPr>
            <a:spLocks noGrp="1"/>
          </p:cNvSpPr>
          <p:nvPr>
            <p:ph type="title"/>
          </p:nvPr>
        </p:nvSpPr>
        <p:spPr/>
        <p:txBody>
          <a:bodyPr/>
          <a:lstStyle/>
          <a:p>
            <a:r>
              <a:rPr lang="en-US" dirty="0"/>
              <a:t>Strategies</a:t>
            </a:r>
          </a:p>
        </p:txBody>
      </p:sp>
      <p:sp>
        <p:nvSpPr>
          <p:cNvPr id="3" name="Marcador de Posição de Conteúdo 2">
            <a:extLst>
              <a:ext uri="{FF2B5EF4-FFF2-40B4-BE49-F238E27FC236}">
                <a16:creationId xmlns:a16="http://schemas.microsoft.com/office/drawing/2014/main" id="{61B81F16-92EE-4A2B-B5D7-8A5E79CBFA5E}"/>
              </a:ext>
            </a:extLst>
          </p:cNvPr>
          <p:cNvSpPr>
            <a:spLocks noGrp="1"/>
          </p:cNvSpPr>
          <p:nvPr>
            <p:ph idx="1"/>
          </p:nvPr>
        </p:nvSpPr>
        <p:spPr/>
        <p:txBody>
          <a:bodyPr>
            <a:normAutofit/>
          </a:bodyPr>
          <a:lstStyle/>
          <a:p>
            <a:r>
              <a:rPr lang="en-US" dirty="0"/>
              <a:t>We decided to implement 3 types of client strategies evaluating the proposals in a different manner considering their preferences.</a:t>
            </a:r>
          </a:p>
          <a:p>
            <a:r>
              <a:rPr lang="en-US" dirty="0"/>
              <a:t>The 3 client types are:</a:t>
            </a:r>
          </a:p>
          <a:p>
            <a:pPr lvl="1"/>
            <a:r>
              <a:rPr lang="en-US" sz="2000" dirty="0"/>
              <a:t>Cost focused:  attributes all proposal value to the cost of the delivery, disregarding delivery time.</a:t>
            </a:r>
          </a:p>
          <a:p>
            <a:pPr lvl="1"/>
            <a:r>
              <a:rPr lang="en-US" sz="2000" dirty="0"/>
              <a:t>Time focused:  attributes all proposal value to the time that it takes to conclude the delivery, disregarding delivery cost.</a:t>
            </a:r>
          </a:p>
          <a:p>
            <a:pPr lvl="1"/>
            <a:r>
              <a:rPr lang="en-US" sz="2000" dirty="0"/>
              <a:t>Balanced: Attributes similar value to both parameters.</a:t>
            </a:r>
          </a:p>
        </p:txBody>
      </p:sp>
    </p:spTree>
    <p:extLst>
      <p:ext uri="{BB962C8B-B14F-4D97-AF65-F5344CB8AC3E}">
        <p14:creationId xmlns:p14="http://schemas.microsoft.com/office/powerpoint/2010/main" val="202475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D379B-6526-4327-B24D-4CA9DE157E30}"/>
              </a:ext>
            </a:extLst>
          </p:cNvPr>
          <p:cNvSpPr>
            <a:spLocks noGrp="1"/>
          </p:cNvSpPr>
          <p:nvPr>
            <p:ph type="title"/>
          </p:nvPr>
        </p:nvSpPr>
        <p:spPr/>
        <p:txBody>
          <a:bodyPr/>
          <a:lstStyle/>
          <a:p>
            <a:r>
              <a:rPr lang="en-US" dirty="0"/>
              <a:t>Experiments </a:t>
            </a:r>
          </a:p>
        </p:txBody>
      </p:sp>
      <p:sp>
        <p:nvSpPr>
          <p:cNvPr id="3" name="Marcador de Posição de Conteúdo 2">
            <a:extLst>
              <a:ext uri="{FF2B5EF4-FFF2-40B4-BE49-F238E27FC236}">
                <a16:creationId xmlns:a16="http://schemas.microsoft.com/office/drawing/2014/main" id="{D2F13CF7-03A5-474B-8A4B-88531E2402F6}"/>
              </a:ext>
            </a:extLst>
          </p:cNvPr>
          <p:cNvSpPr>
            <a:spLocks noGrp="1"/>
          </p:cNvSpPr>
          <p:nvPr>
            <p:ph idx="1"/>
          </p:nvPr>
        </p:nvSpPr>
        <p:spPr>
          <a:xfrm>
            <a:off x="913795" y="1732449"/>
            <a:ext cx="10353762" cy="4668351"/>
          </a:xfrm>
        </p:spPr>
        <p:txBody>
          <a:bodyPr>
            <a:normAutofit fontScale="92500" lnSpcReduction="10000"/>
          </a:bodyPr>
          <a:lstStyle/>
          <a:p>
            <a:r>
              <a:rPr lang="en-US" dirty="0"/>
              <a:t>During the development of the project several experiments were made with different number of clients and deliver agents, as well as their parameters. </a:t>
            </a:r>
          </a:p>
          <a:p>
            <a:endParaRPr lang="en-US" dirty="0"/>
          </a:p>
          <a:p>
            <a:r>
              <a:rPr lang="en-US" dirty="0"/>
              <a:t>Client and delivery agent parameters were also changed.</a:t>
            </a:r>
          </a:p>
          <a:p>
            <a:r>
              <a:rPr lang="en-US" dirty="0"/>
              <a:t>Client Agent parameters changed:</a:t>
            </a:r>
          </a:p>
          <a:p>
            <a:pPr lvl="1"/>
            <a:r>
              <a:rPr lang="en-US" dirty="0"/>
              <a:t>Position</a:t>
            </a:r>
          </a:p>
          <a:p>
            <a:pPr lvl="1"/>
            <a:r>
              <a:rPr lang="en-US" dirty="0"/>
              <a:t>Strategy </a:t>
            </a:r>
          </a:p>
          <a:p>
            <a:r>
              <a:rPr lang="en-US" dirty="0"/>
              <a:t>Deliverer Agent parameters changed:</a:t>
            </a:r>
          </a:p>
          <a:p>
            <a:pPr lvl="1"/>
            <a:r>
              <a:rPr lang="en-US" dirty="0"/>
              <a:t>Position</a:t>
            </a:r>
          </a:p>
          <a:p>
            <a:pPr lvl="1"/>
            <a:r>
              <a:rPr lang="en-US" dirty="0"/>
              <a:t>Travel speed</a:t>
            </a:r>
          </a:p>
          <a:p>
            <a:pPr lvl="1"/>
            <a:r>
              <a:rPr lang="en-US" dirty="0"/>
              <a:t>Cost per unit travelled </a:t>
            </a:r>
          </a:p>
          <a:p>
            <a:pPr lvl="1"/>
            <a:r>
              <a:rPr lang="en-US" dirty="0"/>
              <a:t>Fuel</a:t>
            </a:r>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119986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EA74F-BFCE-4B8D-8BF8-B793A6B3979C}"/>
              </a:ext>
            </a:extLst>
          </p:cNvPr>
          <p:cNvSpPr>
            <a:spLocks noGrp="1"/>
          </p:cNvSpPr>
          <p:nvPr>
            <p:ph type="title"/>
          </p:nvPr>
        </p:nvSpPr>
        <p:spPr/>
        <p:txBody>
          <a:bodyPr/>
          <a:lstStyle/>
          <a:p>
            <a:r>
              <a:rPr lang="pt-PT" dirty="0" err="1"/>
              <a:t>Experiments</a:t>
            </a:r>
            <a:endParaRPr lang="en-US" dirty="0"/>
          </a:p>
        </p:txBody>
      </p:sp>
      <p:sp>
        <p:nvSpPr>
          <p:cNvPr id="3" name="Marcador de Posição de Conteúdo 2">
            <a:extLst>
              <a:ext uri="{FF2B5EF4-FFF2-40B4-BE49-F238E27FC236}">
                <a16:creationId xmlns:a16="http://schemas.microsoft.com/office/drawing/2014/main" id="{779BBEB4-E405-4195-8BBD-8BA91C247E76}"/>
              </a:ext>
            </a:extLst>
          </p:cNvPr>
          <p:cNvSpPr>
            <a:spLocks noGrp="1"/>
          </p:cNvSpPr>
          <p:nvPr>
            <p:ph idx="1"/>
          </p:nvPr>
        </p:nvSpPr>
        <p:spPr/>
        <p:txBody>
          <a:bodyPr/>
          <a:lstStyle/>
          <a:p>
            <a:endParaRPr lang="en-US" dirty="0"/>
          </a:p>
        </p:txBody>
      </p:sp>
      <p:pic>
        <p:nvPicPr>
          <p:cNvPr id="4" name="Imagem 3">
            <a:extLst>
              <a:ext uri="{FF2B5EF4-FFF2-40B4-BE49-F238E27FC236}">
                <a16:creationId xmlns:a16="http://schemas.microsoft.com/office/drawing/2014/main" id="{6B7A437D-D37E-4A18-A03A-BFA3049F0371}"/>
              </a:ext>
            </a:extLst>
          </p:cNvPr>
          <p:cNvPicPr>
            <a:picLocks noChangeAspect="1"/>
          </p:cNvPicPr>
          <p:nvPr/>
        </p:nvPicPr>
        <p:blipFill>
          <a:blip r:embed="rId2"/>
          <a:stretch>
            <a:fillRect/>
          </a:stretch>
        </p:blipFill>
        <p:spPr>
          <a:xfrm>
            <a:off x="1546910" y="2004381"/>
            <a:ext cx="9731295" cy="3514886"/>
          </a:xfrm>
          <a:prstGeom prst="rect">
            <a:avLst/>
          </a:prstGeom>
        </p:spPr>
      </p:pic>
    </p:spTree>
    <p:extLst>
      <p:ext uri="{BB962C8B-B14F-4D97-AF65-F5344CB8AC3E}">
        <p14:creationId xmlns:p14="http://schemas.microsoft.com/office/powerpoint/2010/main" val="170857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541C7-2FFA-4408-BBA6-E96E492FB00F}"/>
              </a:ext>
            </a:extLst>
          </p:cNvPr>
          <p:cNvSpPr>
            <a:spLocks noGrp="1"/>
          </p:cNvSpPr>
          <p:nvPr>
            <p:ph type="title"/>
          </p:nvPr>
        </p:nvSpPr>
        <p:spPr/>
        <p:txBody>
          <a:bodyPr/>
          <a:lstStyle/>
          <a:p>
            <a:r>
              <a:rPr lang="pt-PT" dirty="0" err="1"/>
              <a:t>Experiments</a:t>
            </a:r>
            <a:endParaRPr lang="en-US" dirty="0"/>
          </a:p>
        </p:txBody>
      </p:sp>
      <p:sp>
        <p:nvSpPr>
          <p:cNvPr id="3" name="Marcador de Posição de Conteúdo 2">
            <a:extLst>
              <a:ext uri="{FF2B5EF4-FFF2-40B4-BE49-F238E27FC236}">
                <a16:creationId xmlns:a16="http://schemas.microsoft.com/office/drawing/2014/main" id="{89BE3583-9EE2-426A-9E51-0F352C25DF40}"/>
              </a:ext>
            </a:extLst>
          </p:cNvPr>
          <p:cNvSpPr>
            <a:spLocks noGrp="1"/>
          </p:cNvSpPr>
          <p:nvPr>
            <p:ph idx="1"/>
          </p:nvPr>
        </p:nvSpPr>
        <p:spPr/>
        <p:txBody>
          <a:bodyPr/>
          <a:lstStyle/>
          <a:p>
            <a:endParaRPr lang="en-US"/>
          </a:p>
        </p:txBody>
      </p:sp>
      <p:pic>
        <p:nvPicPr>
          <p:cNvPr id="4" name="Imagem 3">
            <a:extLst>
              <a:ext uri="{FF2B5EF4-FFF2-40B4-BE49-F238E27FC236}">
                <a16:creationId xmlns:a16="http://schemas.microsoft.com/office/drawing/2014/main" id="{D2FC494F-BC6B-415C-95C8-12490B9A7EEF}"/>
              </a:ext>
            </a:extLst>
          </p:cNvPr>
          <p:cNvPicPr>
            <a:picLocks noChangeAspect="1"/>
          </p:cNvPicPr>
          <p:nvPr/>
        </p:nvPicPr>
        <p:blipFill>
          <a:blip r:embed="rId2"/>
          <a:stretch>
            <a:fillRect/>
          </a:stretch>
        </p:blipFill>
        <p:spPr>
          <a:xfrm>
            <a:off x="1857190" y="1580050"/>
            <a:ext cx="8953001" cy="4668350"/>
          </a:xfrm>
          <a:prstGeom prst="rect">
            <a:avLst/>
          </a:prstGeom>
        </p:spPr>
      </p:pic>
    </p:spTree>
    <p:extLst>
      <p:ext uri="{BB962C8B-B14F-4D97-AF65-F5344CB8AC3E}">
        <p14:creationId xmlns:p14="http://schemas.microsoft.com/office/powerpoint/2010/main" val="84404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58A01-EA8D-4DF0-ABD1-55A70CF124FD}"/>
              </a:ext>
            </a:extLst>
          </p:cNvPr>
          <p:cNvSpPr>
            <a:spLocks noGrp="1"/>
          </p:cNvSpPr>
          <p:nvPr>
            <p:ph type="title"/>
          </p:nvPr>
        </p:nvSpPr>
        <p:spPr/>
        <p:txBody>
          <a:bodyPr/>
          <a:lstStyle/>
          <a:p>
            <a:r>
              <a:rPr lang="en-US" dirty="0"/>
              <a:t>Result Analysis</a:t>
            </a:r>
          </a:p>
        </p:txBody>
      </p:sp>
      <p:sp>
        <p:nvSpPr>
          <p:cNvPr id="3" name="Marcador de Posição de Conteúdo 2">
            <a:extLst>
              <a:ext uri="{FF2B5EF4-FFF2-40B4-BE49-F238E27FC236}">
                <a16:creationId xmlns:a16="http://schemas.microsoft.com/office/drawing/2014/main" id="{C1392162-A76C-4D57-BC24-FEBE95D18221}"/>
              </a:ext>
            </a:extLst>
          </p:cNvPr>
          <p:cNvSpPr>
            <a:spLocks noGrp="1"/>
          </p:cNvSpPr>
          <p:nvPr>
            <p:ph idx="1"/>
          </p:nvPr>
        </p:nvSpPr>
        <p:spPr>
          <a:xfrm>
            <a:off x="913795" y="1732449"/>
            <a:ext cx="10353762" cy="4515951"/>
          </a:xfrm>
        </p:spPr>
        <p:txBody>
          <a:bodyPr>
            <a:normAutofit lnSpcReduction="10000"/>
          </a:bodyPr>
          <a:lstStyle/>
          <a:p>
            <a:r>
              <a:rPr lang="en-US" dirty="0"/>
              <a:t>When the fuel carried by delivers is low only some of the orders are not fulfilled as the driver can’t cover the distance needed.</a:t>
            </a:r>
          </a:p>
          <a:p>
            <a:pPr>
              <a:lnSpc>
                <a:spcPct val="150000"/>
              </a:lnSpc>
            </a:pPr>
            <a:r>
              <a:rPr lang="en-US" dirty="0"/>
              <a:t>In general deliverers closer to the client/restaurant have the upper hand in fulfilling the delivers as all client strategies depend on distance from deliverer to the restaurant + distance from the restaurant to the client. By tuning the parameters we can have different results though, as for example if the closer driver is extremely slow and the client has the time focused strategy a driver further away can be a better option.</a:t>
            </a:r>
          </a:p>
          <a:p>
            <a:pPr>
              <a:lnSpc>
                <a:spcPct val="150000"/>
              </a:lnSpc>
            </a:pPr>
            <a:r>
              <a:rPr lang="en-US" dirty="0"/>
              <a:t>The same applies to cost. If a closer driver as an extremely high cost per unit travelled and the client is implementing the cost focused strategy the further away deliverer can have the best proposal</a:t>
            </a:r>
          </a:p>
          <a:p>
            <a:pPr marL="36900" indent="0">
              <a:buNone/>
            </a:pPr>
            <a:endParaRPr lang="en-US" dirty="0"/>
          </a:p>
        </p:txBody>
      </p:sp>
    </p:spTree>
    <p:extLst>
      <p:ext uri="{BB962C8B-B14F-4D97-AF65-F5344CB8AC3E}">
        <p14:creationId xmlns:p14="http://schemas.microsoft.com/office/powerpoint/2010/main" val="2829390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454</TotalTime>
  <Words>560</Words>
  <Application>Microsoft Office PowerPoint</Application>
  <PresentationFormat>Ecrã Panorâmico</PresentationFormat>
  <Paragraphs>58</Paragraphs>
  <Slides>18</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18</vt:i4>
      </vt:variant>
    </vt:vector>
  </HeadingPairs>
  <TitlesOfParts>
    <vt:vector size="21" baseType="lpstr">
      <vt:lpstr>Calisto MT</vt:lpstr>
      <vt:lpstr>Wingdings 2</vt:lpstr>
      <vt:lpstr>Ardósia</vt:lpstr>
      <vt:lpstr>Uber Eats</vt:lpstr>
      <vt:lpstr>Problem Description</vt:lpstr>
      <vt:lpstr>Protocols and interaction</vt:lpstr>
      <vt:lpstr>Agents</vt:lpstr>
      <vt:lpstr>Strategies</vt:lpstr>
      <vt:lpstr>Experiments </vt:lpstr>
      <vt:lpstr>Experiments</vt:lpstr>
      <vt:lpstr>Experiments</vt:lpstr>
      <vt:lpstr>Result Analysis</vt:lpstr>
      <vt:lpstr>Conclusion</vt:lpstr>
      <vt:lpstr>Adicional Slides</vt:lpstr>
      <vt:lpstr>Implemented Important Classes</vt:lpstr>
      <vt:lpstr>Apresentação do PowerPoint</vt:lpstr>
      <vt:lpstr>Apresentação do PowerPoint</vt:lpstr>
      <vt:lpstr>Apresentação do PowerPoint</vt:lpstr>
      <vt:lpstr>Apresentação do PowerPoint</vt:lpstr>
      <vt:lpstr>Execution example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Eats</dc:title>
  <dc:creator>João Gonçalves</dc:creator>
  <cp:lastModifiedBy>João Gonçalves</cp:lastModifiedBy>
  <cp:revision>6</cp:revision>
  <dcterms:created xsi:type="dcterms:W3CDTF">2022-05-15T20:51:05Z</dcterms:created>
  <dcterms:modified xsi:type="dcterms:W3CDTF">2022-05-16T10:34:48Z</dcterms:modified>
</cp:coreProperties>
</file>