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6858000" cx="9144000"/>
  <p:notesSz cx="6858000" cy="9144000"/>
  <p:embeddedFontLst>
    <p:embeddedFont>
      <p:font typeface="Tahom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E37C9-0555-4D20-8619-2BECE229515E}">
  <a:tblStyle styleId="{2F8E37C9-0555-4D20-8619-2BECE22951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7fa452ae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7fa452ae7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fa452a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7fa452ae7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7fa452ae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77fa452ae7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fa452ae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77fa452ae7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fa452ae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77fa452ae7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fa452ae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7fa452ae7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7fa452ae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7fa452ae7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7fa452ae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77fa452ae7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7fa452ae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77fa452ae7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fa452ae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77fa452ae7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472c5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87472c517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fa452ae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7fa452ae7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fa452ae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7fa452ae7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fa452ae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7fa452ae7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7fa452ae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77fa452ae7_0_2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7fa452ae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77fa452ae7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7fa452ae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77fa452ae7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fa452ae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77fa452ae7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fa452ae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77fa452ae7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7fa452ae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77fa452ae7_0_3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7fa452ae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7fa452ae7_0_3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fa452a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7fa452ae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7fa452ae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77fa452ae7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fa452ae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77fa452ae7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7fa452ae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77fa452ae7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7fa452ae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77fa452ae7_0_3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7fa452ae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77fa452ae7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7fa452ae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77fa452ae7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7fa452ae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7fa452ae7_0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7fa452ae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77fa452ae7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7fa452ae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77fa452ae7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7fa452ae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77fa452ae7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7fa452a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77fa452ae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7fa452ae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77fa452ae7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7fa452ae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77fa452ae7_0_4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7fa452ae7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7fa452ae7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7fa452ae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77fa452ae7_0_4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7fa452ae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77fa452ae7_0_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7fa452ae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77fa452ae7_0_5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7fa452ae7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77fa452ae7_0_5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7fa452ae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77fa452ae7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7fa452ae7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77fa452ae7_0_5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7fa452ae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77fa452ae7_0_5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fa452a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7fa452ae7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7fa452ae7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77fa452ae7_0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7fa452ae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77fa452ae7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7fa452ae7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77fa452ae7_0_6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fa452a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7fa452ae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fa452a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7fa452ae7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fa452ae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7fa452ae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7fa452a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77fa452ae7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Título e conteú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84" y="3181"/>
            <a:ext cx="9160966" cy="685163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4927671" y="6597352"/>
            <a:ext cx="3964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2016 Pearson.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49622" y="6597352"/>
            <a:ext cx="3214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845650" y="51500"/>
            <a:ext cx="2236275" cy="454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bit.ly/2wR8qE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53200" y="813350"/>
            <a:ext cx="85206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400"/>
              <a:t>Sistemas Operacionais</a:t>
            </a:r>
            <a:endParaRPr sz="4400"/>
          </a:p>
        </p:txBody>
      </p:sp>
      <p:sp>
        <p:nvSpPr>
          <p:cNvPr id="62" name="Google Shape;62;p15"/>
          <p:cNvSpPr txBox="1"/>
          <p:nvPr/>
        </p:nvSpPr>
        <p:spPr>
          <a:xfrm>
            <a:off x="311700" y="6303444"/>
            <a:ext cx="8520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Lavras, 202</a:t>
            </a:r>
            <a:r>
              <a:rPr lang="pt-BR" sz="1500"/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53200" y="4094475"/>
            <a:ext cx="8520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Erasmo Evangelista de Oliveira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erasmo.oliveira@fagammon.edu.br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11700" y="2624450"/>
            <a:ext cx="8520600" cy="19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>
                <a:solidFill>
                  <a:srgbClr val="595959"/>
                </a:solidFill>
              </a:rPr>
              <a:t>Gerência de Memória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 com partições variáveis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773237"/>
            <a:ext cx="82296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número e o tamanho das partições da memória variam dinamicamente, de acordo com a necessidade.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executar um programa, o conjunto de espaços é pesquisado à procura de uma área maior ou igual ao tamanho do programa.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área escolhida é maior, a parte restante vai continuar livre.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 com partições variáveis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50" y="1969542"/>
            <a:ext cx="70294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 com partições variáveis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68312" y="1773237"/>
            <a:ext cx="82296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 aproveitamento de memória;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eliminação da fragmentação interna.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complexidade no gerenciamento dos espaços disponíveis;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possibilidade de geração de “buracos” na memória (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fragmentação externa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23850" y="5589587"/>
            <a:ext cx="8280300" cy="10161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pt-BR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 problema da fragmentação externa pode ser resolvido pela técnica de compactação de memória (porém, acrescenta custo ao processamento).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 do particionamento variável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57200" y="1412875"/>
            <a:ext cx="83631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Pergunta: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quanto de memória deve ser alocado a um processo na sua criação ou transferência do disco para a memória principal?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área de dados puder crescer dinamicamente, ocorrerão problemas sempre que um espaço tentar crescer.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Char char="■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Duas situações podem ocorrer: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houver um buraco (espaço livre) adjacente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Neste caso este espaço pode vir a ser alocado ao 	processo, permitindo seu crescimento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2)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não houver um buraco adjacente, ou seja, se o processo for adjacente a outro processo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a) O processo deverá ser removido para um espaço livre na memória, grande o suficiente para suportar seu crescimento.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		b) Um ou mais processos bloqueados devem ser movidos 	para o disco – swapping.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57200" y="1628775"/>
            <a:ext cx="8229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Τécnica para permitir que programas que esperam por memória livre possam ser processados.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SO escolhe um programa residente para ser levado da MP para o disco (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swapped out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retornando posteriormente para a MP (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swapped in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como se nada tivesse ocorrido.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programa que perde a CPU é copiado p/ disco, enquanto o programa que ganha a CPU é transferido do disco p/ a memória principal.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Memória com Mapeamento de Bits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23850" y="1628775"/>
            <a:ext cx="85692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memória é dividida em unidades de alocação;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Correspondendo a cada unidade de alocação definida, há um bit do mapa de bits, que é 0 se a unidade estiver livre e 1 se estiver ocupada, ou vice-versa. Exemplo: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14064" l="0" r="0" t="7362"/>
          <a:stretch/>
        </p:blipFill>
        <p:spPr>
          <a:xfrm>
            <a:off x="1042987" y="4076700"/>
            <a:ext cx="7065962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Memória com Mapeamento de Bits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Quanto menor a unidade de alocação, maior o mapa de bits.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unidade de alocação for muito grande, o mapa de bits será pequeno, mas uma parcela considerável de  memória poderá ser desperdiçada na última unidade.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682625" y="5084762"/>
            <a:ext cx="7777200" cy="7716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Problema: lentidão na procura de memória livre, ou seja, na procura de k zeros consecutivos.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memória com lista </a:t>
            </a:r>
            <a:r>
              <a:rPr b="1" lang="pt-BR" sz="3200"/>
              <a:t>encadeada</a:t>
            </a:r>
            <a:endParaRPr sz="2600"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250825" y="1870075"/>
            <a:ext cx="87138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Representação dos segmentos livres e ocupados por uma lista ligada.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entrada da lista especifica: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buraco (B) ou um processo (P);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endereço no qual o segmento começa; 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um ponteiro para a próxima entrada.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memória com lista ligada</a:t>
            </a:r>
            <a:endParaRPr/>
          </a:p>
        </p:txBody>
      </p:sp>
      <p:grpSp>
        <p:nvGrpSpPr>
          <p:cNvPr id="190" name="Google Shape;190;p32"/>
          <p:cNvGrpSpPr/>
          <p:nvPr/>
        </p:nvGrpSpPr>
        <p:grpSpPr>
          <a:xfrm>
            <a:off x="611187" y="1844675"/>
            <a:ext cx="8086195" cy="3866730"/>
            <a:chOff x="0" y="2109"/>
            <a:chExt cx="4293" cy="1860"/>
          </a:xfrm>
        </p:grpSpPr>
        <p:pic>
          <p:nvPicPr>
            <p:cNvPr id="191" name="Google Shape;191;p32"/>
            <p:cNvPicPr preferRelativeResize="0"/>
            <p:nvPr/>
          </p:nvPicPr>
          <p:blipFill rotWithShape="1">
            <a:blip r:embed="rId3">
              <a:alphaModFix/>
            </a:blip>
            <a:srcRect b="10394" l="0" r="0" t="0"/>
            <a:stretch/>
          </p:blipFill>
          <p:spPr>
            <a:xfrm>
              <a:off x="346" y="2840"/>
              <a:ext cx="3480" cy="1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" y="2339"/>
              <a:ext cx="4264" cy="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32"/>
            <p:cNvSpPr txBox="1"/>
            <p:nvPr/>
          </p:nvSpPr>
          <p:spPr>
            <a:xfrm>
              <a:off x="28" y="21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Memória</a:t>
              </a:r>
              <a:endParaRPr/>
            </a:p>
          </p:txBody>
        </p:sp>
        <p:sp>
          <p:nvSpPr>
            <p:cNvPr id="194" name="Google Shape;194;p32"/>
            <p:cNvSpPr txBox="1"/>
            <p:nvPr/>
          </p:nvSpPr>
          <p:spPr>
            <a:xfrm>
              <a:off x="28" y="273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Lista Ligada</a:t>
              </a: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0" y="2109"/>
              <a:ext cx="4200" cy="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Gerência de memória com lista ligada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Lista Ordenada por endereços: rápida atualização da lista sempre que um processo terminar ou for removido dela.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3860800"/>
            <a:ext cx="45339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8316912" y="6511925"/>
            <a:ext cx="633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1222325" y="667825"/>
            <a:ext cx="77931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Arial"/>
              <a:buNone/>
            </a:pPr>
            <a:r>
              <a:rPr b="1" i="0" lang="pt-BR" sz="2700" u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Hierarquia da Memória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250825" y="1412875"/>
            <a:ext cx="15573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rápido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Capacidade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preço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23850" y="5241925"/>
            <a:ext cx="16146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rápido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Capacidade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preço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 rot="5400000">
            <a:off x="-108026" y="3690950"/>
            <a:ext cx="4608600" cy="287400"/>
          </a:xfrm>
          <a:prstGeom prst="rightArrow">
            <a:avLst>
              <a:gd fmla="val 20927" name="adj1"/>
              <a:gd fmla="val 50000" name="adj2"/>
            </a:avLst>
          </a:prstGeom>
          <a:solidFill>
            <a:srgbClr val="006600"/>
          </a:solidFill>
          <a:ln cap="flat" cmpd="sng" w="25400">
            <a:solidFill>
              <a:srgbClr val="00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600" y="1530350"/>
            <a:ext cx="6406050" cy="45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pt-BR" sz="4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DE ALOCAÇÃO DE MEMÓRIA PARA PROCESSOS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First-fit (primeira alocação)</a:t>
            </a:r>
            <a:b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468312" y="1557337"/>
            <a:ext cx="82296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gerente de memória procura ao longo da lista</a:t>
            </a:r>
            <a:r>
              <a:rPr b="1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segmentos até encontrar um espaço que seja suficientemente grande para abrigar o processo.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espaço é então quebrado em dois pedaços: um para o processo, o outro para o espaço não utilizado. Ex:</a:t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1187450" y="6092825"/>
            <a:ext cx="6896100" cy="43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Gasta o mínimo de tempo possível com a procura.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75" y="4236550"/>
            <a:ext cx="7339351" cy="1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Next-fit (próxima alocação)</a:t>
            </a:r>
            <a:b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611187" y="1557337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●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 como o anterior, porém, guarda a posição em que encontrou o último espaço conveniente.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Na próxima chamada, ele inicia a busca a partir desse ponto, ao invés de começar do início da lista.</a:t>
            </a:r>
            <a:endParaRPr/>
          </a:p>
          <a:p>
            <a:pPr indent="-238125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36"/>
          <p:cNvGraphicFramePr/>
          <p:nvPr/>
        </p:nvGraphicFramePr>
        <p:xfrm>
          <a:off x="827087" y="4221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{2F8E37C9-0555-4D20-8619-2BECE229515E}</a:tableStyleId>
              </a:tblPr>
              <a:tblGrid>
                <a:gridCol w="892175"/>
                <a:gridCol w="892175"/>
                <a:gridCol w="892175"/>
                <a:gridCol w="892175"/>
                <a:gridCol w="892175"/>
                <a:gridCol w="892175"/>
                <a:gridCol w="892175"/>
                <a:gridCol w="892175"/>
                <a:gridCol w="892175"/>
              </a:tblGrid>
              <a:tr h="4000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18K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30K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pt-BR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15K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pt-BR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1" baseline="-25000" i="0" lang="pt-BR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23" name="Google Shape;223;p36"/>
          <p:cNvGrpSpPr/>
          <p:nvPr/>
        </p:nvGrpSpPr>
        <p:grpSpPr>
          <a:xfrm>
            <a:off x="3995737" y="3644900"/>
            <a:ext cx="952499" cy="1484313"/>
            <a:chOff x="2517" y="2296"/>
            <a:chExt cx="600" cy="935"/>
          </a:xfrm>
        </p:grpSpPr>
        <p:sp>
          <p:nvSpPr>
            <p:cNvPr id="224" name="Google Shape;224;p36"/>
            <p:cNvSpPr txBox="1"/>
            <p:nvPr/>
          </p:nvSpPr>
          <p:spPr>
            <a:xfrm>
              <a:off x="2517" y="229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7k</a:t>
              </a:r>
              <a:endParaRPr/>
            </a:p>
          </p:txBody>
        </p:sp>
        <p:sp>
          <p:nvSpPr>
            <p:cNvPr id="225" name="Google Shape;225;p36"/>
            <p:cNvSpPr/>
            <p:nvPr/>
          </p:nvSpPr>
          <p:spPr>
            <a:xfrm>
              <a:off x="2789" y="2931"/>
              <a:ext cx="3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36"/>
            <p:cNvCxnSpPr/>
            <p:nvPr/>
          </p:nvCxnSpPr>
          <p:spPr>
            <a:xfrm>
              <a:off x="2881" y="2478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Best-fit (melhor alocação)</a:t>
            </a:r>
            <a:b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68312" y="1484312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 na lista inteira a melhor alocação (aquela com tamanho mais próximo do tamanho do processo).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323850" y="5229225"/>
            <a:ext cx="8280300" cy="10161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pt-BR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Desvantagens: é mais lento que o First-fit e resulta num maior desperdício de memória, pois cria buracos muito pequenos, que não serão utilizados</a:t>
            </a: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25" y="2857157"/>
            <a:ext cx="8451750" cy="193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57200" y="333375"/>
            <a:ext cx="8229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Worst-fit (pior/maior alocação)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34475" y="1304987"/>
            <a:ext cx="82296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■"/>
            </a:pP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 na lista inteira o maior espaço disponível, independente do tamanho do processo (desde que este não seja maior que o maior espaço disponível, é claro).</a:t>
            </a:r>
            <a:endParaRPr sz="1700"/>
          </a:p>
          <a:p>
            <a:pPr indent="-33655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■"/>
            </a:pP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Tenta evitar o problema do best-fit, partindo do pressuposto de que, escolhendo o maior espaço, segmenta-se a memória em espaços maiores, capazes de comportar outros processos. </a:t>
            </a:r>
            <a:endParaRPr sz="17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75" y="4292599"/>
            <a:ext cx="6905051" cy="2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Quick-fit (alocação rápida)</a:t>
            </a:r>
            <a:b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539750" y="1412875"/>
            <a:ext cx="8229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Mantém listas distintas para buracos e processos.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lista de buracos contém os espaços de tamanhos mais requisitados.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Será criada uma tabela com n entradas, na qual a primeira é um ponteiro para o início de uma lista de buracos de 4k, a segunda para buracos de 8k e assim por diante.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busca por um segmento de memória de determinado tamanho é extremamente rápida. 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395287" y="5013325"/>
            <a:ext cx="8280300" cy="13209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pt-BR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Desvantagem: a utilização de estruturas separadas acrescenta uma maior complexidade à liberação de memória, visto que um segmento de memória liberado teria q ser removido de uma lista e inserido em outra.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MEMÓRIA VIRTUAL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57200" y="1628775"/>
            <a:ext cx="8229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Programas maiores que a memória principal podem ser executados, simulando a memória principal no disco.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operacional passa a ser responsável por manter na memória as partes do programa efetivamente em uso, deixando o resto no disco.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8 programas de 1M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memória de 2M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escolhe-se cuidadosamente 256K de cada programa que deverão ser mantidos na memória a cada instante, com seus pedaços sendo copiados do disco para a memória e vice-versa quando necessário.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MMU (</a:t>
            </a:r>
            <a:r>
              <a:rPr b="1" i="1" lang="pt-BR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Management Unit)</a:t>
            </a:r>
            <a:endParaRPr sz="2600"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68312" y="1628775"/>
            <a:ext cx="8229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■"/>
            </a:pP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endereços virtuais formam o </a:t>
            </a:r>
            <a:r>
              <a:rPr b="1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 de endereçamento virtual</a:t>
            </a: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/>
          </a:p>
          <a:p>
            <a:pPr indent="-3365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■"/>
            </a:pP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computadores sem memória virtual, os endereços são colocados diretamente no barramento da memória.</a:t>
            </a:r>
            <a:endParaRPr sz="1700"/>
          </a:p>
          <a:p>
            <a:pPr indent="-33655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■"/>
            </a:pPr>
            <a:r>
              <a:rPr b="0" i="0" lang="pt-BR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endereços da memória virtual não vão direto para o barramento da memória. Eles são encaminhados à MMU que mapeia os endereços virtuais em endereços físicos.</a:t>
            </a:r>
            <a:endParaRPr sz="1700"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00" y="5100300"/>
            <a:ext cx="6797650" cy="10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Paginação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457200" y="1557337"/>
            <a:ext cx="8229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espaço de endereçamento virtual é dividido em unidades de tamanho fixo denominadas </a:t>
            </a: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páginas virtuais</a:t>
            </a: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memória física também é divida em unidades fixas e do mesmo tamanho das páginas virtuais. São chamadas de </a:t>
            </a: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molduras de página</a:t>
            </a: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Seja um computador com 32k de memória física e que pode gerar endereços de 16bits, de 0 até 64k, correspondentes ao espaço de endereçamento virtual da máquina.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Teremos 16 páginas virtuais e 8 molduras de páginas, cada uma com 4K endereços.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468312" y="333375"/>
            <a:ext cx="82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Paginação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11824"/>
          <a:stretch/>
        </p:blipFill>
        <p:spPr>
          <a:xfrm>
            <a:off x="1042987" y="1916112"/>
            <a:ext cx="4246562" cy="4573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827087" y="1484312"/>
            <a:ext cx="2152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 de endereçamento virtual</a:t>
            </a:r>
            <a:endParaRPr/>
          </a:p>
        </p:txBody>
      </p:sp>
      <p:sp>
        <p:nvSpPr>
          <p:cNvPr id="275" name="Google Shape;275;p43"/>
          <p:cNvSpPr txBox="1"/>
          <p:nvPr/>
        </p:nvSpPr>
        <p:spPr>
          <a:xfrm>
            <a:off x="3351212" y="1484312"/>
            <a:ext cx="2152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Espaços físicos da memória</a:t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5919775" y="2133600"/>
            <a:ext cx="2671800" cy="4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virtual: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Moldura de página: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físico: 8192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virtual: 8192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Moldura de página: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físico: 24576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virtual: 20500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Moldura de página: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Endereço </a:t>
            </a:r>
            <a:r>
              <a:rPr lang="pt-BR" sz="1800">
                <a:solidFill>
                  <a:schemeClr val="hlink"/>
                </a:solidFill>
              </a:rPr>
              <a:t>físico</a:t>
            </a:r>
            <a:r>
              <a:rPr b="0" i="0" lang="pt-BR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12308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Gerenciador de memória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700212"/>
            <a:ext cx="82296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 do SO que controla quais partes da memória estão em uso e quais não estão, de forma a: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alocar memória a processos quando estes precisarem;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liberar a memória que estava sendo ocupada por um processo que terminou;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tratar do problema da troca (</a:t>
            </a:r>
            <a:r>
              <a:rPr b="0" i="1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 entre a memória principal e o disco, quando a memória principal não for grande o suficiente para guardar todos os processos.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de páginas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457200" y="1700212"/>
            <a:ext cx="82296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“mapa” que associa a página virtual à sua correspondente na memória física.</a:t>
            </a:r>
            <a:endParaRPr/>
          </a:p>
          <a:p>
            <a:pPr indent="-20955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Os endereços das páginas são divididos em duas partes: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página virtual: a primeira parte indica o número da página virtual e a segunda parte indica o deslocamento dentro da página. 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página física: a primeira parte indica o número da página física e a segunda o deslocamento dentro da página.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de páginas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468312" y="1700212"/>
            <a:ext cx="82296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número da página virtual é usado para indexar a tabela de páginas na busca da entrada correspondente a esta página virtual.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dessa página, é encontrado o número da moldura onde tal página está armazenada.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número é então combinado com o valor do deslocamento, substituindo o número da página virtual, formando o endereço físico que pode ser colocado no barramento de memória.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Endereço virtual 8.196 → 0010000000000100  (16 bits)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Número de página →  4 bits iniciais → 0010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Deslocamento → 12 bits restantes → 000000000100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0" l="0" r="0" t="3567"/>
          <a:stretch/>
        </p:blipFill>
        <p:spPr>
          <a:xfrm>
            <a:off x="1908175" y="404812"/>
            <a:ext cx="5891212" cy="645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da falta de página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MMU pode mapear as 16 páginas do exemplo em qualquer uma das molduras de página. Mas a memória física só dispõe de 8 molduras de páginas!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Substituição de moldura de páginas (swapping) e reorganização da Tabela de Páginas.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b="1" i="0" lang="pt-BR" sz="4400" u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ALGORITMOS DE SUBSTITUIÇÃO DE PÁGINA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e desempenho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uma falta de página ocorre, o sistema operacional precisa escolher uma página a ser removida da memória a fim de liberar espaço para uma nova página.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desempenho do sistema será melhor se a página escolhida for uma que não estiver sendo muito usada.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ótimo</a:t>
            </a:r>
            <a:endParaRPr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página pode ser identificada pelo número de instruções que deverão ser executadas até que ela seja novamente referenciada.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página com número de identificação mais alto deve ser removida primeiro.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algoritmo tenta adiar o problema da próxima falta de página.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2484437" y="5589587"/>
            <a:ext cx="4530600" cy="43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É impossível ser implementado.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FIFO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457200" y="1628775"/>
            <a:ext cx="8229600" cy="42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First-in First-out (a primeira página a entrar na memória é a primeira a sair)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SO mantém uma lista com todas as páginas presentes na memória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página do início da lista é a mais antiga e a do fim é a mais nova (fila).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pt-BR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falta de página, a página do início da fila deve ser removida e a nova página é adicionada ao fim da mesma. </a:t>
            </a:r>
            <a:endParaRPr/>
          </a:p>
        </p:txBody>
      </p:sp>
      <p:sp>
        <p:nvSpPr>
          <p:cNvPr id="324" name="Google Shape;324;p51"/>
          <p:cNvSpPr txBox="1"/>
          <p:nvPr/>
        </p:nvSpPr>
        <p:spPr>
          <a:xfrm>
            <a:off x="539750" y="5589587"/>
            <a:ext cx="7775700" cy="705000"/>
          </a:xfrm>
          <a:prstGeom prst="rect">
            <a:avLst/>
          </a:prstGeom>
          <a:noFill/>
          <a:ln cap="flat" cmpd="sng" w="9525">
            <a:solidFill>
              <a:srgbClr val="0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Algoritmo não muito usado porque pode remover uma página muito referenciada.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de página não usada recentemente (NUR)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323850" y="1557337"/>
            <a:ext cx="8569200" cy="4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página virtual têm dois bits associados: R e M.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 bit R será 1 sempre que a página a ele associada for referenciada.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 bit M é marcado com 1 quando alguma informação </a:t>
            </a:r>
            <a:r>
              <a:rPr lang="pt-BR" sz="2200">
                <a:solidFill>
                  <a:schemeClr val="hlink"/>
                </a:solidFill>
              </a:rPr>
              <a:t>f</a:t>
            </a: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or escrita na página.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ocorrência de falta de página o SO divide as páginas em 4 categorias: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Classe 0: não-referenciadas, não-modificadas;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Classe 1: não-referenciadas, modificadas;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Classe 2: referenciadas, não-modificadas;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◻"/>
            </a:pPr>
            <a:r>
              <a:rPr b="0" i="0" lang="pt-BR" sz="2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Classe 3: referenciadas, modificadas.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randomicamente uma página da classe com o menor número de identificação e que não esteja vazia.</a:t>
            </a:r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755650" y="6308725"/>
            <a:ext cx="7567500" cy="40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pt-BR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Fácil de entender e implementar e tem um bom desempenho.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457200" y="333375"/>
            <a:ext cx="8229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da segunda chance</a:t>
            </a:r>
            <a:endParaRPr sz="1800"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323850" y="1268412"/>
            <a:ext cx="86409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Pequena modificação do algoritmo FIFO. Examina o bit R da página mais antiga.</a:t>
            </a:r>
            <a:endParaRPr sz="1200"/>
          </a:p>
          <a:p>
            <a:pPr indent="-2476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Noto Sans Symbols"/>
              <a:buChar char="◻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R=1, o bit é zerado e a página é colocada no fim da fila.</a:t>
            </a:r>
            <a:endParaRPr sz="800"/>
          </a:p>
          <a:p>
            <a:pPr indent="-2476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160"/>
              <a:buFont typeface="Noto Sans Symbols"/>
              <a:buChar char="◻"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R=0, a página é substituída.</a:t>
            </a:r>
            <a:endParaRPr sz="800"/>
          </a:p>
        </p:txBody>
      </p:sp>
      <p:grpSp>
        <p:nvGrpSpPr>
          <p:cNvPr id="338" name="Google Shape;338;p53"/>
          <p:cNvGrpSpPr/>
          <p:nvPr/>
        </p:nvGrpSpPr>
        <p:grpSpPr>
          <a:xfrm>
            <a:off x="1187450" y="2807364"/>
            <a:ext cx="6909950" cy="3518809"/>
            <a:chOff x="73" y="3833"/>
            <a:chExt cx="4268" cy="2006"/>
          </a:xfrm>
        </p:grpSpPr>
        <p:grpSp>
          <p:nvGrpSpPr>
            <p:cNvPr id="339" name="Google Shape;339;p53"/>
            <p:cNvGrpSpPr/>
            <p:nvPr/>
          </p:nvGrpSpPr>
          <p:grpSpPr>
            <a:xfrm>
              <a:off x="346" y="3833"/>
              <a:ext cx="3681" cy="527"/>
              <a:chOff x="436" y="4059"/>
              <a:chExt cx="3681" cy="527"/>
            </a:xfrm>
          </p:grpSpPr>
          <p:sp>
            <p:nvSpPr>
              <p:cNvPr id="340" name="Google Shape;340;p53"/>
              <p:cNvSpPr txBox="1"/>
              <p:nvPr/>
            </p:nvSpPr>
            <p:spPr>
              <a:xfrm>
                <a:off x="482" y="4059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pt-BR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Tempo:</a:t>
                </a:r>
                <a:endParaRPr/>
              </a:p>
            </p:txBody>
          </p:sp>
          <p:sp>
            <p:nvSpPr>
              <p:cNvPr id="341" name="Google Shape;341;p53"/>
              <p:cNvSpPr txBox="1"/>
              <p:nvPr/>
            </p:nvSpPr>
            <p:spPr>
              <a:xfrm>
                <a:off x="436" y="42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pt-BR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Páginas:</a:t>
                </a:r>
                <a:endParaRPr/>
              </a:p>
            </p:txBody>
          </p:sp>
          <p:grpSp>
            <p:nvGrpSpPr>
              <p:cNvPr id="342" name="Google Shape;342;p53"/>
              <p:cNvGrpSpPr/>
              <p:nvPr/>
            </p:nvGrpSpPr>
            <p:grpSpPr>
              <a:xfrm>
                <a:off x="1117" y="4286"/>
                <a:ext cx="2840" cy="300"/>
                <a:chOff x="1162" y="4150"/>
                <a:chExt cx="2840" cy="300"/>
              </a:xfrm>
            </p:grpSpPr>
            <p:sp>
              <p:nvSpPr>
                <p:cNvPr id="343" name="Google Shape;343;p53"/>
                <p:cNvSpPr txBox="1"/>
                <p:nvPr/>
              </p:nvSpPr>
              <p:spPr>
                <a:xfrm>
                  <a:off x="1162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344" name="Google Shape;344;p53"/>
                <p:cNvSpPr txBox="1"/>
                <p:nvPr/>
              </p:nvSpPr>
              <p:spPr>
                <a:xfrm>
                  <a:off x="1525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345" name="Google Shape;345;p53"/>
                <p:cNvSpPr txBox="1"/>
                <p:nvPr/>
              </p:nvSpPr>
              <p:spPr>
                <a:xfrm>
                  <a:off x="1888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/>
                </a:p>
              </p:txBody>
            </p:sp>
            <p:sp>
              <p:nvSpPr>
                <p:cNvPr id="346" name="Google Shape;346;p53"/>
                <p:cNvSpPr txBox="1"/>
                <p:nvPr/>
              </p:nvSpPr>
              <p:spPr>
                <a:xfrm>
                  <a:off x="2251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/>
                </a:p>
              </p:txBody>
            </p:sp>
            <p:sp>
              <p:nvSpPr>
                <p:cNvPr id="347" name="Google Shape;347;p53"/>
                <p:cNvSpPr txBox="1"/>
                <p:nvPr/>
              </p:nvSpPr>
              <p:spPr>
                <a:xfrm>
                  <a:off x="2614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/>
                </a:p>
              </p:txBody>
            </p:sp>
            <p:sp>
              <p:nvSpPr>
                <p:cNvPr id="348" name="Google Shape;348;p53"/>
                <p:cNvSpPr txBox="1"/>
                <p:nvPr/>
              </p:nvSpPr>
              <p:spPr>
                <a:xfrm>
                  <a:off x="2976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  <p:sp>
              <p:nvSpPr>
                <p:cNvPr id="349" name="Google Shape;349;p53"/>
                <p:cNvSpPr txBox="1"/>
                <p:nvPr/>
              </p:nvSpPr>
              <p:spPr>
                <a:xfrm>
                  <a:off x="3339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/>
                </a:p>
              </p:txBody>
            </p:sp>
            <p:sp>
              <p:nvSpPr>
                <p:cNvPr id="350" name="Google Shape;350;p53"/>
                <p:cNvSpPr txBox="1"/>
                <p:nvPr/>
              </p:nvSpPr>
              <p:spPr>
                <a:xfrm>
                  <a:off x="3702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  <p:cxnSp>
              <p:nvCxnSpPr>
                <p:cNvPr id="351" name="Google Shape;351;p53"/>
                <p:cNvCxnSpPr/>
                <p:nvPr/>
              </p:nvCxnSpPr>
              <p:spPr>
                <a:xfrm>
                  <a:off x="1389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Google Shape;352;p53"/>
                <p:cNvCxnSpPr/>
                <p:nvPr/>
              </p:nvCxnSpPr>
              <p:spPr>
                <a:xfrm>
                  <a:off x="1752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3" name="Google Shape;353;p53"/>
                <p:cNvCxnSpPr/>
                <p:nvPr/>
              </p:nvCxnSpPr>
              <p:spPr>
                <a:xfrm>
                  <a:off x="2115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53"/>
                <p:cNvCxnSpPr/>
                <p:nvPr/>
              </p:nvCxnSpPr>
              <p:spPr>
                <a:xfrm>
                  <a:off x="2478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5" name="Google Shape;355;p53"/>
                <p:cNvCxnSpPr/>
                <p:nvPr/>
              </p:nvCxnSpPr>
              <p:spPr>
                <a:xfrm>
                  <a:off x="2840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6" name="Google Shape;356;p53"/>
                <p:cNvCxnSpPr/>
                <p:nvPr/>
              </p:nvCxnSpPr>
              <p:spPr>
                <a:xfrm>
                  <a:off x="3203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53"/>
                <p:cNvCxnSpPr/>
                <p:nvPr/>
              </p:nvCxnSpPr>
              <p:spPr>
                <a:xfrm>
                  <a:off x="3566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8" name="Google Shape;358;p53"/>
              <p:cNvSpPr txBox="1"/>
              <p:nvPr/>
            </p:nvSpPr>
            <p:spPr>
              <a:xfrm>
                <a:off x="1117" y="4059"/>
                <a:ext cx="30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pt-BR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0       3       7       8      12     14    16      18</a:t>
                </a:r>
                <a:endParaRPr/>
              </a:p>
            </p:txBody>
          </p:sp>
        </p:grpSp>
        <p:sp>
          <p:nvSpPr>
            <p:cNvPr id="359" name="Google Shape;359;p53"/>
            <p:cNvSpPr txBox="1"/>
            <p:nvPr/>
          </p:nvSpPr>
          <p:spPr>
            <a:xfrm>
              <a:off x="73" y="446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1" lang="pt-BR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Página carregada em primeiro lugar</a:t>
              </a:r>
              <a:endParaRPr sz="1300"/>
            </a:p>
          </p:txBody>
        </p:sp>
        <p:cxnSp>
          <p:nvCxnSpPr>
            <p:cNvPr id="360" name="Google Shape;360;p53"/>
            <p:cNvCxnSpPr/>
            <p:nvPr/>
          </p:nvCxnSpPr>
          <p:spPr>
            <a:xfrm flipH="1" rot="10800000">
              <a:off x="800" y="4213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1" name="Google Shape;361;p53"/>
            <p:cNvSpPr txBox="1"/>
            <p:nvPr/>
          </p:nvSpPr>
          <p:spPr>
            <a:xfrm>
              <a:off x="3113" y="446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1" lang="pt-BR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Página carregada mais recentemente</a:t>
              </a:r>
              <a:endParaRPr sz="1300"/>
            </a:p>
          </p:txBody>
        </p:sp>
        <p:cxnSp>
          <p:nvCxnSpPr>
            <p:cNvPr id="362" name="Google Shape;362;p53"/>
            <p:cNvCxnSpPr/>
            <p:nvPr/>
          </p:nvCxnSpPr>
          <p:spPr>
            <a:xfrm rot="10800000">
              <a:off x="3612" y="4213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grpSp>
          <p:nvGrpSpPr>
            <p:cNvPr id="363" name="Google Shape;363;p53"/>
            <p:cNvGrpSpPr/>
            <p:nvPr/>
          </p:nvGrpSpPr>
          <p:grpSpPr>
            <a:xfrm>
              <a:off x="164" y="5057"/>
              <a:ext cx="3000" cy="527"/>
              <a:chOff x="436" y="5057"/>
              <a:chExt cx="3000" cy="527"/>
            </a:xfrm>
          </p:grpSpPr>
          <p:grpSp>
            <p:nvGrpSpPr>
              <p:cNvPr id="364" name="Google Shape;364;p53"/>
              <p:cNvGrpSpPr/>
              <p:nvPr/>
            </p:nvGrpSpPr>
            <p:grpSpPr>
              <a:xfrm>
                <a:off x="436" y="5284"/>
                <a:ext cx="2840" cy="300"/>
                <a:chOff x="1162" y="4150"/>
                <a:chExt cx="2840" cy="300"/>
              </a:xfrm>
            </p:grpSpPr>
            <p:sp>
              <p:nvSpPr>
                <p:cNvPr id="365" name="Google Shape;365;p53"/>
                <p:cNvSpPr txBox="1"/>
                <p:nvPr/>
              </p:nvSpPr>
              <p:spPr>
                <a:xfrm>
                  <a:off x="1162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366" name="Google Shape;366;p53"/>
                <p:cNvSpPr txBox="1"/>
                <p:nvPr/>
              </p:nvSpPr>
              <p:spPr>
                <a:xfrm>
                  <a:off x="1525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/>
                </a:p>
              </p:txBody>
            </p:sp>
            <p:sp>
              <p:nvSpPr>
                <p:cNvPr id="367" name="Google Shape;367;p53"/>
                <p:cNvSpPr txBox="1"/>
                <p:nvPr/>
              </p:nvSpPr>
              <p:spPr>
                <a:xfrm>
                  <a:off x="1888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/>
                </a:p>
              </p:txBody>
            </p:sp>
            <p:sp>
              <p:nvSpPr>
                <p:cNvPr id="368" name="Google Shape;368;p53"/>
                <p:cNvSpPr txBox="1"/>
                <p:nvPr/>
              </p:nvSpPr>
              <p:spPr>
                <a:xfrm>
                  <a:off x="2251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/>
                </a:p>
              </p:txBody>
            </p:sp>
            <p:sp>
              <p:nvSpPr>
                <p:cNvPr id="369" name="Google Shape;369;p53"/>
                <p:cNvSpPr txBox="1"/>
                <p:nvPr/>
              </p:nvSpPr>
              <p:spPr>
                <a:xfrm>
                  <a:off x="2614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  <p:sp>
              <p:nvSpPr>
                <p:cNvPr id="370" name="Google Shape;370;p53"/>
                <p:cNvSpPr txBox="1"/>
                <p:nvPr/>
              </p:nvSpPr>
              <p:spPr>
                <a:xfrm>
                  <a:off x="2976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/>
                </a:p>
              </p:txBody>
            </p:sp>
            <p:sp>
              <p:nvSpPr>
                <p:cNvPr id="371" name="Google Shape;371;p53"/>
                <p:cNvSpPr txBox="1"/>
                <p:nvPr/>
              </p:nvSpPr>
              <p:spPr>
                <a:xfrm>
                  <a:off x="3339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/>
                </a:p>
              </p:txBody>
            </p:sp>
            <p:sp>
              <p:nvSpPr>
                <p:cNvPr id="372" name="Google Shape;372;p53"/>
                <p:cNvSpPr txBox="1"/>
                <p:nvPr/>
              </p:nvSpPr>
              <p:spPr>
                <a:xfrm>
                  <a:off x="3702" y="4150"/>
                  <a:ext cx="300" cy="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pt-BR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cxnSp>
              <p:nvCxnSpPr>
                <p:cNvPr id="373" name="Google Shape;373;p53"/>
                <p:cNvCxnSpPr/>
                <p:nvPr/>
              </p:nvCxnSpPr>
              <p:spPr>
                <a:xfrm>
                  <a:off x="1389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4" name="Google Shape;374;p53"/>
                <p:cNvCxnSpPr/>
                <p:nvPr/>
              </p:nvCxnSpPr>
              <p:spPr>
                <a:xfrm>
                  <a:off x="1752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53"/>
                <p:cNvCxnSpPr/>
                <p:nvPr/>
              </p:nvCxnSpPr>
              <p:spPr>
                <a:xfrm>
                  <a:off x="2115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6" name="Google Shape;376;p53"/>
                <p:cNvCxnSpPr/>
                <p:nvPr/>
              </p:nvCxnSpPr>
              <p:spPr>
                <a:xfrm>
                  <a:off x="2478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7" name="Google Shape;377;p53"/>
                <p:cNvCxnSpPr/>
                <p:nvPr/>
              </p:nvCxnSpPr>
              <p:spPr>
                <a:xfrm>
                  <a:off x="2840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8" name="Google Shape;378;p53"/>
                <p:cNvCxnSpPr/>
                <p:nvPr/>
              </p:nvCxnSpPr>
              <p:spPr>
                <a:xfrm>
                  <a:off x="3203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9" name="Google Shape;379;p53"/>
                <p:cNvCxnSpPr/>
                <p:nvPr/>
              </p:nvCxnSpPr>
              <p:spPr>
                <a:xfrm>
                  <a:off x="3566" y="4286"/>
                  <a:ext cx="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80" name="Google Shape;380;p53"/>
              <p:cNvSpPr txBox="1"/>
              <p:nvPr/>
            </p:nvSpPr>
            <p:spPr>
              <a:xfrm>
                <a:off x="436" y="5057"/>
                <a:ext cx="30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pt-BR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3       7       8      12      14     16    18      20</a:t>
                </a:r>
                <a:endParaRPr/>
              </a:p>
            </p:txBody>
          </p:sp>
        </p:grpSp>
        <p:sp>
          <p:nvSpPr>
            <p:cNvPr id="381" name="Google Shape;381;p53"/>
            <p:cNvSpPr txBox="1"/>
            <p:nvPr/>
          </p:nvSpPr>
          <p:spPr>
            <a:xfrm>
              <a:off x="3141" y="5239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1" lang="pt-BR" sz="13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é tratada como a página carregada mais recentemente.</a:t>
              </a:r>
              <a:endParaRPr sz="1300"/>
            </a:p>
          </p:txBody>
        </p:sp>
        <p:cxnSp>
          <p:nvCxnSpPr>
            <p:cNvPr id="382" name="Google Shape;382;p53"/>
            <p:cNvCxnSpPr/>
            <p:nvPr/>
          </p:nvCxnSpPr>
          <p:spPr>
            <a:xfrm rot="10800000">
              <a:off x="2858" y="5465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83" name="Google Shape;383;p53"/>
          <p:cNvSpPr txBox="1"/>
          <p:nvPr/>
        </p:nvSpPr>
        <p:spPr>
          <a:xfrm>
            <a:off x="395287" y="6165850"/>
            <a:ext cx="8497800" cy="3906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00"/>
              <a:buFont typeface="Arial"/>
              <a:buNone/>
            </a:pPr>
            <a:r>
              <a:rPr b="1" i="0" lang="pt-BR" sz="19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Pouco eficiente, pois está sempre movendo páginas para o fim da fila.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700212"/>
            <a:ext cx="8229600" cy="4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Tornar o mais eficiente possível o compartilhamento de memória entre os processos.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Impedir que um processo acesse área de memória que não lhe pertence.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alocação de memória.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Recuperar a memória liberada pelos processos.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311700" y="36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do relógio</a:t>
            </a:r>
            <a:endParaRPr sz="2200"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702325" y="1176325"/>
            <a:ext cx="7984500" cy="14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b="0" i="0" lang="pt-BR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 do Algoritmo da Segunda Chance apenas pela implementação mais eficiente.</a:t>
            </a:r>
            <a:endParaRPr sz="900"/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➢"/>
            </a:pPr>
            <a:r>
              <a:rPr b="0" i="0" lang="pt-BR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Mantém as páginas numa fila circular, em forma de relógio, e um ponteiro aponta para a página mais antiga.</a:t>
            </a:r>
            <a:endParaRPr sz="900"/>
          </a:p>
        </p:txBody>
      </p:sp>
      <p:grpSp>
        <p:nvGrpSpPr>
          <p:cNvPr id="390" name="Google Shape;390;p54"/>
          <p:cNvGrpSpPr/>
          <p:nvPr/>
        </p:nvGrpSpPr>
        <p:grpSpPr>
          <a:xfrm>
            <a:off x="2627302" y="2801985"/>
            <a:ext cx="3410054" cy="3079728"/>
            <a:chOff x="1655" y="2341"/>
            <a:chExt cx="2148" cy="1940"/>
          </a:xfrm>
        </p:grpSpPr>
        <p:grpSp>
          <p:nvGrpSpPr>
            <p:cNvPr id="391" name="Google Shape;391;p54"/>
            <p:cNvGrpSpPr/>
            <p:nvPr/>
          </p:nvGrpSpPr>
          <p:grpSpPr>
            <a:xfrm>
              <a:off x="1655" y="2341"/>
              <a:ext cx="2148" cy="1940"/>
              <a:chOff x="709" y="2472"/>
              <a:chExt cx="2567" cy="2477"/>
            </a:xfrm>
          </p:grpSpPr>
          <p:sp>
            <p:nvSpPr>
              <p:cNvPr id="392" name="Google Shape;392;p54"/>
              <p:cNvSpPr txBox="1"/>
              <p:nvPr/>
            </p:nvSpPr>
            <p:spPr>
              <a:xfrm>
                <a:off x="1842" y="2472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393" name="Google Shape;393;p54"/>
              <p:cNvSpPr txBox="1"/>
              <p:nvPr/>
            </p:nvSpPr>
            <p:spPr>
              <a:xfrm>
                <a:off x="2432" y="2608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394" name="Google Shape;394;p54"/>
              <p:cNvSpPr txBox="1"/>
              <p:nvPr/>
            </p:nvSpPr>
            <p:spPr>
              <a:xfrm>
                <a:off x="2795" y="2971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395" name="Google Shape;395;p54"/>
              <p:cNvSpPr txBox="1"/>
              <p:nvPr/>
            </p:nvSpPr>
            <p:spPr>
              <a:xfrm>
                <a:off x="2976" y="3516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</p:txBody>
          </p:sp>
          <p:sp>
            <p:nvSpPr>
              <p:cNvPr id="396" name="Google Shape;396;p54"/>
              <p:cNvSpPr txBox="1"/>
              <p:nvPr/>
            </p:nvSpPr>
            <p:spPr>
              <a:xfrm>
                <a:off x="2477" y="4468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  <p:sp>
            <p:nvSpPr>
              <p:cNvPr id="397" name="Google Shape;397;p54"/>
              <p:cNvSpPr txBox="1"/>
              <p:nvPr/>
            </p:nvSpPr>
            <p:spPr>
              <a:xfrm>
                <a:off x="2886" y="4059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</p:txBody>
          </p:sp>
          <p:sp>
            <p:nvSpPr>
              <p:cNvPr id="398" name="Google Shape;398;p54"/>
              <p:cNvSpPr txBox="1"/>
              <p:nvPr/>
            </p:nvSpPr>
            <p:spPr>
              <a:xfrm>
                <a:off x="1298" y="4468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99" name="Google Shape;399;p54"/>
              <p:cNvSpPr txBox="1"/>
              <p:nvPr/>
            </p:nvSpPr>
            <p:spPr>
              <a:xfrm>
                <a:off x="1888" y="4649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/>
              </a:p>
            </p:txBody>
          </p:sp>
          <p:sp>
            <p:nvSpPr>
              <p:cNvPr id="400" name="Google Shape;400;p54"/>
              <p:cNvSpPr txBox="1"/>
              <p:nvPr/>
            </p:nvSpPr>
            <p:spPr>
              <a:xfrm>
                <a:off x="845" y="4059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</p:txBody>
          </p:sp>
          <p:sp>
            <p:nvSpPr>
              <p:cNvPr id="401" name="Google Shape;401;p54"/>
              <p:cNvSpPr txBox="1"/>
              <p:nvPr/>
            </p:nvSpPr>
            <p:spPr>
              <a:xfrm>
                <a:off x="709" y="3561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</a:t>
                </a:r>
                <a:endParaRPr/>
              </a:p>
            </p:txBody>
          </p:sp>
          <p:sp>
            <p:nvSpPr>
              <p:cNvPr id="402" name="Google Shape;402;p54"/>
              <p:cNvSpPr txBox="1"/>
              <p:nvPr/>
            </p:nvSpPr>
            <p:spPr>
              <a:xfrm>
                <a:off x="844" y="3017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</a:t>
                </a:r>
                <a:endParaRPr/>
              </a:p>
            </p:txBody>
          </p:sp>
          <p:sp>
            <p:nvSpPr>
              <p:cNvPr id="403" name="Google Shape;403;p54"/>
              <p:cNvSpPr txBox="1"/>
              <p:nvPr/>
            </p:nvSpPr>
            <p:spPr>
              <a:xfrm>
                <a:off x="1253" y="2609"/>
                <a:ext cx="300" cy="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pt-BR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</p:grpSp>
        <p:cxnSp>
          <p:nvCxnSpPr>
            <p:cNvPr id="404" name="Google Shape;404;p54"/>
            <p:cNvCxnSpPr/>
            <p:nvPr/>
          </p:nvCxnSpPr>
          <p:spPr>
            <a:xfrm flipH="1" rot="10800000">
              <a:off x="2925" y="285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do relógio</a:t>
            </a:r>
            <a:endParaRPr sz="2300"/>
          </a:p>
        </p:txBody>
      </p:sp>
      <p:sp>
        <p:nvSpPr>
          <p:cNvPr id="410" name="Google Shape;410;p55"/>
          <p:cNvSpPr txBox="1"/>
          <p:nvPr>
            <p:ph idx="1" type="body"/>
          </p:nvPr>
        </p:nvSpPr>
        <p:spPr>
          <a:xfrm>
            <a:off x="523400" y="1672404"/>
            <a:ext cx="82296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➢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ocorrência de falta de página, o bit R da página apontada é verificado.</a:t>
            </a:r>
            <a:endParaRPr sz="16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 for 0, a página é movida para a memória e uma nova página é inserida em seu lugar e o ponteiro é atualizado em 1 posição.</a:t>
            </a:r>
            <a:endParaRPr sz="12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 for 1, o bit é zerado e o ponteiro é movido em 1 posição.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1423412" y="5022675"/>
            <a:ext cx="6791400" cy="43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Evita que se tenha que mover as páginas na lista.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type="title"/>
          </p:nvPr>
        </p:nvSpPr>
        <p:spPr>
          <a:xfrm>
            <a:off x="468312" y="333375"/>
            <a:ext cx="82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da página menos recentemente usada (MRU)</a:t>
            </a:r>
            <a:endParaRPr sz="3000"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648900" y="1735150"/>
            <a:ext cx="7868400" cy="4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Aproximação do algoritmo ótimo</a:t>
            </a:r>
            <a:endParaRPr sz="2000"/>
          </a:p>
          <a:p>
            <a:pPr indent="-35560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Páginas usadas pelas últimas instruções continuarão sendo usadas e vice-versa.</a:t>
            </a:r>
            <a:endParaRPr sz="2000"/>
          </a:p>
          <a:p>
            <a:pPr indent="-35560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tabela de páginas recebe um contador associado a cada página. Cada vez que a página é referenciada, o contador é incrementado.</a:t>
            </a:r>
            <a:endParaRPr sz="2000"/>
          </a:p>
          <a:p>
            <a:pPr indent="-35560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falta de página o SO examina os contadores armazenados na tabela de páginas para encontrar o valor mais baixo.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pt-BR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lgoritmo de substituição de página do conjunto de trabalho</a:t>
            </a:r>
            <a:endParaRPr sz="3000"/>
          </a:p>
        </p:txBody>
      </p:sp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748925"/>
            <a:ext cx="85206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➢"/>
            </a:pPr>
            <a:r>
              <a:rPr b="0" i="0" lang="pt-BR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trabalho: grupo de páginas que o processo está atualmente usando </a:t>
            </a:r>
            <a:endParaRPr sz="1200"/>
          </a:p>
          <a:p>
            <a:pPr indent="-2476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○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Pré-paginação: muitos sistemas de paginação tentam gerenciar o conjunto de trabalho e assegurar que ele esteja na memória antes dele ser executado.</a:t>
            </a:r>
            <a:endParaRPr sz="800"/>
          </a:p>
          <a:p>
            <a:pPr indent="-3048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oto Sans Symbols"/>
              <a:buChar char="➢"/>
            </a:pPr>
            <a:r>
              <a:rPr b="0" i="0" lang="pt-BR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 do algoritmo: encontrar uma página que não esteja presente no conjunto de trabalho e substitui-la. </a:t>
            </a:r>
            <a:endParaRPr sz="1200"/>
          </a:p>
        </p:txBody>
      </p:sp>
      <p:sp>
        <p:nvSpPr>
          <p:cNvPr id="424" name="Google Shape;424;p57"/>
          <p:cNvSpPr txBox="1"/>
          <p:nvPr/>
        </p:nvSpPr>
        <p:spPr>
          <a:xfrm>
            <a:off x="359562" y="4682775"/>
            <a:ext cx="8424900" cy="11064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Algoritmo pouco eficiente, pois a cada falta de página, é necessário pesquisar em toda a tabela de páginas a página adequada a ser substituída.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WSClock</a:t>
            </a:r>
            <a:endParaRPr sz="3000"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457200" y="1557324"/>
            <a:ext cx="82296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Algoritmo do relógio melhorado, que também utiliza o conjunto de trabalho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Mantém uma lista circular de molduras de páginas 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entrada contém um campo “instante da última referência”  e os bits R e M</a:t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➢"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cada falta de página, a página que estiver sendo apontada é analisada</a:t>
            </a:r>
            <a:endParaRPr sz="2000"/>
          </a:p>
          <a:p>
            <a:pPr indent="-311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bit R for 1, o bit é zerado e o ponteiro avança</a:t>
            </a:r>
            <a:endParaRPr sz="2000"/>
          </a:p>
          <a:p>
            <a:pPr indent="-311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 bit R for 0 e sua idade for maior que o intervalo T, essa página é removida da memória.</a:t>
            </a:r>
            <a:endParaRPr sz="2000"/>
          </a:p>
        </p:txBody>
      </p:sp>
      <p:sp>
        <p:nvSpPr>
          <p:cNvPr id="431" name="Google Shape;431;p58"/>
          <p:cNvSpPr txBox="1"/>
          <p:nvPr/>
        </p:nvSpPr>
        <p:spPr>
          <a:xfrm>
            <a:off x="468312" y="5805487"/>
            <a:ext cx="8244000" cy="7716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Algoritmo amplamente utilizado devido à sua simplicidade de implementação e bom desempenho.</a:t>
            </a:r>
            <a:endParaRPr/>
          </a:p>
        </p:txBody>
      </p:sp>
      <p:sp>
        <p:nvSpPr>
          <p:cNvPr id="432" name="Google Shape;432;p58"/>
          <p:cNvSpPr/>
          <p:nvPr/>
        </p:nvSpPr>
        <p:spPr>
          <a:xfrm>
            <a:off x="7564437" y="5229225"/>
            <a:ext cx="1579500" cy="33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619" y="0"/>
                </a:moveTo>
                <a:close/>
                <a:lnTo>
                  <a:pt x="-16619" y="120000"/>
                </a:lnTo>
              </a:path>
              <a:path extrusionOk="0" fill="none" h="120000" w="120000">
                <a:moveTo>
                  <a:pt x="-16619" y="-4532"/>
                </a:moveTo>
                <a:lnTo>
                  <a:pt x="8929" y="-1250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b="0" i="0" lang="pt-BR" sz="16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Tempo virtual.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2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Resumo dos algoritmos de substituição de página</a:t>
            </a:r>
            <a:endParaRPr sz="2100"/>
          </a:p>
        </p:txBody>
      </p:sp>
      <p:grpSp>
        <p:nvGrpSpPr>
          <p:cNvPr id="438" name="Google Shape;438;p59"/>
          <p:cNvGrpSpPr/>
          <p:nvPr/>
        </p:nvGrpSpPr>
        <p:grpSpPr>
          <a:xfrm>
            <a:off x="457200" y="1524000"/>
            <a:ext cx="8229600" cy="4762500"/>
            <a:chOff x="288" y="1248"/>
            <a:chExt cx="5184" cy="3000"/>
          </a:xfrm>
        </p:grpSpPr>
        <p:sp>
          <p:nvSpPr>
            <p:cNvPr id="439" name="Google Shape;439;p59"/>
            <p:cNvSpPr txBox="1"/>
            <p:nvPr/>
          </p:nvSpPr>
          <p:spPr>
            <a:xfrm>
              <a:off x="1837" y="3871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Algoritmo bom e eficiente.</a:t>
              </a:r>
              <a:endParaRPr sz="1600"/>
            </a:p>
          </p:txBody>
        </p:sp>
        <p:sp>
          <p:nvSpPr>
            <p:cNvPr id="440" name="Google Shape;440;p59"/>
            <p:cNvSpPr txBox="1"/>
            <p:nvPr/>
          </p:nvSpPr>
          <p:spPr>
            <a:xfrm>
              <a:off x="288" y="387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WSClock</a:t>
              </a:r>
              <a:endParaRPr sz="1600"/>
            </a:p>
          </p:txBody>
        </p:sp>
        <p:sp>
          <p:nvSpPr>
            <p:cNvPr id="441" name="Google Shape;441;p59"/>
            <p:cNvSpPr txBox="1"/>
            <p:nvPr/>
          </p:nvSpPr>
          <p:spPr>
            <a:xfrm>
              <a:off x="1837" y="3568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Implementação um tanto cara.</a:t>
              </a:r>
              <a:endParaRPr sz="1600"/>
            </a:p>
          </p:txBody>
        </p:sp>
        <p:sp>
          <p:nvSpPr>
            <p:cNvPr id="442" name="Google Shape;442;p59"/>
            <p:cNvSpPr txBox="1"/>
            <p:nvPr/>
          </p:nvSpPr>
          <p:spPr>
            <a:xfrm>
              <a:off x="288" y="356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Conjunto de trabalho</a:t>
              </a:r>
              <a:endParaRPr sz="1600"/>
            </a:p>
          </p:txBody>
        </p:sp>
        <p:sp>
          <p:nvSpPr>
            <p:cNvPr id="443" name="Google Shape;443;p59"/>
            <p:cNvSpPr txBox="1"/>
            <p:nvPr/>
          </p:nvSpPr>
          <p:spPr>
            <a:xfrm>
              <a:off x="1837" y="3165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Excelente algoritmo, porém difícil de ser implementado de maneira exata. </a:t>
              </a:r>
              <a:endParaRPr sz="1600"/>
            </a:p>
          </p:txBody>
        </p:sp>
        <p:sp>
          <p:nvSpPr>
            <p:cNvPr id="444" name="Google Shape;444;p59"/>
            <p:cNvSpPr txBox="1"/>
            <p:nvPr/>
          </p:nvSpPr>
          <p:spPr>
            <a:xfrm>
              <a:off x="288" y="3165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LRU</a:t>
              </a:r>
              <a:endParaRPr sz="1600"/>
            </a:p>
          </p:txBody>
        </p:sp>
        <p:sp>
          <p:nvSpPr>
            <p:cNvPr id="445" name="Google Shape;445;p59"/>
            <p:cNvSpPr txBox="1"/>
            <p:nvPr/>
          </p:nvSpPr>
          <p:spPr>
            <a:xfrm>
              <a:off x="1837" y="2862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Realista.</a:t>
              </a:r>
              <a:endParaRPr sz="1600"/>
            </a:p>
          </p:txBody>
        </p:sp>
        <p:sp>
          <p:nvSpPr>
            <p:cNvPr id="446" name="Google Shape;446;p59"/>
            <p:cNvSpPr txBox="1"/>
            <p:nvPr/>
          </p:nvSpPr>
          <p:spPr>
            <a:xfrm>
              <a:off x="288" y="286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Relógio</a:t>
              </a:r>
              <a:endParaRPr sz="1600"/>
            </a:p>
          </p:txBody>
        </p:sp>
        <p:sp>
          <p:nvSpPr>
            <p:cNvPr id="447" name="Google Shape;447;p59"/>
            <p:cNvSpPr txBox="1"/>
            <p:nvPr/>
          </p:nvSpPr>
          <p:spPr>
            <a:xfrm>
              <a:off x="1837" y="256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Algoritmo FIFO bastante melhorado.</a:t>
              </a:r>
              <a:endParaRPr sz="1600"/>
            </a:p>
          </p:txBody>
        </p:sp>
        <p:sp>
          <p:nvSpPr>
            <p:cNvPr id="448" name="Google Shape;448;p59"/>
            <p:cNvSpPr txBox="1"/>
            <p:nvPr/>
          </p:nvSpPr>
          <p:spPr>
            <a:xfrm>
              <a:off x="288" y="256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Segunda Chance</a:t>
              </a:r>
              <a:endParaRPr sz="1600"/>
            </a:p>
          </p:txBody>
        </p:sp>
        <p:sp>
          <p:nvSpPr>
            <p:cNvPr id="449" name="Google Shape;449;p59"/>
            <p:cNvSpPr txBox="1"/>
            <p:nvPr/>
          </p:nvSpPr>
          <p:spPr>
            <a:xfrm>
              <a:off x="1837" y="2257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Pode descartar páginas importantes.</a:t>
              </a:r>
              <a:endParaRPr sz="1600"/>
            </a:p>
          </p:txBody>
        </p:sp>
        <p:sp>
          <p:nvSpPr>
            <p:cNvPr id="450" name="Google Shape;450;p59"/>
            <p:cNvSpPr txBox="1"/>
            <p:nvPr/>
          </p:nvSpPr>
          <p:spPr>
            <a:xfrm>
              <a:off x="288" y="2257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FIFO</a:t>
              </a:r>
              <a:endParaRPr sz="1600"/>
            </a:p>
          </p:txBody>
        </p:sp>
        <p:sp>
          <p:nvSpPr>
            <p:cNvPr id="451" name="Google Shape;451;p59"/>
            <p:cNvSpPr txBox="1"/>
            <p:nvPr/>
          </p:nvSpPr>
          <p:spPr>
            <a:xfrm>
              <a:off x="1837" y="1954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Aproximação muito rudimentar do LRU.</a:t>
              </a:r>
              <a:endParaRPr sz="1600"/>
            </a:p>
          </p:txBody>
        </p:sp>
        <p:sp>
          <p:nvSpPr>
            <p:cNvPr id="452" name="Google Shape;452;p59"/>
            <p:cNvSpPr txBox="1"/>
            <p:nvPr/>
          </p:nvSpPr>
          <p:spPr>
            <a:xfrm>
              <a:off x="288" y="195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NRU</a:t>
              </a:r>
              <a:endParaRPr sz="1600"/>
            </a:p>
          </p:txBody>
        </p:sp>
        <p:sp>
          <p:nvSpPr>
            <p:cNvPr id="453" name="Google Shape;453;p59"/>
            <p:cNvSpPr txBox="1"/>
            <p:nvPr/>
          </p:nvSpPr>
          <p:spPr>
            <a:xfrm>
              <a:off x="1837" y="1551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Não implementável, mas útil como padrão de desempenho.</a:t>
              </a:r>
              <a:endParaRPr sz="1600"/>
            </a:p>
          </p:txBody>
        </p:sp>
        <p:sp>
          <p:nvSpPr>
            <p:cNvPr id="454" name="Google Shape;454;p59"/>
            <p:cNvSpPr txBox="1"/>
            <p:nvPr/>
          </p:nvSpPr>
          <p:spPr>
            <a:xfrm>
              <a:off x="288" y="155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Ótimo</a:t>
              </a:r>
              <a:endParaRPr sz="1600"/>
            </a:p>
          </p:txBody>
        </p:sp>
        <p:sp>
          <p:nvSpPr>
            <p:cNvPr id="455" name="Google Shape;455;p59"/>
            <p:cNvSpPr txBox="1"/>
            <p:nvPr/>
          </p:nvSpPr>
          <p:spPr>
            <a:xfrm>
              <a:off x="1837" y="1248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Comentário</a:t>
              </a:r>
              <a:endParaRPr/>
            </a:p>
          </p:txBody>
        </p:sp>
        <p:sp>
          <p:nvSpPr>
            <p:cNvPr id="456" name="Google Shape;456;p59"/>
            <p:cNvSpPr txBox="1"/>
            <p:nvPr/>
          </p:nvSpPr>
          <p:spPr>
            <a:xfrm>
              <a:off x="288" y="124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pt-BR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Algoritmo</a:t>
              </a:r>
              <a:endParaRPr/>
            </a:p>
          </p:txBody>
        </p:sp>
        <p:cxnSp>
          <p:nvCxnSpPr>
            <p:cNvPr id="457" name="Google Shape;457;p59"/>
            <p:cNvCxnSpPr/>
            <p:nvPr/>
          </p:nvCxnSpPr>
          <p:spPr>
            <a:xfrm>
              <a:off x="288" y="1248"/>
              <a:ext cx="51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59"/>
            <p:cNvCxnSpPr/>
            <p:nvPr/>
          </p:nvCxnSpPr>
          <p:spPr>
            <a:xfrm>
              <a:off x="288" y="1551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59"/>
            <p:cNvCxnSpPr/>
            <p:nvPr/>
          </p:nvCxnSpPr>
          <p:spPr>
            <a:xfrm>
              <a:off x="288" y="1954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59"/>
            <p:cNvCxnSpPr/>
            <p:nvPr/>
          </p:nvCxnSpPr>
          <p:spPr>
            <a:xfrm>
              <a:off x="288" y="2257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59"/>
            <p:cNvCxnSpPr/>
            <p:nvPr/>
          </p:nvCxnSpPr>
          <p:spPr>
            <a:xfrm>
              <a:off x="288" y="2560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59"/>
            <p:cNvCxnSpPr/>
            <p:nvPr/>
          </p:nvCxnSpPr>
          <p:spPr>
            <a:xfrm>
              <a:off x="288" y="2862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59"/>
            <p:cNvCxnSpPr/>
            <p:nvPr/>
          </p:nvCxnSpPr>
          <p:spPr>
            <a:xfrm>
              <a:off x="288" y="4174"/>
              <a:ext cx="510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59"/>
            <p:cNvCxnSpPr/>
            <p:nvPr/>
          </p:nvCxnSpPr>
          <p:spPr>
            <a:xfrm>
              <a:off x="288" y="124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" name="Google Shape;465;p59"/>
            <p:cNvCxnSpPr/>
            <p:nvPr/>
          </p:nvCxnSpPr>
          <p:spPr>
            <a:xfrm>
              <a:off x="1837" y="1248"/>
              <a:ext cx="0" cy="3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" name="Google Shape;466;p59"/>
            <p:cNvCxnSpPr/>
            <p:nvPr/>
          </p:nvCxnSpPr>
          <p:spPr>
            <a:xfrm>
              <a:off x="5472" y="1248"/>
              <a:ext cx="0" cy="300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" name="Google Shape;467;p59"/>
            <p:cNvCxnSpPr/>
            <p:nvPr/>
          </p:nvCxnSpPr>
          <p:spPr>
            <a:xfrm>
              <a:off x="288" y="3165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59"/>
            <p:cNvCxnSpPr/>
            <p:nvPr/>
          </p:nvCxnSpPr>
          <p:spPr>
            <a:xfrm>
              <a:off x="288" y="3568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" name="Google Shape;469;p59"/>
            <p:cNvCxnSpPr/>
            <p:nvPr/>
          </p:nvCxnSpPr>
          <p:spPr>
            <a:xfrm>
              <a:off x="288" y="3871"/>
              <a:ext cx="5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468312" y="333375"/>
            <a:ext cx="82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SEGMENTAÇÃO</a:t>
            </a:r>
            <a:endParaRPr/>
          </a:p>
        </p:txBody>
      </p:sp>
      <p:sp>
        <p:nvSpPr>
          <p:cNvPr id="475" name="Google Shape;475;p60"/>
          <p:cNvSpPr txBox="1"/>
          <p:nvPr>
            <p:ph idx="1" type="body"/>
          </p:nvPr>
        </p:nvSpPr>
        <p:spPr>
          <a:xfrm>
            <a:off x="457200" y="1628775"/>
            <a:ext cx="8229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memória virtual é dividida em porções diferentes e variáveis denominadas segmentos.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segmentos são espaços de endereçamento completamente independentes.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segmento representa uma parte específica do programa. Exemplo de 4 tipos de segmentos: código, dados estáticos, dados dinâmicos e pilha de execução.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segmento é constituído de uma sequencia linear de endereços, de 0 a algum valor máximo e armazena um único tipo de informação, facilitando a proteção e o compartilhamento.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tamanho dos segmentos pode ser diferente e pode variar durante a execução do processo.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Espaço de endereçamento unidimensional</a:t>
            </a:r>
            <a:endParaRPr/>
          </a:p>
        </p:txBody>
      </p:sp>
      <p:sp>
        <p:nvSpPr>
          <p:cNvPr id="481" name="Google Shape;481;p61"/>
          <p:cNvSpPr txBox="1"/>
          <p:nvPr/>
        </p:nvSpPr>
        <p:spPr>
          <a:xfrm>
            <a:off x="323850" y="5949950"/>
            <a:ext cx="8497800" cy="7716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Os procedimentos são fortemente empacotados próximos uns aos outros, sem qualquer espaço entre eles.</a:t>
            </a:r>
            <a:endParaRPr/>
          </a:p>
        </p:txBody>
      </p:sp>
      <p:grpSp>
        <p:nvGrpSpPr>
          <p:cNvPr id="482" name="Google Shape;482;p61"/>
          <p:cNvGrpSpPr/>
          <p:nvPr/>
        </p:nvGrpSpPr>
        <p:grpSpPr>
          <a:xfrm>
            <a:off x="3836987" y="1628775"/>
            <a:ext cx="2190750" cy="4292599"/>
            <a:chOff x="2417" y="1117"/>
            <a:chExt cx="1380" cy="2704"/>
          </a:xfrm>
        </p:grpSpPr>
        <p:sp>
          <p:nvSpPr>
            <p:cNvPr id="483" name="Google Shape;483;p61"/>
            <p:cNvSpPr/>
            <p:nvPr/>
          </p:nvSpPr>
          <p:spPr>
            <a:xfrm>
              <a:off x="2426" y="2931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1"/>
            <p:cNvSpPr/>
            <p:nvPr/>
          </p:nvSpPr>
          <p:spPr>
            <a:xfrm>
              <a:off x="2426" y="3430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1"/>
            <p:cNvSpPr/>
            <p:nvPr/>
          </p:nvSpPr>
          <p:spPr>
            <a:xfrm>
              <a:off x="2426" y="2942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1"/>
            <p:cNvSpPr/>
            <p:nvPr/>
          </p:nvSpPr>
          <p:spPr>
            <a:xfrm>
              <a:off x="2418" y="1944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1"/>
            <p:cNvSpPr/>
            <p:nvPr/>
          </p:nvSpPr>
          <p:spPr>
            <a:xfrm>
              <a:off x="2418" y="1352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1"/>
            <p:cNvSpPr/>
            <p:nvPr/>
          </p:nvSpPr>
          <p:spPr>
            <a:xfrm>
              <a:off x="2426" y="1933"/>
              <a:ext cx="1200" cy="3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1"/>
            <p:cNvSpPr txBox="1"/>
            <p:nvPr/>
          </p:nvSpPr>
          <p:spPr>
            <a:xfrm>
              <a:off x="2426" y="1117"/>
              <a:ext cx="1200" cy="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61"/>
            <p:cNvCxnSpPr/>
            <p:nvPr/>
          </p:nvCxnSpPr>
          <p:spPr>
            <a:xfrm>
              <a:off x="2417" y="2646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1" name="Google Shape;491;p61"/>
            <p:cNvCxnSpPr/>
            <p:nvPr/>
          </p:nvCxnSpPr>
          <p:spPr>
            <a:xfrm>
              <a:off x="2417" y="3319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2" name="Google Shape;492;p61"/>
            <p:cNvSpPr txBox="1"/>
            <p:nvPr/>
          </p:nvSpPr>
          <p:spPr>
            <a:xfrm>
              <a:off x="2517" y="3102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Texto-fonte</a:t>
              </a:r>
              <a:endParaRPr/>
            </a:p>
          </p:txBody>
        </p:sp>
        <p:sp>
          <p:nvSpPr>
            <p:cNvPr id="493" name="Google Shape;493;p61"/>
            <p:cNvSpPr txBox="1"/>
            <p:nvPr/>
          </p:nvSpPr>
          <p:spPr>
            <a:xfrm>
              <a:off x="2517" y="3510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Tabela de símbolos</a:t>
              </a:r>
              <a:endParaRPr/>
            </a:p>
          </p:txBody>
        </p:sp>
        <p:sp>
          <p:nvSpPr>
            <p:cNvPr id="494" name="Google Shape;494;p61"/>
            <p:cNvSpPr/>
            <p:nvPr/>
          </p:nvSpPr>
          <p:spPr>
            <a:xfrm>
              <a:off x="2417" y="1117"/>
              <a:ext cx="1200" cy="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1"/>
            <p:cNvSpPr txBox="1"/>
            <p:nvPr/>
          </p:nvSpPr>
          <p:spPr>
            <a:xfrm>
              <a:off x="2470" y="2432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Tabela de constantes</a:t>
              </a:r>
              <a:endParaRPr/>
            </a:p>
          </p:txBody>
        </p:sp>
        <p:cxnSp>
          <p:nvCxnSpPr>
            <p:cNvPr id="496" name="Google Shape;496;p61"/>
            <p:cNvCxnSpPr/>
            <p:nvPr/>
          </p:nvCxnSpPr>
          <p:spPr>
            <a:xfrm>
              <a:off x="2417" y="2309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7" name="Google Shape;497;p61"/>
            <p:cNvSpPr txBox="1"/>
            <p:nvPr/>
          </p:nvSpPr>
          <p:spPr>
            <a:xfrm>
              <a:off x="2597" y="2093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Árvore sintática</a:t>
              </a:r>
              <a:endParaRPr/>
            </a:p>
          </p:txBody>
        </p:sp>
        <p:sp>
          <p:nvSpPr>
            <p:cNvPr id="498" name="Google Shape;498;p61"/>
            <p:cNvSpPr txBox="1"/>
            <p:nvPr/>
          </p:nvSpPr>
          <p:spPr>
            <a:xfrm>
              <a:off x="2506" y="1570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Pilha de chamadas</a:t>
              </a:r>
              <a:endParaRPr/>
            </a:p>
          </p:txBody>
        </p:sp>
        <p:cxnSp>
          <p:nvCxnSpPr>
            <p:cNvPr id="499" name="Google Shape;499;p61"/>
            <p:cNvCxnSpPr/>
            <p:nvPr/>
          </p:nvCxnSpPr>
          <p:spPr>
            <a:xfrm rot="10800000">
              <a:off x="3424" y="2949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500" name="Google Shape;500;p61"/>
            <p:cNvCxnSpPr/>
            <p:nvPr/>
          </p:nvCxnSpPr>
          <p:spPr>
            <a:xfrm rot="10800000">
              <a:off x="3696" y="2313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501" name="Google Shape;501;p61"/>
            <p:cNvCxnSpPr/>
            <p:nvPr/>
          </p:nvCxnSpPr>
          <p:spPr>
            <a:xfrm rot="10800000">
              <a:off x="3651" y="1406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502" name="Google Shape;502;p61"/>
            <p:cNvSpPr txBox="1"/>
            <p:nvPr/>
          </p:nvSpPr>
          <p:spPr>
            <a:xfrm>
              <a:off x="2517" y="3521"/>
              <a:ext cx="12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Tabela de símbolos</a:t>
              </a:r>
              <a:endParaRPr/>
            </a:p>
          </p:txBody>
        </p:sp>
        <p:cxnSp>
          <p:nvCxnSpPr>
            <p:cNvPr id="503" name="Google Shape;503;p61"/>
            <p:cNvCxnSpPr/>
            <p:nvPr/>
          </p:nvCxnSpPr>
          <p:spPr>
            <a:xfrm rot="10800000">
              <a:off x="3651" y="3356"/>
              <a:ext cx="0" cy="3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Segmentos independentes</a:t>
            </a:r>
            <a:endParaRPr/>
          </a:p>
        </p:txBody>
      </p:sp>
      <p:pic>
        <p:nvPicPr>
          <p:cNvPr id="509" name="Google Shape;5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700212"/>
            <a:ext cx="7343775" cy="379253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2"/>
          <p:cNvSpPr txBox="1"/>
          <p:nvPr/>
        </p:nvSpPr>
        <p:spPr>
          <a:xfrm>
            <a:off x="1619250" y="6021387"/>
            <a:ext cx="5759400" cy="43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 Segmento é uma entidade lógica!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Segmentação</a:t>
            </a:r>
            <a:endParaRPr/>
          </a:p>
        </p:txBody>
      </p:sp>
      <p:pic>
        <p:nvPicPr>
          <p:cNvPr id="516" name="Google Shape;51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2060575"/>
            <a:ext cx="4354512" cy="47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3"/>
          <p:cNvSpPr txBox="1"/>
          <p:nvPr/>
        </p:nvSpPr>
        <p:spPr>
          <a:xfrm>
            <a:off x="468312" y="1484312"/>
            <a:ext cx="8280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processos na memória passam a ser endereçados por um número que identifica o segmento e pelo deslocamento dentro deste segmento.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Monoprogramação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600200"/>
            <a:ext cx="8229600" cy="4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 mais simples de gerência de memória;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 em ter somente um processo na memória durante toda a sua execução;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Somente um processo pode estar em execução por vez;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sistema operacional carrega o programa requerido para a memória principal e o executa. Quando o processo termina, o sistema operacional reassume a CPU e espera por um novo comando para carregar um outro processo na memória já liberada pelo primeiro.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539750" y="5373687"/>
            <a:ext cx="8058000" cy="7716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a memória for insuficiente, o programa simplesmente tem sua execução rejeitada.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 da segmentação</a:t>
            </a:r>
            <a:endParaRPr/>
          </a:p>
        </p:txBody>
      </p:sp>
      <p:sp>
        <p:nvSpPr>
          <p:cNvPr id="523" name="Google Shape;523;p64"/>
          <p:cNvSpPr txBox="1"/>
          <p:nvPr>
            <p:ph idx="1" type="body"/>
          </p:nvPr>
        </p:nvSpPr>
        <p:spPr>
          <a:xfrm>
            <a:off x="457200" y="1773237"/>
            <a:ext cx="82296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o tratamento das estruturas de dados que estão crescendo ou reduzindo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os segmentos são espaços de endereçamento separados, segmentos diferentes podem crescer ou reduzir independentemente, sem afetarem uns aos outros.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ligação de procedimentos compilados separadamente é extremamente simplificada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endereço inicial do segmento é sempre o mesmo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o compartilhamento de procedimentos ou dados entre vários processos.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a proteção, pois diferentes segmentos podem ter diferentes níveis de proteção.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/>
          <p:nvPr>
            <p:ph type="title"/>
          </p:nvPr>
        </p:nvSpPr>
        <p:spPr>
          <a:xfrm>
            <a:off x="468312" y="333375"/>
            <a:ext cx="82296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Segmentação pura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2324100" y="6232525"/>
            <a:ext cx="4624500" cy="436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None/>
            </a:pPr>
            <a:r>
              <a:rPr b="1" i="0" lang="pt-BR" sz="2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Problema: fragmentação externa.</a:t>
            </a:r>
            <a:endParaRPr/>
          </a:p>
        </p:txBody>
      </p:sp>
      <p:sp>
        <p:nvSpPr>
          <p:cNvPr id="530" name="Google Shape;530;p65"/>
          <p:cNvSpPr/>
          <p:nvPr/>
        </p:nvSpPr>
        <p:spPr>
          <a:xfrm>
            <a:off x="819150" y="1971675"/>
            <a:ext cx="7421700" cy="179400"/>
          </a:xfrm>
          <a:prstGeom prst="rightArrow">
            <a:avLst>
              <a:gd fmla="val 20194" name="adj1"/>
              <a:gd fmla="val 7306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65"/>
          <p:cNvSpPr txBox="1"/>
          <p:nvPr/>
        </p:nvSpPr>
        <p:spPr>
          <a:xfrm>
            <a:off x="6869112" y="1755775"/>
            <a:ext cx="897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  <a:endParaRPr/>
          </a:p>
        </p:txBody>
      </p:sp>
      <p:sp>
        <p:nvSpPr>
          <p:cNvPr id="532" name="Google Shape;532;p65"/>
          <p:cNvSpPr/>
          <p:nvPr/>
        </p:nvSpPr>
        <p:spPr>
          <a:xfrm>
            <a:off x="323850" y="1932012"/>
            <a:ext cx="8201100" cy="436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65"/>
          <p:cNvGrpSpPr/>
          <p:nvPr/>
        </p:nvGrpSpPr>
        <p:grpSpPr>
          <a:xfrm>
            <a:off x="1470025" y="2197100"/>
            <a:ext cx="6115050" cy="3835400"/>
            <a:chOff x="382" y="1355"/>
            <a:chExt cx="3852" cy="2416"/>
          </a:xfrm>
        </p:grpSpPr>
        <p:sp>
          <p:nvSpPr>
            <p:cNvPr id="534" name="Google Shape;534;p65"/>
            <p:cNvSpPr txBox="1"/>
            <p:nvPr/>
          </p:nvSpPr>
          <p:spPr>
            <a:xfrm>
              <a:off x="382" y="1371"/>
              <a:ext cx="900" cy="2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65"/>
            <p:cNvCxnSpPr/>
            <p:nvPr/>
          </p:nvCxnSpPr>
          <p:spPr>
            <a:xfrm>
              <a:off x="382" y="271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6" name="Google Shape;536;p65"/>
            <p:cNvCxnSpPr/>
            <p:nvPr/>
          </p:nvCxnSpPr>
          <p:spPr>
            <a:xfrm>
              <a:off x="382" y="339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7" name="Google Shape;537;p65"/>
            <p:cNvSpPr txBox="1"/>
            <p:nvPr/>
          </p:nvSpPr>
          <p:spPr>
            <a:xfrm>
              <a:off x="431" y="288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1</a:t>
              </a:r>
              <a:endParaRPr/>
            </a:p>
          </p:txBody>
        </p:sp>
        <p:sp>
          <p:nvSpPr>
            <p:cNvPr id="538" name="Google Shape;538;p65"/>
            <p:cNvSpPr txBox="1"/>
            <p:nvPr/>
          </p:nvSpPr>
          <p:spPr>
            <a:xfrm>
              <a:off x="431" y="343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0</a:t>
              </a:r>
              <a:endParaRPr/>
            </a:p>
          </p:txBody>
        </p:sp>
        <p:sp>
          <p:nvSpPr>
            <p:cNvPr id="539" name="Google Shape;539;p65"/>
            <p:cNvSpPr txBox="1"/>
            <p:nvPr/>
          </p:nvSpPr>
          <p:spPr>
            <a:xfrm>
              <a:off x="431" y="23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2</a:t>
              </a:r>
              <a:endParaRPr/>
            </a:p>
          </p:txBody>
        </p:sp>
        <p:cxnSp>
          <p:nvCxnSpPr>
            <p:cNvPr id="540" name="Google Shape;540;p65"/>
            <p:cNvCxnSpPr/>
            <p:nvPr/>
          </p:nvCxnSpPr>
          <p:spPr>
            <a:xfrm>
              <a:off x="382" y="238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1" name="Google Shape;541;p65"/>
            <p:cNvSpPr txBox="1"/>
            <p:nvPr/>
          </p:nvSpPr>
          <p:spPr>
            <a:xfrm>
              <a:off x="424" y="19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3</a:t>
              </a:r>
              <a:endParaRPr/>
            </a:p>
          </p:txBody>
        </p:sp>
        <p:sp>
          <p:nvSpPr>
            <p:cNvPr id="542" name="Google Shape;542;p65"/>
            <p:cNvSpPr txBox="1"/>
            <p:nvPr/>
          </p:nvSpPr>
          <p:spPr>
            <a:xfrm>
              <a:off x="391" y="144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4</a:t>
              </a:r>
              <a:endParaRPr/>
            </a:p>
          </p:txBody>
        </p:sp>
        <p:cxnSp>
          <p:nvCxnSpPr>
            <p:cNvPr id="543" name="Google Shape;543;p65"/>
            <p:cNvCxnSpPr/>
            <p:nvPr/>
          </p:nvCxnSpPr>
          <p:spPr>
            <a:xfrm>
              <a:off x="385" y="1797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4" name="Google Shape;544;p65"/>
            <p:cNvSpPr txBox="1"/>
            <p:nvPr/>
          </p:nvSpPr>
          <p:spPr>
            <a:xfrm>
              <a:off x="1376" y="1371"/>
              <a:ext cx="900" cy="2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5" name="Google Shape;545;p65"/>
            <p:cNvCxnSpPr/>
            <p:nvPr/>
          </p:nvCxnSpPr>
          <p:spPr>
            <a:xfrm>
              <a:off x="1376" y="271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6" name="Google Shape;546;p65"/>
            <p:cNvCxnSpPr/>
            <p:nvPr/>
          </p:nvCxnSpPr>
          <p:spPr>
            <a:xfrm>
              <a:off x="1376" y="339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7" name="Google Shape;547;p65"/>
            <p:cNvSpPr txBox="1"/>
            <p:nvPr/>
          </p:nvSpPr>
          <p:spPr>
            <a:xfrm>
              <a:off x="1384" y="31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7</a:t>
              </a:r>
              <a:endParaRPr/>
            </a:p>
          </p:txBody>
        </p:sp>
        <p:sp>
          <p:nvSpPr>
            <p:cNvPr id="548" name="Google Shape;548;p65"/>
            <p:cNvSpPr txBox="1"/>
            <p:nvPr/>
          </p:nvSpPr>
          <p:spPr>
            <a:xfrm>
              <a:off x="1425" y="343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0</a:t>
              </a:r>
              <a:endParaRPr/>
            </a:p>
          </p:txBody>
        </p:sp>
        <p:sp>
          <p:nvSpPr>
            <p:cNvPr id="549" name="Google Shape;549;p65"/>
            <p:cNvSpPr txBox="1"/>
            <p:nvPr/>
          </p:nvSpPr>
          <p:spPr>
            <a:xfrm>
              <a:off x="1425" y="23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2</a:t>
              </a:r>
              <a:endParaRPr/>
            </a:p>
          </p:txBody>
        </p:sp>
        <p:cxnSp>
          <p:nvCxnSpPr>
            <p:cNvPr id="550" name="Google Shape;550;p65"/>
            <p:cNvCxnSpPr/>
            <p:nvPr/>
          </p:nvCxnSpPr>
          <p:spPr>
            <a:xfrm>
              <a:off x="1376" y="238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1" name="Google Shape;551;p65"/>
            <p:cNvSpPr txBox="1"/>
            <p:nvPr/>
          </p:nvSpPr>
          <p:spPr>
            <a:xfrm>
              <a:off x="1418" y="19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3</a:t>
              </a:r>
              <a:endParaRPr/>
            </a:p>
          </p:txBody>
        </p:sp>
        <p:sp>
          <p:nvSpPr>
            <p:cNvPr id="552" name="Google Shape;552;p65"/>
            <p:cNvSpPr txBox="1"/>
            <p:nvPr/>
          </p:nvSpPr>
          <p:spPr>
            <a:xfrm>
              <a:off x="1385" y="144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4</a:t>
              </a:r>
              <a:endParaRPr/>
            </a:p>
          </p:txBody>
        </p:sp>
        <p:cxnSp>
          <p:nvCxnSpPr>
            <p:cNvPr id="553" name="Google Shape;553;p65"/>
            <p:cNvCxnSpPr/>
            <p:nvPr/>
          </p:nvCxnSpPr>
          <p:spPr>
            <a:xfrm>
              <a:off x="1379" y="1797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4" name="Google Shape;554;p65"/>
            <p:cNvCxnSpPr/>
            <p:nvPr/>
          </p:nvCxnSpPr>
          <p:spPr>
            <a:xfrm>
              <a:off x="1379" y="307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5" name="Google Shape;555;p65"/>
            <p:cNvSpPr/>
            <p:nvPr/>
          </p:nvSpPr>
          <p:spPr>
            <a:xfrm>
              <a:off x="1383" y="2704"/>
              <a:ext cx="900" cy="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5"/>
            <p:cNvSpPr txBox="1"/>
            <p:nvPr/>
          </p:nvSpPr>
          <p:spPr>
            <a:xfrm>
              <a:off x="2307" y="1371"/>
              <a:ext cx="900" cy="2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7" name="Google Shape;557;p65"/>
            <p:cNvCxnSpPr/>
            <p:nvPr/>
          </p:nvCxnSpPr>
          <p:spPr>
            <a:xfrm>
              <a:off x="2307" y="271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8" name="Google Shape;558;p65"/>
            <p:cNvCxnSpPr/>
            <p:nvPr/>
          </p:nvCxnSpPr>
          <p:spPr>
            <a:xfrm>
              <a:off x="2307" y="339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9" name="Google Shape;559;p65"/>
            <p:cNvSpPr txBox="1"/>
            <p:nvPr/>
          </p:nvSpPr>
          <p:spPr>
            <a:xfrm>
              <a:off x="2315" y="31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7</a:t>
              </a:r>
              <a:endParaRPr/>
            </a:p>
          </p:txBody>
        </p:sp>
        <p:sp>
          <p:nvSpPr>
            <p:cNvPr id="560" name="Google Shape;560;p65"/>
            <p:cNvSpPr txBox="1"/>
            <p:nvPr/>
          </p:nvSpPr>
          <p:spPr>
            <a:xfrm>
              <a:off x="2356" y="343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0</a:t>
              </a:r>
              <a:endParaRPr/>
            </a:p>
          </p:txBody>
        </p:sp>
        <p:sp>
          <p:nvSpPr>
            <p:cNvPr id="561" name="Google Shape;561;p65"/>
            <p:cNvSpPr txBox="1"/>
            <p:nvPr/>
          </p:nvSpPr>
          <p:spPr>
            <a:xfrm>
              <a:off x="2356" y="238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2</a:t>
              </a:r>
              <a:endParaRPr/>
            </a:p>
          </p:txBody>
        </p:sp>
        <p:cxnSp>
          <p:nvCxnSpPr>
            <p:cNvPr id="562" name="Google Shape;562;p65"/>
            <p:cNvCxnSpPr/>
            <p:nvPr/>
          </p:nvCxnSpPr>
          <p:spPr>
            <a:xfrm>
              <a:off x="2307" y="2382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3" name="Google Shape;563;p65"/>
            <p:cNvSpPr txBox="1"/>
            <p:nvPr/>
          </p:nvSpPr>
          <p:spPr>
            <a:xfrm>
              <a:off x="2349" y="19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3</a:t>
              </a:r>
              <a:endParaRPr/>
            </a:p>
          </p:txBody>
        </p:sp>
        <p:sp>
          <p:nvSpPr>
            <p:cNvPr id="564" name="Google Shape;564;p65"/>
            <p:cNvSpPr txBox="1"/>
            <p:nvPr/>
          </p:nvSpPr>
          <p:spPr>
            <a:xfrm>
              <a:off x="2316" y="157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5</a:t>
              </a:r>
              <a:endParaRPr/>
            </a:p>
          </p:txBody>
        </p:sp>
        <p:cxnSp>
          <p:nvCxnSpPr>
            <p:cNvPr id="565" name="Google Shape;565;p65"/>
            <p:cNvCxnSpPr/>
            <p:nvPr/>
          </p:nvCxnSpPr>
          <p:spPr>
            <a:xfrm>
              <a:off x="2310" y="1797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6" name="Google Shape;566;p65"/>
            <p:cNvCxnSpPr/>
            <p:nvPr/>
          </p:nvCxnSpPr>
          <p:spPr>
            <a:xfrm>
              <a:off x="2310" y="3079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7" name="Google Shape;567;p65"/>
            <p:cNvSpPr/>
            <p:nvPr/>
          </p:nvSpPr>
          <p:spPr>
            <a:xfrm>
              <a:off x="2314" y="2704"/>
              <a:ext cx="900" cy="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5"/>
            <p:cNvSpPr/>
            <p:nvPr/>
          </p:nvSpPr>
          <p:spPr>
            <a:xfrm>
              <a:off x="2290" y="1378"/>
              <a:ext cx="900" cy="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5"/>
            <p:cNvSpPr txBox="1"/>
            <p:nvPr/>
          </p:nvSpPr>
          <p:spPr>
            <a:xfrm>
              <a:off x="3285" y="1355"/>
              <a:ext cx="900" cy="2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0" name="Google Shape;570;p65"/>
            <p:cNvCxnSpPr/>
            <p:nvPr/>
          </p:nvCxnSpPr>
          <p:spPr>
            <a:xfrm>
              <a:off x="3285" y="2703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65"/>
            <p:cNvCxnSpPr/>
            <p:nvPr/>
          </p:nvCxnSpPr>
          <p:spPr>
            <a:xfrm>
              <a:off x="3285" y="3376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2" name="Google Shape;572;p65"/>
            <p:cNvSpPr txBox="1"/>
            <p:nvPr/>
          </p:nvSpPr>
          <p:spPr>
            <a:xfrm>
              <a:off x="3293" y="309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7</a:t>
              </a:r>
              <a:endParaRPr/>
            </a:p>
          </p:txBody>
        </p:sp>
        <p:sp>
          <p:nvSpPr>
            <p:cNvPr id="573" name="Google Shape;573;p65"/>
            <p:cNvSpPr txBox="1"/>
            <p:nvPr/>
          </p:nvSpPr>
          <p:spPr>
            <a:xfrm>
              <a:off x="3334" y="341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0</a:t>
              </a:r>
              <a:endParaRPr/>
            </a:p>
          </p:txBody>
        </p:sp>
        <p:sp>
          <p:nvSpPr>
            <p:cNvPr id="574" name="Google Shape;574;p65"/>
            <p:cNvSpPr txBox="1"/>
            <p:nvPr/>
          </p:nvSpPr>
          <p:spPr>
            <a:xfrm>
              <a:off x="3334" y="23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2</a:t>
              </a:r>
              <a:endParaRPr/>
            </a:p>
          </p:txBody>
        </p:sp>
        <p:cxnSp>
          <p:nvCxnSpPr>
            <p:cNvPr id="575" name="Google Shape;575;p65"/>
            <p:cNvCxnSpPr/>
            <p:nvPr/>
          </p:nvCxnSpPr>
          <p:spPr>
            <a:xfrm>
              <a:off x="3285" y="2366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6" name="Google Shape;576;p65"/>
            <p:cNvSpPr txBox="1"/>
            <p:nvPr/>
          </p:nvSpPr>
          <p:spPr>
            <a:xfrm>
              <a:off x="3327" y="214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6</a:t>
              </a:r>
              <a:endParaRPr/>
            </a:p>
          </p:txBody>
        </p:sp>
        <p:sp>
          <p:nvSpPr>
            <p:cNvPr id="577" name="Google Shape;577;p65"/>
            <p:cNvSpPr txBox="1"/>
            <p:nvPr/>
          </p:nvSpPr>
          <p:spPr>
            <a:xfrm>
              <a:off x="3294" y="15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pt-BR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Segmento 5</a:t>
              </a:r>
              <a:endParaRPr/>
            </a:p>
          </p:txBody>
        </p:sp>
        <p:cxnSp>
          <p:nvCxnSpPr>
            <p:cNvPr id="578" name="Google Shape;578;p65"/>
            <p:cNvCxnSpPr/>
            <p:nvPr/>
          </p:nvCxnSpPr>
          <p:spPr>
            <a:xfrm>
              <a:off x="3288" y="1781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9" name="Google Shape;579;p65"/>
            <p:cNvCxnSpPr/>
            <p:nvPr/>
          </p:nvCxnSpPr>
          <p:spPr>
            <a:xfrm>
              <a:off x="3288" y="3063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0" name="Google Shape;580;p65"/>
            <p:cNvSpPr/>
            <p:nvPr/>
          </p:nvSpPr>
          <p:spPr>
            <a:xfrm>
              <a:off x="3292" y="2688"/>
              <a:ext cx="900" cy="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5"/>
            <p:cNvSpPr/>
            <p:nvPr/>
          </p:nvSpPr>
          <p:spPr>
            <a:xfrm>
              <a:off x="3268" y="1362"/>
              <a:ext cx="900" cy="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5"/>
            <p:cNvSpPr/>
            <p:nvPr/>
          </p:nvSpPr>
          <p:spPr>
            <a:xfrm>
              <a:off x="3284" y="1780"/>
              <a:ext cx="900" cy="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Segmentação paginada</a:t>
            </a:r>
            <a:endParaRPr/>
          </a:p>
        </p:txBody>
      </p:sp>
      <p:sp>
        <p:nvSpPr>
          <p:cNvPr id="588" name="Google Shape;588;p66"/>
          <p:cNvSpPr txBox="1"/>
          <p:nvPr>
            <p:ph idx="1" type="body"/>
          </p:nvPr>
        </p:nvSpPr>
        <p:spPr>
          <a:xfrm>
            <a:off x="457200" y="1557337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os segmentos são grandes, partes deles podem ser deixados na memória e outras em disco → paginação.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espaço virtual é dividido em segmentos e cada segmento é dividido em páginas virtuais.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as vantagens da paginação com as da segmentação.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segmento possui uma tabela de páginas associada.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7"/>
          <p:cNvSpPr txBox="1"/>
          <p:nvPr>
            <p:ph idx="1" type="body"/>
          </p:nvPr>
        </p:nvSpPr>
        <p:spPr>
          <a:xfrm>
            <a:off x="311700" y="1356976"/>
            <a:ext cx="85206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800"/>
              <a:t>SILBERSCHATZ, A.; GALVIN, P. B.; GAGNE, G</a:t>
            </a:r>
            <a:r>
              <a:rPr b="1" lang="pt-BR" sz="2800"/>
              <a:t>. Fundamentos de Sistemas Operacionais</a:t>
            </a:r>
            <a:r>
              <a:rPr lang="pt-BR" sz="2800"/>
              <a:t>.  8ª Ed. Rio de Janeiro: LTC, 2010. 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800"/>
              <a:t>TANENBAUM, Andrew S. </a:t>
            </a:r>
            <a:r>
              <a:rPr b="1" lang="pt-BR" sz="2800"/>
              <a:t>Sistemas Operacionais Modernos.</a:t>
            </a:r>
            <a:r>
              <a:rPr lang="pt-BR" sz="2800"/>
              <a:t> 3ª ed. Curitiba: Pearson. 2009. </a:t>
            </a:r>
            <a:br>
              <a:rPr lang="pt-BR" sz="2800"/>
            </a:br>
            <a:endParaRPr sz="2600"/>
          </a:p>
        </p:txBody>
      </p:sp>
      <p:sp>
        <p:nvSpPr>
          <p:cNvPr id="594" name="Google Shape;594;p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5" name="Google Shape;595;p67"/>
          <p:cNvSpPr txBox="1"/>
          <p:nvPr>
            <p:ph type="title"/>
          </p:nvPr>
        </p:nvSpPr>
        <p:spPr>
          <a:xfrm>
            <a:off x="311700" y="59337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Referências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>
            <p:ph idx="1" type="body"/>
          </p:nvPr>
        </p:nvSpPr>
        <p:spPr>
          <a:xfrm>
            <a:off x="311700" y="1356976"/>
            <a:ext cx="85206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2800"/>
              <a:t>Link da aula de 30/03/2020: </a:t>
            </a:r>
            <a:r>
              <a:rPr lang="pt-BR" sz="2800" u="sng">
                <a:solidFill>
                  <a:schemeClr val="hlink"/>
                </a:solidFill>
                <a:hlinkClick r:id="rId3"/>
              </a:rPr>
              <a:t>https://bit.ly/2wR8qEh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</p:txBody>
      </p:sp>
      <p:sp>
        <p:nvSpPr>
          <p:cNvPr id="601" name="Google Shape;601;p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2" name="Google Shape;602;p68"/>
          <p:cNvSpPr txBox="1"/>
          <p:nvPr>
            <p:ph type="title"/>
          </p:nvPr>
        </p:nvSpPr>
        <p:spPr>
          <a:xfrm>
            <a:off x="311700" y="59337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000"/>
              <a:t>Gravação da Aula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Monoprogramação</a:t>
            </a:r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>
            <a:off x="684212" y="2060575"/>
            <a:ext cx="7343775" cy="2897187"/>
            <a:chOff x="431" y="1298"/>
            <a:chExt cx="4626" cy="1825"/>
          </a:xfrm>
        </p:grpSpPr>
        <p:sp>
          <p:nvSpPr>
            <p:cNvPr id="100" name="Google Shape;100;p20"/>
            <p:cNvSpPr txBox="1"/>
            <p:nvPr/>
          </p:nvSpPr>
          <p:spPr>
            <a:xfrm>
              <a:off x="431" y="1307"/>
              <a:ext cx="900" cy="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20"/>
            <p:cNvCxnSpPr/>
            <p:nvPr/>
          </p:nvCxnSpPr>
          <p:spPr>
            <a:xfrm>
              <a:off x="431" y="2523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2" name="Google Shape;102;p20"/>
            <p:cNvSpPr txBox="1"/>
            <p:nvPr/>
          </p:nvSpPr>
          <p:spPr>
            <a:xfrm>
              <a:off x="431" y="2523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Operacional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 RAM</a:t>
              </a: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440" y="167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Programa do usuário</a:t>
              </a:r>
              <a:endParaRPr/>
            </a:p>
          </p:txBody>
        </p:sp>
        <p:sp>
          <p:nvSpPr>
            <p:cNvPr id="104" name="Google Shape;104;p20"/>
            <p:cNvSpPr txBox="1"/>
            <p:nvPr/>
          </p:nvSpPr>
          <p:spPr>
            <a:xfrm>
              <a:off x="2355" y="1298"/>
              <a:ext cx="900" cy="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20"/>
            <p:cNvCxnSpPr/>
            <p:nvPr/>
          </p:nvCxnSpPr>
          <p:spPr>
            <a:xfrm>
              <a:off x="2336" y="1797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6" name="Google Shape;106;p20"/>
            <p:cNvSpPr txBox="1"/>
            <p:nvPr/>
          </p:nvSpPr>
          <p:spPr>
            <a:xfrm>
              <a:off x="2333" y="1307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Operacional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 ROM</a:t>
              </a:r>
              <a:endParaRPr/>
            </a:p>
          </p:txBody>
        </p:sp>
        <p:sp>
          <p:nvSpPr>
            <p:cNvPr id="107" name="Google Shape;107;p20"/>
            <p:cNvSpPr txBox="1"/>
            <p:nvPr/>
          </p:nvSpPr>
          <p:spPr>
            <a:xfrm>
              <a:off x="2333" y="218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Programa do usuário</a:t>
              </a:r>
              <a:endParaRPr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4148" y="1307"/>
              <a:ext cx="900" cy="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20"/>
            <p:cNvCxnSpPr/>
            <p:nvPr/>
          </p:nvCxnSpPr>
          <p:spPr>
            <a:xfrm>
              <a:off x="4148" y="2593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0" name="Google Shape;110;p20"/>
            <p:cNvSpPr txBox="1"/>
            <p:nvPr/>
          </p:nvSpPr>
          <p:spPr>
            <a:xfrm>
              <a:off x="4148" y="259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Operacional</a:t>
              </a:r>
              <a:endParaRPr/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4157" y="196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Programa do usuário</a:t>
              </a:r>
              <a:endParaRPr/>
            </a:p>
          </p:txBody>
        </p:sp>
        <p:cxnSp>
          <p:nvCxnSpPr>
            <p:cNvPr id="112" name="Google Shape;112;p20"/>
            <p:cNvCxnSpPr/>
            <p:nvPr/>
          </p:nvCxnSpPr>
          <p:spPr>
            <a:xfrm>
              <a:off x="4149" y="1713"/>
              <a:ext cx="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13" name="Google Shape;113;p20"/>
            <p:cNvSpPr txBox="1"/>
            <p:nvPr/>
          </p:nvSpPr>
          <p:spPr>
            <a:xfrm>
              <a:off x="4139" y="130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pt-BR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Drivers de dispositivos</a:t>
              </a:r>
              <a:endParaRPr/>
            </a:p>
          </p:txBody>
        </p:sp>
      </p:grpSp>
      <p:sp>
        <p:nvSpPr>
          <p:cNvPr id="114" name="Google Shape;114;p20"/>
          <p:cNvSpPr txBox="1"/>
          <p:nvPr/>
        </p:nvSpPr>
        <p:spPr>
          <a:xfrm>
            <a:off x="395287" y="5589587"/>
            <a:ext cx="8280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pt-BR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Nos primeiros modelos não existia abstração. Os programas consideravam diretamente a memória física.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i="0" lang="pt-BR" sz="3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Monoprogramação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1700212"/>
            <a:ext cx="8229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Vantagens: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Simplicidade e flexibilidade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Custo baixo de implementação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Não há o </a:t>
            </a:r>
            <a:r>
              <a:rPr b="0" i="1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overhead </a:t>
            </a: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correspondente ao gerenciamento de memória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Desvantagens: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pt-BR" sz="2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Não permite a utilização eficiente da CPU e da MP, pois apenas um processo pode utilizar esses recursos por vez.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 com partições fixas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57200" y="1700212"/>
            <a:ext cx="8229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Multiprogramação: conceito mais geral de multitarefa, em que o sistema operacional provê gerenciamento da totalidade de recursos tais como CPU, memória, sistema de arquivos, em adição ao suporte da execução concorrente dos processos.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Estratégia mais simples: consiste em dividir a memória em n partições fixas (iguais ou não).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Quando um processo é criado, ele é colocado em uma fila à espera que uma partição de tamanho suficiente se torne disponível.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pt-BR" sz="2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Pode ser usada uma fila individual para cada partição ou uma fila única para todas as partições.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b="1" i="0" lang="pt-BR" sz="3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Multiprogramação com partições fixas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73062" y="5373687"/>
            <a:ext cx="84471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pt-BR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r>
              <a:rPr b="0" i="0" lang="pt-BR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como os tamanhos são fixos, se o processo  não ocupar toda partição, o espaço é perdido. Isso é chamado de </a:t>
            </a:r>
            <a:r>
              <a:rPr b="1" i="0" lang="pt-BR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fragmentação interna</a:t>
            </a:r>
            <a:r>
              <a:rPr b="0" i="0" lang="pt-BR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25" y="1674592"/>
            <a:ext cx="70199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