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232"/>
    <a:srgbClr val="5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33D4-74E2-4125-4167-EC32BF91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425C6-EC38-4C20-DEB8-9A7E6CF0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C2E4C-5155-D06C-8EB4-C0694F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E06CD-4560-ED11-391C-826E5BEB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058D6-4CA0-701C-28FE-3E175F5C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E9D5-48C6-F243-9D6B-3C03EA39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1B4FF-4FFF-30CA-5EC9-8C3FE140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4E480-D4C1-21AA-EDD8-A790A57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851FD-624D-1301-C055-23AB683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806EB-1ADC-F062-9579-A461917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AAEAB0-0132-2638-7A8D-5E09FF70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962688-6485-2FCB-564D-7CEEC7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F571A-74D5-30C2-CABB-1952537D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F5C25-28F3-AB5A-1C6E-02C5CF7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1597A-139E-83F2-19A9-74FE7BC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A0BA-30DD-3543-EA12-21ECE21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A6BB8-8F36-8989-7DFD-B9BEEC0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AB37-C633-C516-1182-58E3BFC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54A03-388D-9CFF-52AA-A4D9969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C5871-DED1-092B-C3A8-88D74D5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6C88-1165-0296-CD41-C25E6D0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CD90F-734A-22A1-5A3F-CA49DDA4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29F9-C6C0-6662-8394-E8724E4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BEA51-59C4-09BF-1968-0249E3AA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382F-B3A9-2E68-D478-916E76A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3F31-C0C8-9525-4CC6-7BD9407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1BAB-D5C4-1C23-B71D-31C090FE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79BE0-075B-689D-3C0D-59203F95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0505C-8C57-7193-AFA6-3B4DABD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D3B63-27F6-EB93-6F17-1DED6BE7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19AB6-654E-6EA5-19CF-8B966AF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EFB6-6AD2-633D-6C1F-F4FBE770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59F27-AB32-AA13-E2B1-4BC72059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A1584-200E-CCB7-F409-35AD813D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A8AF9-7BE7-9E46-CFD0-50A178E8E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8276A-C830-8117-033A-4116B279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2427D-EFDC-088F-E42F-0A1FF7C9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4873F8-464A-9259-36B9-A193C49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A9C75-0AAB-6820-72D8-AA845A8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F90FE-6C3B-8D97-A3CD-F95B40D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ADDF2F-7C9C-574C-8682-934B883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82899-2185-B992-4FED-0FDBDBB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E875A-DDE1-D0CF-0213-17F8115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9B198-FD47-2828-D35C-C98DA83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5ADE37-FEAA-EE35-5768-21BCFB09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05325-638B-C5C3-6193-21DF16B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F9B9-7230-525C-8E66-616FD9C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3FBA1-F3DA-9989-1F1F-127F5E28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1F78A-288E-836C-BF3E-A0E58250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979ED-4C17-5A70-CAFC-33A8DEB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6A848-399E-5D80-4D8D-A096A60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29A0-7F3D-BE36-F1A6-4A2D061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F6A-AEAD-1053-9D84-86DBF6F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F2ACF0-5232-2330-3ADB-05254DA7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BD334-A275-FF1F-40DE-D324A5AD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DCEFA-6259-D597-8F7E-65332C4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25FDB-2F31-A418-9F7A-44811BD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F2D64-4012-09A7-BD49-A12D4AEC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409B50-03A9-C630-FE35-1B90EA0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CD84E-E76C-89EA-2744-04AD1634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EDBF5-5416-634E-9761-8CE41F77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A84-0DD4-4E3F-818A-99C0F9056DA4}" type="datetimeFigureOut">
              <a:rPr lang="pt-BR" smtClean="0"/>
              <a:t>04/09/2022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65CA1-C5F4-B6E6-3B57-C1FA9E9A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ACB04-95E7-6033-E450-FA7A24B9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7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A8893E-A094-4742-E02B-398A6277FA0C}"/>
              </a:ext>
            </a:extLst>
          </p:cNvPr>
          <p:cNvSpPr txBox="1"/>
          <p:nvPr/>
        </p:nvSpPr>
        <p:spPr>
          <a:xfrm>
            <a:off x="2060713" y="1679619"/>
            <a:ext cx="807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sz="3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endParaRPr lang="pt-BR" sz="32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CONTROLE DE TEMPERATURA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UMIDADE EM ARMAZENAMENTOS DE VINÍCOLAS</a:t>
            </a:r>
            <a:r>
              <a:rPr lang="pt-BR" sz="3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70879-C67E-1200-71F1-AC3AB949D237}"/>
              </a:ext>
            </a:extLst>
          </p:cNvPr>
          <p:cNvSpPr txBox="1"/>
          <p:nvPr/>
        </p:nvSpPr>
        <p:spPr>
          <a:xfrm>
            <a:off x="119270" y="4770782"/>
            <a:ext cx="66525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pt-BR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endParaRPr lang="pt-BR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Gabriel Macedo Vilas Boas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João Vitor De Souza Tenório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 Eduarda Bernardino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Ettinger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Matheus Martins Toledo Rosa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Pedro Afonso Dornelas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Marcato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Vinicios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Garcia Fagundes 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C09CCC-3D58-D5D9-2319-06B4753F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196B-0946-9B07-26AE-062A3CC6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0DA8C1-F438-62FF-96CA-6BEF6416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2796E-ED2A-FB3F-BD7E-F9484D2D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43" y="1324352"/>
            <a:ext cx="3339582" cy="2482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08AF3-3750-71B9-F6AF-A2CC5D2BAFF4}"/>
              </a:ext>
            </a:extLst>
          </p:cNvPr>
          <p:cNvSpPr txBox="1"/>
          <p:nvPr/>
        </p:nvSpPr>
        <p:spPr>
          <a:xfrm>
            <a:off x="6542714" y="2968875"/>
            <a:ext cx="380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funcionamento do Sensor DHT11 na placa Arduino.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917109-C5A5-18E4-D897-A079B312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41" y="4363846"/>
            <a:ext cx="2096611" cy="2061029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58C5B3-A43B-1567-2C04-F17897D5D9BD}"/>
              </a:ext>
            </a:extLst>
          </p:cNvPr>
          <p:cNvCxnSpPr>
            <a:cxnSpLocks/>
          </p:cNvCxnSpPr>
          <p:nvPr/>
        </p:nvCxnSpPr>
        <p:spPr>
          <a:xfrm>
            <a:off x="3778238" y="3892205"/>
            <a:ext cx="661709" cy="727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FE4866F-A679-9C3E-E0CB-91DA3448D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6" y="4218858"/>
            <a:ext cx="2351007" cy="2351007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8FD18B-B5B0-AA1C-436B-0D2484F67A60}"/>
              </a:ext>
            </a:extLst>
          </p:cNvPr>
          <p:cNvCxnSpPr>
            <a:cxnSpLocks/>
          </p:cNvCxnSpPr>
          <p:nvPr/>
        </p:nvCxnSpPr>
        <p:spPr>
          <a:xfrm flipH="1">
            <a:off x="2540000" y="3892205"/>
            <a:ext cx="812138" cy="684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5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C57F-A284-2F35-2C5A-45322F66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0BE16D-3974-F8BD-4A26-089DEDB7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FD029A-892E-07EB-E3A2-E72A6757C221}"/>
              </a:ext>
            </a:extLst>
          </p:cNvPr>
          <p:cNvSpPr txBox="1"/>
          <p:nvPr/>
        </p:nvSpPr>
        <p:spPr>
          <a:xfrm>
            <a:off x="1261981" y="1501614"/>
            <a:ext cx="947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os nossos sensores foram implantados com o proposito de ajudar as vinícolas a terem um desempenho melhor no mercado consumidor, sendo assim nosso trabalho é certificar um bom armazenamento dos vinhos, resultando um rendimento bem maior de produto e lucro.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37255-C873-6E34-855B-F1D79404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47" y="3016494"/>
            <a:ext cx="5441496" cy="28565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9FFF54-FC59-9284-EB18-F8571DB52C4A}"/>
              </a:ext>
            </a:extLst>
          </p:cNvPr>
          <p:cNvSpPr txBox="1"/>
          <p:nvPr/>
        </p:nvSpPr>
        <p:spPr>
          <a:xfrm>
            <a:off x="4209143" y="6187636"/>
            <a:ext cx="566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“O homem faz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refaz o homem”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1633-9964-25E8-FEC0-88A995B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96" y="-8313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Contexto: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7B75E-9E11-1627-A450-77FB2E4D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61F6CA-DF89-B088-1552-1822AE198A49}"/>
              </a:ext>
            </a:extLst>
          </p:cNvPr>
          <p:cNvSpPr txBox="1"/>
          <p:nvPr/>
        </p:nvSpPr>
        <p:spPr>
          <a:xfrm>
            <a:off x="473868" y="1317250"/>
            <a:ext cx="11244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número de apreciadores de vinhos no Brasil cresceu de 22 milhões em 2010 para 39 milhões em 2020, Segundo dados da Wine Inteligence.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Dado revela que o mercado de vinho brasileiro não é maduro, pois ainda há muito a ser desenvolvido e é um grande oceano de oportunidades e vem crescendo a cada dia.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DEVEMOS LEVAR EM  CONSIDERAÇÃO?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Estipula-se que há uma perda de 25% de garrafas de vinhos pela falta de controle de temperatura e umidade. Os nossos clientes têm perdas consideráveis de garrafas em seus armazenamentos, com isso também perdem grandes quantias de dinheiro e consequentemente perdem sua credibilidade.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kern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 nosso maior desafio será a migração cultural dos nossos clientes, visto que o tradicionalismo rejeita a tecnologia, mas a tecnologia não rejeita o tradicionalismo, quando se trata de uma melhor qualidade e um maior aproveitamento de produto, estamos a falar do método da GODWINE !!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CB8C0D-F2F5-3F1B-81FC-B569EA346EC4}"/>
              </a:ext>
            </a:extLst>
          </p:cNvPr>
          <p:cNvSpPr txBox="1"/>
          <p:nvPr/>
        </p:nvSpPr>
        <p:spPr>
          <a:xfrm>
            <a:off x="-536971" y="34658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GODWINE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A4681-71EA-CB08-7D55-CC3C24E3AFB3}"/>
              </a:ext>
            </a:extLst>
          </p:cNvPr>
          <p:cNvSpPr txBox="1"/>
          <p:nvPr/>
        </p:nvSpPr>
        <p:spPr>
          <a:xfrm>
            <a:off x="573881" y="1514476"/>
            <a:ext cx="110442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Somos?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Grande Empresa especializada em tecnologia, que carrega como valor a priorização do bom rendimento e a melhor qualidade de produtos, que no caso da GODWINE, como o próprio nome diz          “vinho divino”, acompanha o armazenamento por meio de sensores de temperatura e umidade, que certificam a temperatura ideal do ambiente para o melhor aproveito do seu vinho.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182E8-11A6-6612-0EC6-70F67FB41108}"/>
              </a:ext>
            </a:extLst>
          </p:cNvPr>
          <p:cNvSpPr txBox="1"/>
          <p:nvPr/>
        </p:nvSpPr>
        <p:spPr>
          <a:xfrm>
            <a:off x="7419975" y="6273225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                                                    </a:t>
            </a:r>
            <a:r>
              <a:rPr lang="pt-BR" sz="1600" dirty="0">
                <a:solidFill>
                  <a:schemeClr val="bg1"/>
                </a:solidFill>
              </a:rPr>
              <a:t> -Paul </a:t>
            </a:r>
            <a:r>
              <a:rPr lang="pt-BR" sz="1600" dirty="0" err="1">
                <a:solidFill>
                  <a:schemeClr val="bg1"/>
                </a:solidFill>
              </a:rPr>
              <a:t>Tillich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vinho é como a encarnação: é divina e humana.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44B517-72CC-0E0E-113F-29DB95B6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D6A823-1BC8-A823-7B6C-3B2D3F7D9FAE}"/>
              </a:ext>
            </a:extLst>
          </p:cNvPr>
          <p:cNvSpPr txBox="1"/>
          <p:nvPr/>
        </p:nvSpPr>
        <p:spPr>
          <a:xfrm>
            <a:off x="573881" y="3589199"/>
            <a:ext cx="103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GODWINE vai trazer métodos que vão sofisticar, automatizar e aprimorar esses ambientes de armazenamentos, diminuindo o porcentual de perda e aumentando a durabilidade dos vinhos.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C4AC96-B0DA-0978-4D90-60B2B197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32" y="4696687"/>
            <a:ext cx="2647949" cy="1762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1178E1-A339-D122-3562-CC47D060A84F}"/>
              </a:ext>
            </a:extLst>
          </p:cNvPr>
          <p:cNvSpPr txBox="1"/>
          <p:nvPr/>
        </p:nvSpPr>
        <p:spPr>
          <a:xfrm>
            <a:off x="885826" y="4924722"/>
            <a:ext cx="6160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 primeira regra de qualquer tecnologia utilizada nos negócios é que a automação aplicada a uma operação eficiente aumentará a eficiência. A segunda é que a automação aplicada a uma operação ineficiente aumentará a ineficiência.</a:t>
            </a:r>
          </a:p>
          <a:p>
            <a:r>
              <a:rPr lang="pt-BR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 Gates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3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0202F-9684-80BC-BFED-09C4EE91D93B}"/>
              </a:ext>
            </a:extLst>
          </p:cNvPr>
          <p:cNvSpPr txBox="1"/>
          <p:nvPr/>
        </p:nvSpPr>
        <p:spPr>
          <a:xfrm>
            <a:off x="630990" y="1252682"/>
            <a:ext cx="11158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usar um sensor específico para o controle de temperatura e umidade chamado DHT–11, o sensor capta as temperaturas do ambiente e usa esses dados capturados para informar as temperaturas e umidades.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6ECA15-A172-C219-77C3-E015EB4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18A757-50F9-168B-C38A-D73182BEB43F}"/>
              </a:ext>
            </a:extLst>
          </p:cNvPr>
          <p:cNvSpPr txBox="1"/>
          <p:nvPr/>
        </p:nvSpPr>
        <p:spPr>
          <a:xfrm>
            <a:off x="1449389" y="348584"/>
            <a:ext cx="818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da GODWINE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9DD724-EFF8-8C73-D05D-5490420B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04905"/>
            <a:ext cx="8103803" cy="4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0674-E433-55C2-5D05-6A3A063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08" y="-60704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Seguindo alguns dados...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B702F9-CED3-07EC-2D9C-E493C5FE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5FB67F-B697-E252-27EF-59337991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3" y="1485901"/>
            <a:ext cx="6023907" cy="3542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0FB7C-E92D-E033-E6B8-8256AC7845A3}"/>
              </a:ext>
            </a:extLst>
          </p:cNvPr>
          <p:cNvSpPr txBox="1"/>
          <p:nvPr/>
        </p:nvSpPr>
        <p:spPr>
          <a:xfrm>
            <a:off x="0" y="5249395"/>
            <a:ext cx="669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acordo com o gráfico podemos ver algumas temperaturas e umidades adequadas para tipos de vinhos diferentes, sendo assim, caso essas temperaturas não sejam atendidas os vinhos podem sofrer alterações. 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3AD512-D8E7-2779-D0F2-1DE06B4A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800" y="1264859"/>
            <a:ext cx="4019808" cy="23941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C8DD97-FA14-5A08-EDFF-5E19A1C9E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00" y="4059541"/>
            <a:ext cx="4019808" cy="24597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0D0C2F-72B4-4757-2F06-EA4093482E8A}"/>
              </a:ext>
            </a:extLst>
          </p:cNvPr>
          <p:cNvSpPr txBox="1"/>
          <p:nvPr/>
        </p:nvSpPr>
        <p:spPr>
          <a:xfrm>
            <a:off x="7461462" y="468092"/>
            <a:ext cx="349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o Lucro mensal do cliente será R$ : 5.000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797717-B9AD-B813-2FFD-5FAFB780CD9E}"/>
              </a:ext>
            </a:extLst>
          </p:cNvPr>
          <p:cNvSpPr txBox="1"/>
          <p:nvPr/>
        </p:nvSpPr>
        <p:spPr>
          <a:xfrm>
            <a:off x="7681941" y="3655528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os nossos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241F7F-68E7-6CDD-F605-A5B8673532FA}"/>
              </a:ext>
            </a:extLst>
          </p:cNvPr>
          <p:cNvSpPr txBox="1"/>
          <p:nvPr/>
        </p:nvSpPr>
        <p:spPr>
          <a:xfrm>
            <a:off x="7803384" y="6519308"/>
            <a:ext cx="28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nossos serviços</a:t>
            </a:r>
          </a:p>
        </p:txBody>
      </p:sp>
    </p:spTree>
    <p:extLst>
      <p:ext uri="{BB962C8B-B14F-4D97-AF65-F5344CB8AC3E}">
        <p14:creationId xmlns:p14="http://schemas.microsoft.com/office/powerpoint/2010/main" val="396263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85AF-38CA-89C1-05A8-493AB0F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73" y="0"/>
            <a:ext cx="6284016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ECA3DA-811C-4A86-DC58-23BC20EF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4C1994-00A6-157C-EA9E-ED12AA50893C}"/>
              </a:ext>
            </a:extLst>
          </p:cNvPr>
          <p:cNvSpPr txBox="1"/>
          <p:nvPr/>
        </p:nvSpPr>
        <p:spPr>
          <a:xfrm>
            <a:off x="1356968" y="4469074"/>
            <a:ext cx="31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u="sng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MICROSOFT PLANNER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7D2274-B731-961C-C9BC-EB3033B3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2045785"/>
            <a:ext cx="2347153" cy="22658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47BEDC-579A-87CC-C523-F2B0F547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5" y="2580999"/>
            <a:ext cx="3666748" cy="11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F27-98F3-EE9D-1C09-A9C4751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Site Institucional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3EB12-FE0C-E571-C5E9-C5EB1D2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323FD7-8AA5-0D4F-AFA7-67181669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918252"/>
            <a:ext cx="3657600" cy="365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D26252-1D36-92FB-B1DA-BBCE591AA6CE}"/>
              </a:ext>
            </a:extLst>
          </p:cNvPr>
          <p:cNvSpPr txBox="1"/>
          <p:nvPr/>
        </p:nvSpPr>
        <p:spPr>
          <a:xfrm>
            <a:off x="5954012" y="3039166"/>
            <a:ext cx="43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escolhida para o site é o FIGMA</a:t>
            </a:r>
          </a:p>
        </p:txBody>
      </p:sp>
    </p:spTree>
    <p:extLst>
      <p:ext uri="{BB962C8B-B14F-4D97-AF65-F5344CB8AC3E}">
        <p14:creationId xmlns:p14="http://schemas.microsoft.com/office/powerpoint/2010/main" val="16544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A098-2455-FC1D-28BF-B541D049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1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A6AAA-CAC7-C9A4-049F-A1AF7471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CF45FD-1A9E-4AD7-5909-886FFCD26FDE}"/>
              </a:ext>
            </a:extLst>
          </p:cNvPr>
          <p:cNvSpPr txBox="1"/>
          <p:nvPr/>
        </p:nvSpPr>
        <p:spPr>
          <a:xfrm>
            <a:off x="5951103" y="2431645"/>
            <a:ext cx="4186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Calculadora Financeira trabalhada no Visual Studio Code (VSCode)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ACE257-EEBD-20D9-F956-93E28681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62" y="1932949"/>
            <a:ext cx="3028718" cy="30287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A504B-C854-A8CE-2E6C-ECD8484D5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07" y="4174047"/>
            <a:ext cx="1805623" cy="1015663"/>
          </a:xfrm>
          <a:prstGeom prst="rect">
            <a:avLst/>
          </a:prstGeom>
        </p:spPr>
      </p:pic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CBA7DA8-916E-0FA6-E89D-20D028B0595D}"/>
              </a:ext>
            </a:extLst>
          </p:cNvPr>
          <p:cNvCxnSpPr/>
          <p:nvPr/>
        </p:nvCxnSpPr>
        <p:spPr>
          <a:xfrm>
            <a:off x="4557485" y="3761581"/>
            <a:ext cx="1930400" cy="82493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AC1E-8DB4-AB30-A458-4ACB217E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3F3652-96B1-ADCF-8406-2E3D8CB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745C98-A0AA-C72B-65E6-4BE681D93CCB}"/>
              </a:ext>
            </a:extLst>
          </p:cNvPr>
          <p:cNvSpPr txBox="1"/>
          <p:nvPr/>
        </p:nvSpPr>
        <p:spPr>
          <a:xfrm>
            <a:off x="6096000" y="2921167"/>
            <a:ext cx="496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(create table, inserts, selects) desenvolvidos no MySQL Workbench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4B1FE8-1457-2FEB-5E7D-C01642F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026088"/>
            <a:ext cx="4014812" cy="26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571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Rounded MT Bold</vt:lpstr>
      <vt:lpstr>Calibri</vt:lpstr>
      <vt:lpstr>Calibri Light</vt:lpstr>
      <vt:lpstr>Montserrat</vt:lpstr>
      <vt:lpstr>roboto</vt:lpstr>
      <vt:lpstr>Segoe UI</vt:lpstr>
      <vt:lpstr>Tema do Office</vt:lpstr>
      <vt:lpstr>Apresentação do PowerPoint</vt:lpstr>
      <vt:lpstr>Contexto:</vt:lpstr>
      <vt:lpstr>Apresentação do PowerPoint</vt:lpstr>
      <vt:lpstr>Apresentação do PowerPoint</vt:lpstr>
      <vt:lpstr>Seguindo alguns dados...</vt:lpstr>
      <vt:lpstr>Ferramenta de gestão</vt:lpstr>
      <vt:lpstr>Protótipo do Site Institucional </vt:lpstr>
      <vt:lpstr>Simulador Financeiro</vt:lpstr>
      <vt:lpstr>Banco de Dados</vt:lpstr>
      <vt:lpstr>Arduino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Bernadino</dc:creator>
  <cp:lastModifiedBy>Maria Eduarda Bernadino</cp:lastModifiedBy>
  <cp:revision>2</cp:revision>
  <dcterms:created xsi:type="dcterms:W3CDTF">2022-08-30T21:55:21Z</dcterms:created>
  <dcterms:modified xsi:type="dcterms:W3CDTF">2022-09-05T00:58:58Z</dcterms:modified>
</cp:coreProperties>
</file>