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129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0869565217391304E-2"/>
          <c:y val="0.17212705609171247"/>
          <c:w val="0.97342995169082125"/>
          <c:h val="0.75647145774472124"/>
        </c:manualLayout>
      </c:layout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Percentual de dados relacionados a perda de Lucro da vinícula</c:v>
                </c:pt>
              </c:strCache>
            </c:strRef>
          </c:tx>
          <c:spPr>
            <a:solidFill>
              <a:srgbClr val="7030A0"/>
            </a:solidFill>
          </c:spPr>
          <c:explosion val="20"/>
          <c:dPt>
            <c:idx val="0"/>
            <c:bubble3D val="0"/>
            <c:explosion val="8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732-47E7-A696-B2AA137D744F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2732-47E7-A696-B2AA137D744F}"/>
              </c:ext>
            </c:extLst>
          </c:dPt>
          <c:dLbls>
            <c:dLbl>
              <c:idx val="0"/>
              <c:layout>
                <c:manualLayout>
                  <c:x val="-7.3501084103617512E-2"/>
                  <c:y val="6.729884003495017E-3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R$</a:t>
                    </a:r>
                    <a:r>
                      <a:rPr lang="en-US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3750,00</a:t>
                    </a:r>
                    <a:endParaRPr lang="en-US" sz="1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r>
                      <a: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75%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732-47E7-A696-B2AA137D744F}"/>
                </c:ext>
              </c:extLst>
            </c:dLbl>
            <c:dLbl>
              <c:idx val="1"/>
              <c:layout>
                <c:manualLayout>
                  <c:x val="5.8447924987637415E-2"/>
                  <c:y val="-0.10252777421565515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R$</a:t>
                    </a:r>
                    <a:r>
                      <a:rPr lang="en-US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1250,00</a:t>
                    </a:r>
                  </a:p>
                  <a:p>
                    <a:fld id="{6C40ACA4-11F5-46AF-B314-32F480638ACB}" type="PERCENTAGE">
                      <a:rPr lang="en-US" sz="18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732-47E7-A696-B2AA137D74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Valor total</c:v>
                </c:pt>
                <c:pt idx="1">
                  <c:v>Valor perdido</c:v>
                </c:pt>
              </c:strCache>
            </c:strRef>
          </c:cat>
          <c:val>
            <c:numRef>
              <c:f>Planilha1!$B$2:$B$3</c:f>
              <c:numCache>
                <c:formatCode>"R$"\ #,##0.00</c:formatCode>
                <c:ptCount val="2"/>
                <c:pt idx="0">
                  <c:v>4850</c:v>
                </c:pt>
                <c:pt idx="1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32-47E7-A696-B2AA137D744F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0869565217391304E-2"/>
          <c:y val="0.17212705609171247"/>
          <c:w val="0.97342995169082125"/>
          <c:h val="0.75647145774472124"/>
        </c:manualLayout>
      </c:layout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Percentual de dados relacionados a perda de Lucro da vinícula</c:v>
                </c:pt>
              </c:strCache>
            </c:strRef>
          </c:tx>
          <c:spPr>
            <a:solidFill>
              <a:srgbClr val="7030A0"/>
            </a:solidFill>
          </c:spPr>
          <c:explosion val="20"/>
          <c:dPt>
            <c:idx val="0"/>
            <c:bubble3D val="0"/>
            <c:explosion val="8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C63-4B6B-8E24-507EAB4CF303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BC63-4B6B-8E24-507EAB4CF303}"/>
              </c:ext>
            </c:extLst>
          </c:dPt>
          <c:dLbls>
            <c:dLbl>
              <c:idx val="0"/>
              <c:layout>
                <c:manualLayout>
                  <c:x val="6.6595534253870353E-2"/>
                  <c:y val="-0.1362835982863202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R$</a:t>
                    </a:r>
                    <a:r>
                      <a:rPr lang="en-US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3750,00</a:t>
                    </a:r>
                    <a:endParaRPr lang="en-US" sz="1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r>
                      <a: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75%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BC63-4B6B-8E24-507EAB4CF303}"/>
                </c:ext>
              </c:extLst>
            </c:dLbl>
            <c:dLbl>
              <c:idx val="1"/>
              <c:layout>
                <c:manualLayout>
                  <c:x val="-5.1455456654874686E-2"/>
                  <c:y val="2.297385309989709E-2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R$</a:t>
                    </a:r>
                    <a:r>
                      <a:rPr lang="en-US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1250,00</a:t>
                    </a:r>
                    <a:endParaRPr lang="en-US" sz="1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fld id="{6C40ACA4-11F5-46AF-B314-32F480638ACB}" type="PERCENTAGE">
                      <a:rPr lang="en-US" sz="18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C63-4B6B-8E24-507EAB4CF3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Valor total</c:v>
                </c:pt>
                <c:pt idx="1">
                  <c:v>Valor perdido</c:v>
                </c:pt>
              </c:strCache>
            </c:strRef>
          </c:cat>
          <c:val>
            <c:numRef>
              <c:f>Planilha1!$B$2:$B$3</c:f>
              <c:numCache>
                <c:formatCode>"R$"\ #,##0.00</c:formatCode>
                <c:ptCount val="2"/>
                <c:pt idx="0">
                  <c:v>3750</c:v>
                </c:pt>
                <c:pt idx="1">
                  <c:v>1250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63-4B6B-8E24-507EAB4CF303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74F35-44A6-0D44-F4BB-3B416B507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37F7C-0AFA-512B-CCFB-F83FFC2E2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DB7196-2403-CB95-8611-9F46A476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8BB655-EA11-2ECF-FCFF-EA492112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386EFD-0D6C-6301-A6EB-AC280F3D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10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2657A-4A3A-210D-B4B6-A0C07245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3FFE6-C183-E63E-A3FE-F60F296FB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70661B-00CC-3622-CDF3-35D919AE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DA3002-C0F4-7790-2FA5-3E3B0094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9BA392-5163-A175-F8FA-FA97515F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09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6C3429-3B4C-B466-BF16-AD3B1CA17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189325-866D-284F-A238-4B19A6C5A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214EB8-37EE-8A21-C4D5-57A28DB5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2581EA-D7E0-193E-98B8-AA9E21E7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195F1-7162-D01F-F283-506FDA56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99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6A79B-3801-8B38-96DB-3BC70110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2F5FB-F1E0-BAC5-9D32-E1B803EE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D2DB75-785E-9A53-8D04-16D1AF24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7D29E2-EC83-6CFE-E186-4FA1E293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BF9F9C-52F5-B63D-42EC-5AA27734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6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46CA3-2A33-9D58-ACD0-BBDE3F70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46EBF5-1A94-FDF3-C351-251D3B3A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3A364A-4810-3B5C-948A-28A3C7B5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A0650D-E6EB-B1B5-3D43-6ABAA1DA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403A95-2F56-05FA-765E-11AADBD2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44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A85D7-46C6-6B26-F6C5-F923F0B9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195A2-1008-4547-CCC6-EC8EE2C0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836F8A-03D8-8CFA-2ADA-D41788E64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F1E3E4-8D84-BDEA-45D6-8F3BBF42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828711-29CF-4DD7-F654-4F4ED16E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58FD9D-B928-968E-F2E0-55EBA461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65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A3328-2340-DE14-E417-24C152F8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6268B8-570A-06B8-EC56-155C9A3B5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C9A81C-B3A3-7C1C-826F-5B8EB9F3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324029-0457-332A-433B-421980B20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F034C5-2397-4169-BDB2-F97E25B0C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7FDD16-F68B-EF58-B8EC-8199CADF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A516E9-DE2C-9115-253E-5892B82E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61F72C-6C9E-13C2-F582-E202DB31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2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989EA-B6D4-D0EE-85EE-33B4FF54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9B2AAC-CF95-C476-BDAA-5E0F1B3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37C348-D7B1-5B41-FF6F-C47B8F9E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359340-A886-B047-74C5-246FB8CE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24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2D6638-7E50-690D-05CC-FE641967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7DE980-15FE-470F-8E9B-980FAD12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42606C-1939-1BBA-CA25-A42D9F90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19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D1F01-C226-DF40-3D12-93603129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F0EB02-5098-032A-C791-002C646D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0AB2EE-6C59-6816-B9A4-0C514E3FD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5693A9-B3AA-E023-4413-5741F795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656A9A-19DB-BFD4-BA5E-BB836B95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BB95CE-AE3F-2000-4947-C3AB0CB8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05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4766B-83C0-CBDD-7EA1-AE3BEA4B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546FCF-D1D9-72B8-5DED-4F9B61198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497C82-9785-B7F8-B134-FC627BFFC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DF153E-FCAC-6FBC-71F8-638E6F5C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141633-10BA-01CD-DA47-41BBAB9D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25BB22-51BE-FB6F-C79C-BE2B7635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74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27C408-2291-66AB-72B6-A67B3EEB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6417DC-2552-F626-01D8-5F6D8AC03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D490EF-10EE-BC8E-53C1-7A123C2FC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6804DC-CA5E-7267-F417-51290B432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6EB69C-D6AC-E892-6C0D-49F36D985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09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5">
            <a:extLst>
              <a:ext uri="{FF2B5EF4-FFF2-40B4-BE49-F238E27FC236}">
                <a16:creationId xmlns:a16="http://schemas.microsoft.com/office/drawing/2014/main" id="{6F7B706F-6A09-88B1-E97C-37DB598944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040962"/>
              </p:ext>
            </p:extLst>
          </p:nvPr>
        </p:nvGraphicFramePr>
        <p:xfrm>
          <a:off x="931506" y="148039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27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9B31B2B1-90C9-D0B4-D220-D7803BC02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762380"/>
              </p:ext>
            </p:extLst>
          </p:nvPr>
        </p:nvGraphicFramePr>
        <p:xfrm>
          <a:off x="931506" y="148039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5621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MVB Gabriel Vilas Boas</dc:creator>
  <cp:lastModifiedBy>Gabriel MVB Gabriel Vilas Boas</cp:lastModifiedBy>
  <cp:revision>1</cp:revision>
  <dcterms:created xsi:type="dcterms:W3CDTF">2022-09-02T14:54:09Z</dcterms:created>
  <dcterms:modified xsi:type="dcterms:W3CDTF">2022-09-02T15:32:48Z</dcterms:modified>
</cp:coreProperties>
</file>