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9" r:id="rId2"/>
    <p:sldId id="294" r:id="rId3"/>
    <p:sldId id="318" r:id="rId4"/>
    <p:sldId id="308" r:id="rId5"/>
    <p:sldId id="320" r:id="rId6"/>
    <p:sldId id="307" r:id="rId7"/>
    <p:sldId id="299" r:id="rId8"/>
    <p:sldId id="300" r:id="rId9"/>
    <p:sldId id="310" r:id="rId10"/>
    <p:sldId id="324" r:id="rId11"/>
    <p:sldId id="321" r:id="rId12"/>
    <p:sldId id="309" r:id="rId13"/>
    <p:sldId id="315" r:id="rId14"/>
    <p:sldId id="312" r:id="rId15"/>
    <p:sldId id="314" r:id="rId16"/>
    <p:sldId id="311" r:id="rId17"/>
    <p:sldId id="317" r:id="rId18"/>
    <p:sldId id="3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94"/>
            <p14:sldId id="318"/>
            <p14:sldId id="308"/>
            <p14:sldId id="320"/>
            <p14:sldId id="307"/>
            <p14:sldId id="299"/>
            <p14:sldId id="300"/>
            <p14:sldId id="310"/>
            <p14:sldId id="324"/>
            <p14:sldId id="321"/>
            <p14:sldId id="309"/>
            <p14:sldId id="315"/>
            <p14:sldId id="312"/>
            <p14:sldId id="314"/>
            <p14:sldId id="311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45C51-10A4-1EF9-7E87-E3F1D48ADD46}" v="1" dt="2019-09-13T17:13:12.193"/>
    <p1510:client id="{C714BF91-0840-093E-A636-F4305446E388}" v="125" dt="2019-09-13T17:12:12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4" autoAdjust="0"/>
    <p:restoredTop sz="94981" autoAdjust="0"/>
  </p:normalViewPr>
  <p:slideViewPr>
    <p:cSldViewPr>
      <p:cViewPr varScale="1">
        <p:scale>
          <a:sx n="82" d="100"/>
          <a:sy n="82" d="100"/>
        </p:scale>
        <p:origin x="1624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C03AA-D503-2B4D-BEFE-85E954890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C03AA-D503-2B4D-BEFE-85E954890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dirty="0">
                <a:latin typeface="Times New Roman"/>
                <a:cs typeface="Times New Roman"/>
              </a:rPr>
              <a:t>Este modelo lógico pode ser refinado através de um processo de normalização.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600" dirty="0">
              <a:latin typeface="Times New Roman"/>
              <a:cs typeface="Times New Roman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relação consiste de </a:t>
            </a:r>
            <a:endParaRPr lang="pt-PT" dirty="0">
              <a:effectLst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Esquema da relação 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Descreve os cabeçalhos de colunas das tabelas ; Especifica o 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relação, o nome de cada 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domínio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cada campo </a:t>
            </a:r>
            <a:endParaRPr lang="pt-PT" dirty="0">
              <a:effectLst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– Domínio: descrito pelo 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de domínio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possui um conjunto de 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valores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associados </a:t>
            </a:r>
            <a:endParaRPr lang="pt-PT" dirty="0">
              <a:effectLst/>
            </a:endParaRP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Instância da relação -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 uma tabela , conjunto de </a:t>
            </a:r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tuplos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P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registos, linha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o mesmo número de campos </a:t>
            </a:r>
            <a:endParaRPr lang="pt-PT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C9-B4B3-3942-9636-F5E8C8BCAC3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D485-82C3-0648-AD80-BD7035815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C9-B4B3-3942-9636-F5E8C8BCAC3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D485-82C3-0648-AD80-BD7035815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1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C9-B4B3-3942-9636-F5E8C8BCAC3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D485-82C3-0648-AD80-BD7035815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C9-B4B3-3942-9636-F5E8C8BCAC3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D485-82C3-0648-AD80-BD7035815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152400"/>
            <a:ext cx="7168444" cy="7620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Base</a:t>
            </a:r>
            <a:r>
              <a:rPr lang="pt-PT" sz="3600" baseline="0" noProof="0" dirty="0">
                <a:solidFill>
                  <a:schemeClr val="bg1"/>
                </a:solidFill>
              </a:rPr>
              <a:t> de Dados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/>
          <a:srcRect b="17949"/>
          <a:stretch/>
        </p:blipFill>
        <p:spPr>
          <a:xfrm>
            <a:off x="7196668" y="152400"/>
            <a:ext cx="1947332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5" r:id="rId13"/>
    <p:sldLayoutId id="214748366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isep.ipp.pt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352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APRESENTAÇÃO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Teóricas</a:t>
            </a:r>
            <a:endParaRPr lang="pt-PT" sz="1400" dirty="0"/>
          </a:p>
          <a:p>
            <a:r>
              <a:rPr lang="pt-PT" sz="1400" dirty="0"/>
              <a:t>Rosa Reis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Base de dados é uma coleção organizada de dados inter-relacionados que modelam aspetos do mundo real</a:t>
            </a:r>
          </a:p>
          <a:p>
            <a:pPr marL="0" indent="0">
              <a:lnSpc>
                <a:spcPct val="50000"/>
              </a:lnSpc>
              <a:buNone/>
            </a:pPr>
            <a:endParaRPr lang="pt-PT" sz="16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As bases de dados são o núcleo do componente da maioria das aplicações.</a:t>
            </a:r>
          </a:p>
          <a:p>
            <a:pPr marL="0" indent="0">
              <a:lnSpc>
                <a:spcPct val="50000"/>
              </a:lnSpc>
              <a:buNone/>
            </a:pPr>
            <a:endParaRPr lang="pt-PT" sz="16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Um sistema de Gestão de Base de Dados (SGBD) é um sistema de software desenhado para armazenar, gerir e facilitar o acesso às base de dados;</a:t>
            </a:r>
          </a:p>
          <a:p>
            <a:pPr marL="0" indent="0">
              <a:lnSpc>
                <a:spcPct val="60000"/>
              </a:lnSpc>
              <a:buNone/>
            </a:pPr>
            <a:endParaRPr lang="pt-PT" sz="1600" dirty="0">
              <a:latin typeface="Times New Roman"/>
              <a:cs typeface="Times New Roman"/>
            </a:endParaRPr>
          </a:p>
          <a:p>
            <a:pPr lvl="2">
              <a:lnSpc>
                <a:spcPct val="140000"/>
              </a:lnSpc>
            </a:pPr>
            <a:r>
              <a:rPr lang="pt-PT" sz="1600" dirty="0">
                <a:latin typeface="Times New Roman"/>
                <a:cs typeface="Times New Roman"/>
              </a:rPr>
              <a:t>software que precisamos para organizar os dados de maneira flexível.</a:t>
            </a:r>
          </a:p>
          <a:p>
            <a:pPr lvl="2">
              <a:lnSpc>
                <a:spcPct val="140000"/>
              </a:lnSpc>
            </a:pPr>
            <a:r>
              <a:rPr lang="pt-PT" sz="1600" dirty="0">
                <a:latin typeface="Times New Roman"/>
                <a:cs typeface="Times New Roman"/>
              </a:rPr>
              <a:t>inclui ferramentas para </a:t>
            </a:r>
            <a:r>
              <a:rPr lang="pt-PT" sz="1600" b="1" dirty="0">
                <a:latin typeface="Times New Roman"/>
                <a:cs typeface="Times New Roman"/>
              </a:rPr>
              <a:t>adicionar, modificar ou eliminar </a:t>
            </a:r>
            <a:r>
              <a:rPr lang="pt-PT" sz="1600" dirty="0">
                <a:latin typeface="Times New Roman"/>
                <a:cs typeface="Times New Roman"/>
              </a:rPr>
              <a:t>dados da base de dados, fazer perguntas (ou </a:t>
            </a:r>
            <a:r>
              <a:rPr lang="pt-PT" sz="1600" b="1" dirty="0">
                <a:latin typeface="Times New Roman"/>
                <a:cs typeface="Times New Roman"/>
              </a:rPr>
              <a:t>consultas</a:t>
            </a:r>
            <a:r>
              <a:rPr lang="pt-PT" sz="1600" dirty="0">
                <a:latin typeface="Times New Roman"/>
                <a:cs typeface="Times New Roman"/>
              </a:rPr>
              <a:t>) sobre os dados armazenados na base de dados e produzir </a:t>
            </a:r>
            <a:r>
              <a:rPr lang="pt-PT" sz="1600" b="1" dirty="0">
                <a:latin typeface="Times New Roman"/>
                <a:cs typeface="Times New Roman"/>
              </a:rPr>
              <a:t>relatórios</a:t>
            </a:r>
            <a:r>
              <a:rPr lang="pt-PT" sz="1600" dirty="0">
                <a:latin typeface="Times New Roman"/>
                <a:cs typeface="Times New Roman"/>
              </a:rPr>
              <a:t> resumindo os conteúdos selecionados.</a:t>
            </a:r>
          </a:p>
          <a:p>
            <a:pPr lvl="2">
              <a:lnSpc>
                <a:spcPct val="140000"/>
              </a:lnSpc>
            </a:pPr>
            <a:r>
              <a:rPr lang="pt-PT" sz="1600" b="1" dirty="0">
                <a:latin typeface="Times New Roman"/>
                <a:cs typeface="Times New Roman"/>
              </a:rPr>
              <a:t>Fornece uma interface </a:t>
            </a:r>
            <a:r>
              <a:rPr lang="pt-PT" sz="1600" dirty="0">
                <a:latin typeface="Times New Roman"/>
                <a:cs typeface="Times New Roman"/>
              </a:rPr>
              <a:t>entre o utilizador e os dados</a:t>
            </a:r>
          </a:p>
          <a:p>
            <a:pPr marL="914400" lvl="2" indent="0">
              <a:lnSpc>
                <a:spcPct val="50000"/>
              </a:lnSpc>
              <a:buNone/>
            </a:pPr>
            <a:endParaRPr lang="pt-PT" sz="16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Um modelo de dados é uma coleção de conceitos para descrever dados.</a:t>
            </a:r>
          </a:p>
          <a:p>
            <a:pPr marL="0" indent="0">
              <a:lnSpc>
                <a:spcPct val="60000"/>
              </a:lnSpc>
              <a:buNone/>
            </a:pPr>
            <a:endParaRPr lang="pt-PT" sz="16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O modelo relacional de dados é o modelo mais utilizado atualmente.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Conceitos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0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773668"/>
            <a:ext cx="8305800" cy="510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266700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proposto por Edgar </a:t>
            </a:r>
            <a:r>
              <a:rPr lang="pt-PT" sz="1600" dirty="0" err="1">
                <a:latin typeface="Times New Roman"/>
                <a:cs typeface="Times New Roman"/>
              </a:rPr>
              <a:t>Codd</a:t>
            </a:r>
            <a:r>
              <a:rPr lang="pt-PT" sz="1600" dirty="0">
                <a:latin typeface="Times New Roman"/>
                <a:cs typeface="Times New Roman"/>
              </a:rPr>
              <a:t> em 1970</a:t>
            </a:r>
          </a:p>
          <a:p>
            <a:pPr marL="533400" lvl="1">
              <a:lnSpc>
                <a:spcPct val="130000"/>
              </a:lnSpc>
              <a:spcAft>
                <a:spcPts val="600"/>
              </a:spcAft>
            </a:pPr>
            <a:r>
              <a:rPr lang="ja-JP" altLang="en-US" sz="1600" dirty="0">
                <a:latin typeface="Times New Roman"/>
                <a:cs typeface="Times New Roman"/>
              </a:rPr>
              <a:t>“</a:t>
            </a:r>
            <a:r>
              <a:rPr lang="en-US" sz="1600" i="1" dirty="0">
                <a:latin typeface="Times New Roman"/>
                <a:cs typeface="Times New Roman"/>
              </a:rPr>
              <a:t>A relational model of data for large shared data banks</a:t>
            </a:r>
            <a:r>
              <a:rPr lang="ja-JP" altLang="en-US" sz="1600" dirty="0">
                <a:latin typeface="Times New Roman"/>
                <a:cs typeface="Times New Roman"/>
              </a:rPr>
              <a:t>”</a:t>
            </a:r>
            <a:r>
              <a:rPr lang="en-US" sz="1600" dirty="0">
                <a:latin typeface="Times New Roman"/>
                <a:cs typeface="Times New Roman"/>
              </a:rPr>
              <a:t>. Communications of the ACM, 13(6):377-87, June 1970.</a:t>
            </a:r>
          </a:p>
          <a:p>
            <a:pPr marL="533400" lvl="1">
              <a:lnSpc>
                <a:spcPct val="90000"/>
              </a:lnSpc>
              <a:spcAft>
                <a:spcPts val="600"/>
              </a:spcAft>
            </a:pPr>
            <a:r>
              <a:rPr lang="pt-PT" sz="800" dirty="0">
                <a:latin typeface="Times New Roman"/>
                <a:cs typeface="Times New Roman"/>
              </a:rPr>
              <a:t>  </a:t>
            </a:r>
            <a:r>
              <a:rPr lang="pt-PT" sz="1400" dirty="0">
                <a:latin typeface="Times New Roman"/>
                <a:cs typeface="Times New Roman"/>
              </a:rPr>
              <a:t> </a:t>
            </a:r>
          </a:p>
          <a:p>
            <a:pPr marL="444500" indent="-266700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modelo de dados baseado na teoria matemática de conjuntos, onde os dados de um determinado domínio de conhecimento são representados por meio de uma coleção de relações</a:t>
            </a:r>
          </a:p>
          <a:p>
            <a:pPr marL="177800" lvl="1">
              <a:lnSpc>
                <a:spcPct val="130000"/>
              </a:lnSpc>
              <a:spcAft>
                <a:spcPts val="600"/>
              </a:spcAft>
            </a:pPr>
            <a:r>
              <a:rPr lang="pt-PT" sz="1600" dirty="0">
                <a:latin typeface="Times New Roman"/>
                <a:cs typeface="Times New Roman"/>
              </a:rPr>
              <a:t>	-  uma relação consiste de um </a:t>
            </a:r>
            <a:r>
              <a:rPr lang="pt-PT" sz="1600" b="1" dirty="0">
                <a:latin typeface="Times New Roman"/>
                <a:cs typeface="Times New Roman"/>
              </a:rPr>
              <a:t>esquema </a:t>
            </a:r>
            <a:r>
              <a:rPr lang="pt-PT" sz="1600" dirty="0">
                <a:latin typeface="Times New Roman"/>
                <a:cs typeface="Times New Roman"/>
              </a:rPr>
              <a:t>e de uma</a:t>
            </a:r>
            <a:r>
              <a:rPr lang="pt-PT" sz="1600" b="1" dirty="0">
                <a:latin typeface="Times New Roman"/>
                <a:cs typeface="Times New Roman"/>
              </a:rPr>
              <a:t> instância</a:t>
            </a:r>
            <a:r>
              <a:rPr lang="pt-PT" sz="1600" dirty="0">
                <a:latin typeface="Times New Roman"/>
                <a:cs typeface="Times New Roman"/>
              </a:rPr>
              <a:t>. </a:t>
            </a:r>
          </a:p>
          <a:p>
            <a:pPr marL="177800" lvl="1">
              <a:lnSpc>
                <a:spcPct val="90000"/>
              </a:lnSpc>
              <a:spcAft>
                <a:spcPts val="600"/>
              </a:spcAft>
            </a:pPr>
            <a:endParaRPr lang="pt-PT" sz="1600" dirty="0">
              <a:latin typeface="Times New Roman"/>
              <a:cs typeface="Times New Roman"/>
            </a:endParaRPr>
          </a:p>
          <a:p>
            <a:pPr marL="444500" lvl="1" indent="-266700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permite criar um modelo lógico consistente da informação a ser armazenada. </a:t>
            </a:r>
          </a:p>
          <a:p>
            <a:pPr marL="177800" lvl="1">
              <a:lnSpc>
                <a:spcPct val="90000"/>
              </a:lnSpc>
              <a:spcAft>
                <a:spcPts val="600"/>
              </a:spcAft>
            </a:pPr>
            <a:endParaRPr lang="pt-PT" sz="1600" dirty="0">
              <a:latin typeface="Times New Roman"/>
              <a:cs typeface="Times New Roman"/>
            </a:endParaRPr>
          </a:p>
          <a:p>
            <a:pPr marL="444500" lvl="1" indent="-266700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tem como objectivos a independência dos dados e reduzir inconsistências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pt-PT" sz="1600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v"/>
            </a:pPr>
            <a:endParaRPr lang="pt-PT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244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739807"/>
            <a:ext cx="5938837" cy="336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888" y="5486400"/>
            <a:ext cx="8215312" cy="914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chemeClr val="tx1"/>
                </a:solidFill>
              </a:rPr>
              <a:t>Os dados estão organizados em tabelas bidimensionais (relações)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chemeClr val="tx1"/>
                </a:solidFill>
              </a:rPr>
              <a:t>As Tabelas estão relacionadas umas com as outras</a:t>
            </a:r>
          </a:p>
        </p:txBody>
      </p:sp>
    </p:spTree>
    <p:extLst>
      <p:ext uri="{BB962C8B-B14F-4D97-AF65-F5344CB8AC3E}">
        <p14:creationId xmlns:p14="http://schemas.microsoft.com/office/powerpoint/2010/main" val="42385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3352800" cy="16002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77800" indent="-177800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chemeClr val="tx1"/>
                </a:solidFill>
              </a:rPr>
              <a:t>O cabeçalho das colunas são os atributos</a:t>
            </a:r>
          </a:p>
          <a:p>
            <a:pPr marL="177800" indent="-1778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chemeClr val="tx1"/>
                </a:solidFill>
              </a:rPr>
              <a:t>Cada atributo deve ter um </a:t>
            </a:r>
            <a:r>
              <a:rPr lang="pt-PT" sz="1600" b="1" i="0" dirty="0">
                <a:solidFill>
                  <a:schemeClr val="tx1"/>
                </a:solidFill>
              </a:rPr>
              <a:t>nome único</a:t>
            </a:r>
          </a:p>
          <a:p>
            <a:pPr marL="177800" indent="-1778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chemeClr val="tx1"/>
                </a:solidFill>
              </a:rPr>
              <a:t>o número de colunas é chamado de </a:t>
            </a:r>
            <a:r>
              <a:rPr lang="pt-PT" sz="1600" b="1" i="0" dirty="0">
                <a:solidFill>
                  <a:srgbClr val="FF0000"/>
                </a:solidFill>
              </a:rPr>
              <a:t>grau</a:t>
            </a:r>
            <a:r>
              <a:rPr lang="pt-PT" sz="1600" b="1" i="0" dirty="0">
                <a:solidFill>
                  <a:schemeClr val="tx1"/>
                </a:solidFill>
              </a:rPr>
              <a:t> </a:t>
            </a:r>
            <a:r>
              <a:rPr lang="pt-PT" sz="1600" i="0" dirty="0">
                <a:solidFill>
                  <a:schemeClr val="tx1"/>
                </a:solidFill>
              </a:rPr>
              <a:t>da relação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286000" y="2590800"/>
            <a:ext cx="5181600" cy="2438400"/>
            <a:chOff x="2209801" y="2514600"/>
            <a:chExt cx="5638800" cy="2438400"/>
          </a:xfrm>
        </p:grpSpPr>
        <p:pic>
          <p:nvPicPr>
            <p:cNvPr id="3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1" y="3429000"/>
              <a:ext cx="5638800" cy="1524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>
              <a:cxnSpLocks noChangeShapeType="1"/>
              <a:stCxn id="30" idx="1"/>
            </p:cNvCxnSpPr>
            <p:nvPr/>
          </p:nvCxnSpPr>
          <p:spPr bwMode="auto">
            <a:xfrm flipH="1" flipV="1">
              <a:off x="3581402" y="2514600"/>
              <a:ext cx="838198" cy="333345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5"/>
            <p:cNvCxnSpPr>
              <a:cxnSpLocks noChangeShapeType="1"/>
            </p:cNvCxnSpPr>
            <p:nvPr/>
          </p:nvCxnSpPr>
          <p:spPr bwMode="auto">
            <a:xfrm flipH="1">
              <a:off x="2743200" y="2971800"/>
              <a:ext cx="2438400" cy="500063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4038600" y="2971800"/>
              <a:ext cx="1066800" cy="53340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flipH="1">
              <a:off x="5029200" y="2971800"/>
              <a:ext cx="76200" cy="60960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>
              <a:off x="5105400" y="2971800"/>
              <a:ext cx="685800" cy="53340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5105400" y="2971800"/>
              <a:ext cx="1828800" cy="53340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4419600" y="2678668"/>
              <a:ext cx="1676400" cy="338554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ATRIBUTOS</a:t>
              </a:r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6553200" y="1981200"/>
            <a:ext cx="2743200" cy="1785937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77800" indent="-177800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 err="1">
                <a:solidFill>
                  <a:srgbClr val="000000"/>
                </a:solidFill>
              </a:rPr>
              <a:t>Tuplo</a:t>
            </a:r>
            <a:r>
              <a:rPr lang="pt-PT" sz="1600" i="0" dirty="0">
                <a:solidFill>
                  <a:srgbClr val="000000"/>
                </a:solidFill>
              </a:rPr>
              <a:t> é uma coleção de valores de atributos</a:t>
            </a:r>
          </a:p>
          <a:p>
            <a:pPr marL="177800" indent="-177800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rgbClr val="000000"/>
                </a:solidFill>
              </a:rPr>
              <a:t>Número total de linhas é chamado de </a:t>
            </a:r>
            <a:r>
              <a:rPr lang="pt-PT" sz="1600" b="1" i="0" dirty="0">
                <a:solidFill>
                  <a:srgbClr val="FF0000"/>
                </a:solidFill>
              </a:rPr>
              <a:t>cardinalidade</a:t>
            </a:r>
            <a:r>
              <a:rPr lang="pt-PT" sz="1600" i="0" dirty="0">
                <a:solidFill>
                  <a:srgbClr val="000000"/>
                </a:solidFill>
              </a:rPr>
              <a:t> da relação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24800" y="397406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TUPLO</a:t>
            </a:r>
            <a:r>
              <a:rPr lang="en-US" sz="1600" dirty="0"/>
              <a:t>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467600" y="3962400"/>
            <a:ext cx="533400" cy="22860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67600" y="4191000"/>
            <a:ext cx="533400" cy="15240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467600" y="4191000"/>
            <a:ext cx="533400" cy="501134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28600" y="3810000"/>
            <a:ext cx="1981200" cy="85725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77800" indent="-177800"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rgbClr val="000000"/>
                </a:solidFill>
              </a:rPr>
              <a:t>Cada relação deve ter um único nome</a:t>
            </a:r>
          </a:p>
        </p:txBody>
      </p:sp>
      <p:cxnSp>
        <p:nvCxnSpPr>
          <p:cNvPr id="52" name="Straight Arrow Connector 51"/>
          <p:cNvCxnSpPr>
            <a:cxnSpLocks noChangeShapeType="1"/>
            <a:stCxn id="56" idx="1"/>
          </p:cNvCxnSpPr>
          <p:nvPr/>
        </p:nvCxnSpPr>
        <p:spPr bwMode="auto">
          <a:xfrm flipH="1" flipV="1">
            <a:off x="1676402" y="5105402"/>
            <a:ext cx="609598" cy="93075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" name="TextBox 11"/>
          <p:cNvSpPr txBox="1">
            <a:spLocks noChangeArrowheads="1"/>
          </p:cNvSpPr>
          <p:nvPr/>
        </p:nvSpPr>
        <p:spPr bwMode="auto">
          <a:xfrm>
            <a:off x="990600" y="4800600"/>
            <a:ext cx="838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0" dirty="0">
                <a:solidFill>
                  <a:schemeClr val="tx1"/>
                </a:solidFill>
              </a:rPr>
              <a:t>Nome</a:t>
            </a:r>
            <a:endParaRPr lang="ar-sa" sz="1600" b="1" i="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16200000" flipV="1">
            <a:off x="995362" y="4567237"/>
            <a:ext cx="357188" cy="214313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2286000" y="5029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CLIENTE</a:t>
            </a:r>
          </a:p>
        </p:txBody>
      </p: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 flipV="1">
            <a:off x="8382000" y="3200400"/>
            <a:ext cx="38100" cy="697468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itle 1"/>
          <p:cNvSpPr txBox="1">
            <a:spLocks/>
          </p:cNvSpPr>
          <p:nvPr/>
        </p:nvSpPr>
        <p:spPr>
          <a:xfrm>
            <a:off x="1524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</a:t>
            </a:r>
            <a:endParaRPr lang="en-US" dirty="0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4038600" y="1371600"/>
            <a:ext cx="3188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pt-PT" sz="1600" b="1" i="0" dirty="0">
                <a:solidFill>
                  <a:schemeClr val="tx1"/>
                </a:solidFill>
              </a:rPr>
              <a:t>Relação (Nome, Atributos, </a:t>
            </a:r>
            <a:r>
              <a:rPr lang="pt-PT" sz="1600" b="1" i="0" dirty="0" err="1">
                <a:solidFill>
                  <a:schemeClr val="tx1"/>
                </a:solidFill>
              </a:rPr>
              <a:t>Tuplos</a:t>
            </a:r>
            <a:r>
              <a:rPr lang="pt-PT" sz="1600" b="1" i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09600" y="5486400"/>
            <a:ext cx="8153400" cy="1023937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rgbClr val="000000"/>
                </a:solidFill>
              </a:rPr>
              <a:t>A relação é representada por uma tabela bidimensional.</a:t>
            </a:r>
          </a:p>
          <a:p>
            <a:pPr algn="l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rgbClr val="FF0000"/>
                </a:solidFill>
              </a:rPr>
              <a:t>Não significa que os dados sejam armazenados como uma tabela; o armazenamento </a:t>
            </a:r>
            <a:r>
              <a:rPr lang="pt-PT" sz="1600" i="0" dirty="0" err="1">
                <a:solidFill>
                  <a:srgbClr val="FF0000"/>
                </a:solidFill>
              </a:rPr>
              <a:t>fisico</a:t>
            </a:r>
            <a:r>
              <a:rPr lang="pt-PT" sz="1600" i="0" dirty="0">
                <a:solidFill>
                  <a:srgbClr val="FF0000"/>
                </a:solidFill>
              </a:rPr>
              <a:t> dos dados é independente da organização lógica dos dados. </a:t>
            </a:r>
          </a:p>
          <a:p>
            <a:pPr algn="l" eaLnBrk="1" hangingPunct="1">
              <a:spcBef>
                <a:spcPct val="20000"/>
              </a:spcBef>
            </a:pPr>
            <a:endParaRPr lang="pt-PT" sz="16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2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  -Atributos Chave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8208962" cy="411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30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Font typeface="Wingdings" charset="2"/>
              <a:buChar char="Ø"/>
            </a:pPr>
            <a:r>
              <a:rPr lang="pt-BR" sz="1600" dirty="0">
                <a:latin typeface="Times New Roman"/>
                <a:cs typeface="Times New Roman"/>
              </a:rPr>
              <a:t>Para cada relação </a:t>
            </a:r>
            <a:r>
              <a:rPr lang="pt-BR" sz="1600" b="1" dirty="0">
                <a:latin typeface="Times New Roman"/>
                <a:cs typeface="Times New Roman"/>
              </a:rPr>
              <a:t>deve existir uma chave</a:t>
            </a:r>
            <a:r>
              <a:rPr lang="pt-BR" sz="1600" dirty="0">
                <a:latin typeface="Times New Roman"/>
                <a:cs typeface="Times New Roman"/>
              </a:rPr>
              <a:t>, que vai ser </a:t>
            </a:r>
            <a:r>
              <a:rPr lang="pt-BR" sz="1600" b="1" dirty="0">
                <a:latin typeface="Times New Roman"/>
                <a:cs typeface="Times New Roman"/>
              </a:rPr>
              <a:t>constituída por um conjunto de um ou mais atributos, que identifica cada </a:t>
            </a:r>
            <a:r>
              <a:rPr lang="pt-BR" sz="1600" b="1" dirty="0" err="1">
                <a:latin typeface="Times New Roman"/>
                <a:cs typeface="Times New Roman"/>
              </a:rPr>
              <a:t>tuplo</a:t>
            </a:r>
            <a:r>
              <a:rPr lang="pt-BR" sz="1600" b="1" dirty="0">
                <a:latin typeface="Times New Roman"/>
                <a:cs typeface="Times New Roman"/>
              </a:rPr>
              <a:t> (ou instância da relação) de um modo único, </a:t>
            </a:r>
            <a:r>
              <a:rPr lang="pt-BR" sz="1600" dirty="0">
                <a:latin typeface="Times New Roman"/>
                <a:cs typeface="Times New Roman"/>
              </a:rPr>
              <a:t>pois esta chave vai permitir estabelecer o relacionamento com outras relações.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Font typeface="Wingdings" charset="2"/>
              <a:buChar char="Ø"/>
            </a:pPr>
            <a:r>
              <a:rPr lang="pt-BR" sz="1600" dirty="0">
                <a:latin typeface="Times New Roman"/>
                <a:cs typeface="Times New Roman"/>
              </a:rPr>
              <a:t>Não podem existir dois </a:t>
            </a:r>
            <a:r>
              <a:rPr lang="pt-BR" sz="1600" dirty="0" err="1">
                <a:latin typeface="Times New Roman"/>
                <a:cs typeface="Times New Roman"/>
              </a:rPr>
              <a:t>tuplos</a:t>
            </a:r>
            <a:r>
              <a:rPr lang="pt-BR" sz="1600" dirty="0">
                <a:latin typeface="Times New Roman"/>
                <a:cs typeface="Times New Roman"/>
              </a:rPr>
              <a:t> com os mesmos dados para o mesmo atributo ou conjunto de atributos.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Font typeface="Wingdings" charset="2"/>
              <a:buChar char="Ø"/>
            </a:pPr>
            <a:r>
              <a:rPr lang="pt-BR" sz="1600" dirty="0">
                <a:latin typeface="Times New Roman"/>
                <a:cs typeface="Times New Roman"/>
              </a:rPr>
              <a:t>Quando uma chave é composta apenas por um atributo, podemos dizer que se trata de uma </a:t>
            </a:r>
            <a:r>
              <a:rPr lang="pt-BR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chave simples</a:t>
            </a:r>
            <a:r>
              <a:rPr lang="pt-BR" sz="1600" dirty="0">
                <a:latin typeface="Times New Roman"/>
                <a:cs typeface="Times New Roman"/>
              </a:rPr>
              <a:t>. Uma chave constituída por mais do que um atributo é denominada </a:t>
            </a:r>
            <a:r>
              <a:rPr lang="pt-BR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chave composta</a:t>
            </a:r>
            <a:r>
              <a:rPr lang="pt-BR" sz="1600" dirty="0">
                <a:latin typeface="Times New Roman"/>
                <a:cs typeface="Times New Roman"/>
              </a:rPr>
              <a:t>.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Font typeface="Wingdings" charset="2"/>
              <a:buChar char="Ø"/>
            </a:pPr>
            <a:r>
              <a:rPr lang="pt-BR" sz="1600" dirty="0">
                <a:latin typeface="Times New Roman"/>
                <a:cs typeface="Times New Roman"/>
              </a:rPr>
              <a:t>Para perceber melhor o que são as chaves e como funcionam no modelo relacional, existem alguns conceitos que são necessários compreender, como é o caso </a:t>
            </a:r>
            <a:r>
              <a:rPr lang="pt-BR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de chave candidata, chave primária e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81479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81000" y="1600200"/>
            <a:ext cx="83820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Clr>
                <a:srgbClr val="DA251D"/>
              </a:buClr>
              <a:buFont typeface="Wingdings" charset="0"/>
              <a:buNone/>
            </a:pPr>
            <a:r>
              <a:rPr lang="pt-BR" sz="16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Chaves candidatas</a:t>
            </a:r>
            <a:r>
              <a:rPr lang="pt-BR" sz="1600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t-BR" sz="1600" dirty="0">
                <a:latin typeface="Times New Roman"/>
                <a:cs typeface="Times New Roman"/>
              </a:rPr>
              <a:t>são todos os conjuntos de um ou mais </a:t>
            </a:r>
            <a:r>
              <a:rPr lang="pt-BR" sz="1600" b="1" dirty="0">
                <a:latin typeface="Times New Roman"/>
                <a:cs typeface="Times New Roman"/>
              </a:rPr>
              <a:t>atributos possíveis para identificar cada </a:t>
            </a:r>
            <a:r>
              <a:rPr lang="pt-BR" sz="1600" b="1" dirty="0" err="1">
                <a:latin typeface="Times New Roman"/>
                <a:cs typeface="Times New Roman"/>
              </a:rPr>
              <a:t>tuplo</a:t>
            </a:r>
            <a:r>
              <a:rPr lang="pt-BR" sz="1600" b="1" dirty="0">
                <a:latin typeface="Times New Roman"/>
                <a:cs typeface="Times New Roman"/>
              </a:rPr>
              <a:t> de um modo único</a:t>
            </a:r>
            <a:r>
              <a:rPr lang="pt-BR" sz="1600" dirty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  -Atributos Chave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1000" y="2286000"/>
            <a:ext cx="83820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Clr>
                <a:srgbClr val="DA251D"/>
              </a:buClr>
              <a:buFont typeface="Wingdings" charset="0"/>
              <a:buNone/>
            </a:pPr>
            <a:r>
              <a:rPr lang="pt-BR" sz="1600" dirty="0">
                <a:latin typeface="Times New Roman"/>
                <a:cs typeface="Times New Roman"/>
              </a:rPr>
              <a:t>De </a:t>
            </a:r>
            <a:r>
              <a:rPr lang="pt-BR" sz="1600" b="1" dirty="0">
                <a:latin typeface="Times New Roman"/>
                <a:cs typeface="Times New Roman"/>
              </a:rPr>
              <a:t>entre todas as chaves candidatas apenas uma será escolhida para identificar cada </a:t>
            </a:r>
            <a:r>
              <a:rPr lang="pt-BR" sz="1600" b="1" dirty="0" err="1">
                <a:latin typeface="Times New Roman"/>
                <a:cs typeface="Times New Roman"/>
              </a:rPr>
              <a:t>tuplo</a:t>
            </a:r>
            <a:r>
              <a:rPr lang="pt-BR" sz="1600" dirty="0">
                <a:latin typeface="Times New Roman"/>
                <a:cs typeface="Times New Roman"/>
              </a:rPr>
              <a:t> </a:t>
            </a:r>
            <a:r>
              <a:rPr lang="pt-BR" sz="1600" b="1" dirty="0">
                <a:latin typeface="Times New Roman"/>
                <a:cs typeface="Times New Roman"/>
              </a:rPr>
              <a:t>de forma única</a:t>
            </a:r>
            <a:r>
              <a:rPr lang="pt-BR" sz="1600" dirty="0">
                <a:latin typeface="Times New Roman"/>
                <a:cs typeface="Times New Roman"/>
              </a:rPr>
              <a:t>. A chave selecionada de entre as chaves candidatas é designada </a:t>
            </a:r>
            <a:r>
              <a:rPr lang="pt-BR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chave primária </a:t>
            </a:r>
            <a:r>
              <a:rPr lang="pt-BR" sz="1600" b="1" dirty="0">
                <a:latin typeface="Times New Roman"/>
                <a:cs typeface="Times New Roman"/>
              </a:rPr>
              <a:t>da relação</a:t>
            </a:r>
            <a:r>
              <a:rPr lang="pt-BR" sz="1600" dirty="0">
                <a:latin typeface="Times New Roman"/>
                <a:cs typeface="Times New Roman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Clr>
                <a:srgbClr val="DA251D"/>
              </a:buClr>
              <a:buFont typeface="Wingdings" charset="0"/>
              <a:buNone/>
            </a:pPr>
            <a:r>
              <a:rPr lang="pt-BR" sz="1600" b="1" dirty="0">
                <a:latin typeface="Times New Roman"/>
                <a:cs typeface="Times New Roman"/>
              </a:rPr>
              <a:t>Em todas as tabelas deve existir sempre uma </a:t>
            </a:r>
            <a:r>
              <a:rPr lang="pt-BR" sz="1600" b="1" u="sng" dirty="0">
                <a:latin typeface="Times New Roman"/>
                <a:cs typeface="Times New Roman"/>
              </a:rPr>
              <a:t>chave primária</a:t>
            </a:r>
            <a:r>
              <a:rPr lang="pt-BR" sz="1600" u="sng" dirty="0">
                <a:latin typeface="Times New Roman"/>
                <a:cs typeface="Times New Roman"/>
              </a:rPr>
              <a:t> </a:t>
            </a:r>
            <a:r>
              <a:rPr lang="pt-BR" sz="1600" dirty="0">
                <a:latin typeface="Times New Roman"/>
                <a:cs typeface="Times New Roman"/>
              </a:rPr>
              <a:t>e os atributos que a constituem não podem conter valores nulos.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19587"/>
            <a:ext cx="67056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00200" y="5757863"/>
            <a:ext cx="6019800" cy="719137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800" i="1">
                <a:solidFill>
                  <a:srgbClr val="FF0066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77800" indent="-177800" algn="l" eaLnBrk="1" hangingPunct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rgbClr val="FF0000"/>
                </a:solidFill>
              </a:rPr>
              <a:t>Chaves candidatas da relação:  </a:t>
            </a:r>
            <a:r>
              <a:rPr lang="pt-PT" sz="1600" i="0" dirty="0" err="1">
                <a:solidFill>
                  <a:srgbClr val="FF0000"/>
                </a:solidFill>
              </a:rPr>
              <a:t>cod_cliente</a:t>
            </a:r>
            <a:r>
              <a:rPr lang="pt-PT" sz="1600" i="0" dirty="0">
                <a:solidFill>
                  <a:srgbClr val="FF0000"/>
                </a:solidFill>
              </a:rPr>
              <a:t> e </a:t>
            </a:r>
            <a:r>
              <a:rPr lang="pt-PT" sz="1600" i="0" dirty="0" err="1">
                <a:solidFill>
                  <a:srgbClr val="FF0000"/>
                </a:solidFill>
              </a:rPr>
              <a:t>nr_contribuinte</a:t>
            </a:r>
            <a:r>
              <a:rPr lang="pt-PT" sz="1600" i="0" dirty="0">
                <a:solidFill>
                  <a:srgbClr val="FF0000"/>
                </a:solidFill>
              </a:rPr>
              <a:t>.</a:t>
            </a:r>
          </a:p>
          <a:p>
            <a:pPr marL="177800" indent="-177800" algn="l" eaLnBrk="1" hangingPunct="1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PT" sz="1600" i="0" dirty="0">
                <a:solidFill>
                  <a:srgbClr val="FF0000"/>
                </a:solidFill>
              </a:rPr>
              <a:t>Chave  primária:  </a:t>
            </a:r>
            <a:r>
              <a:rPr lang="pt-PT" sz="1600" i="0" dirty="0" err="1">
                <a:solidFill>
                  <a:srgbClr val="FF0000"/>
                </a:solidFill>
              </a:rPr>
              <a:t>selecionariamos</a:t>
            </a:r>
            <a:r>
              <a:rPr lang="pt-PT" sz="1600" i="0" dirty="0">
                <a:solidFill>
                  <a:srgbClr val="FF0000"/>
                </a:solidFill>
              </a:rPr>
              <a:t> o </a:t>
            </a:r>
            <a:r>
              <a:rPr lang="pt-PT" sz="1600" i="0" dirty="0" err="1">
                <a:solidFill>
                  <a:srgbClr val="FF0000"/>
                </a:solidFill>
              </a:rPr>
              <a:t>cod_cliente</a:t>
            </a:r>
            <a:endParaRPr lang="pt-PT" sz="1600" i="0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endParaRPr lang="pt-PT" sz="16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3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51054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  -Atributos Chave</a:t>
            </a:r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124200" y="4852785"/>
            <a:ext cx="60198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Clr>
                <a:srgbClr val="DA251D"/>
              </a:buClr>
              <a:buFont typeface="Wingdings" charset="0"/>
              <a:buNone/>
            </a:pPr>
            <a:r>
              <a:rPr lang="pt-BR" sz="1600" b="1" dirty="0">
                <a:latin typeface="Times New Roman"/>
                <a:cs typeface="Times New Roman"/>
              </a:rPr>
              <a:t>Para a tabela Venda</a:t>
            </a:r>
            <a:r>
              <a:rPr lang="pt-BR" sz="1600" dirty="0">
                <a:latin typeface="Times New Roman"/>
                <a:cs typeface="Times New Roman"/>
              </a:rPr>
              <a:t>, a sua </a:t>
            </a:r>
            <a:r>
              <a:rPr lang="pt-BR" sz="1600" b="1" dirty="0">
                <a:latin typeface="Times New Roman"/>
                <a:cs typeface="Times New Roman"/>
              </a:rPr>
              <a:t>chave primária</a:t>
            </a:r>
            <a:r>
              <a:rPr lang="pt-BR" sz="1600" dirty="0">
                <a:latin typeface="Times New Roman"/>
                <a:cs typeface="Times New Roman"/>
              </a:rPr>
              <a:t> é o </a:t>
            </a:r>
            <a:r>
              <a:rPr lang="pt-BR" sz="1600" b="1" dirty="0">
                <a:latin typeface="Times New Roman"/>
                <a:cs typeface="Times New Roman"/>
              </a:rPr>
              <a:t>conjunto de dois atributos, </a:t>
            </a:r>
            <a:r>
              <a:rPr lang="pt-BR" sz="1600" b="1" dirty="0" err="1">
                <a:latin typeface="Times New Roman"/>
                <a:cs typeface="Times New Roman"/>
              </a:rPr>
              <a:t>cod_cliente</a:t>
            </a:r>
            <a:r>
              <a:rPr lang="pt-BR" sz="1600" b="1" dirty="0">
                <a:latin typeface="Times New Roman"/>
                <a:cs typeface="Times New Roman"/>
              </a:rPr>
              <a:t> e </a:t>
            </a:r>
            <a:r>
              <a:rPr lang="pt-BR" sz="1600" b="1" dirty="0" err="1">
                <a:latin typeface="Times New Roman"/>
                <a:cs typeface="Times New Roman"/>
              </a:rPr>
              <a:t>cod_artigo</a:t>
            </a:r>
            <a:r>
              <a:rPr lang="pt-BR" sz="1600" dirty="0">
                <a:latin typeface="Times New Roman"/>
                <a:cs typeface="Times New Roman"/>
              </a:rPr>
              <a:t>. 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Clr>
                <a:srgbClr val="DA251D"/>
              </a:buClr>
              <a:buFont typeface="Wingdings" charset="0"/>
              <a:buNone/>
            </a:pPr>
            <a:r>
              <a:rPr lang="pt-BR" sz="1600" b="1" dirty="0">
                <a:latin typeface="Times New Roman"/>
                <a:cs typeface="Times New Roman"/>
              </a:rPr>
              <a:t>Os elementos que constituem a chave primária da tabela Venda</a:t>
            </a:r>
            <a:r>
              <a:rPr lang="pt-BR" sz="1600" dirty="0">
                <a:latin typeface="Times New Roman"/>
                <a:cs typeface="Times New Roman"/>
              </a:rPr>
              <a:t>, ambos, isoladamente, </a:t>
            </a:r>
            <a:r>
              <a:rPr lang="pt-BR" sz="1600" b="1" dirty="0">
                <a:latin typeface="Times New Roman"/>
                <a:cs typeface="Times New Roman"/>
              </a:rPr>
              <a:t>são chaves estrangeiras</a:t>
            </a:r>
            <a:r>
              <a:rPr lang="pt-BR" sz="1600" dirty="0">
                <a:latin typeface="Times New Roman"/>
                <a:cs typeface="Times New Roman"/>
              </a:rPr>
              <a:t>. Isto é, </a:t>
            </a:r>
            <a:r>
              <a:rPr lang="pt-BR" sz="1600" b="1" dirty="0">
                <a:latin typeface="Times New Roman"/>
                <a:cs typeface="Times New Roman"/>
              </a:rPr>
              <a:t>ambos existem como chaves primárias em outras tabelas.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4800" y="1524000"/>
            <a:ext cx="822960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60000"/>
              </a:spcAft>
              <a:buClr>
                <a:srgbClr val="DA251D"/>
              </a:buClr>
              <a:buFont typeface="Wingdings" charset="0"/>
              <a:buNone/>
            </a:pPr>
            <a:r>
              <a:rPr lang="pt-BR" sz="1600" dirty="0">
                <a:latin typeface="Times New Roman"/>
                <a:cs typeface="Times New Roman"/>
              </a:rPr>
              <a:t>Uma </a:t>
            </a:r>
            <a:r>
              <a:rPr lang="pt-BR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chave estrangeira</a:t>
            </a:r>
            <a:r>
              <a:rPr lang="pt-BR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t-BR" sz="1600" dirty="0">
                <a:latin typeface="Times New Roman"/>
                <a:cs typeface="Times New Roman"/>
              </a:rPr>
              <a:t>é um </a:t>
            </a:r>
            <a:r>
              <a:rPr lang="pt-BR" sz="1600" b="1" dirty="0">
                <a:latin typeface="Times New Roman"/>
                <a:cs typeface="Times New Roman"/>
              </a:rPr>
              <a:t>conjunto de um ou mais atributos que são a chave primária numa outra relação</a:t>
            </a:r>
            <a:r>
              <a:rPr lang="pt-BR" sz="1600" dirty="0">
                <a:latin typeface="Times New Roman"/>
                <a:cs typeface="Times New Roman"/>
              </a:rPr>
              <a:t>. 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Clr>
                <a:srgbClr val="DA251D"/>
              </a:buClr>
              <a:buFont typeface="Wingdings" charset="0"/>
              <a:buNone/>
            </a:pPr>
            <a:r>
              <a:rPr lang="pt-BR" sz="1600" dirty="0">
                <a:latin typeface="Times New Roman"/>
                <a:cs typeface="Times New Roman"/>
              </a:rPr>
              <a:t>Quando um atributo surge em mais do que uma relação, estamos perante um relacionamento de </a:t>
            </a:r>
            <a:r>
              <a:rPr lang="pt-BR" sz="1600" dirty="0" err="1">
                <a:latin typeface="Times New Roman"/>
                <a:cs typeface="Times New Roman"/>
              </a:rPr>
              <a:t>tuplos</a:t>
            </a:r>
            <a:r>
              <a:rPr lang="pt-BR" sz="16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Left Brace 3"/>
          <p:cNvSpPr/>
          <p:nvPr/>
        </p:nvSpPr>
        <p:spPr>
          <a:xfrm>
            <a:off x="2819400" y="4953000"/>
            <a:ext cx="304800" cy="1676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  -Restrições de Integridade</a:t>
            </a:r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57200" y="23622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9725" indent="-339725" algn="l" defTabSz="449263" rtl="0" eaLnBrk="0" fontAlgn="base" hangingPunct="0">
              <a:lnSpc>
                <a:spcPct val="94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Narrow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39775" indent="-282575" algn="l" defTabSz="449263" rtl="0" eaLnBrk="0" fontAlgn="base" hangingPunct="0">
              <a:lnSpc>
                <a:spcPct val="94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Narrow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4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Narrow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Narrow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Narrow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77800">
              <a:lnSpc>
                <a:spcPct val="12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Domínio: </a:t>
            </a:r>
            <a:r>
              <a:rPr lang="pt-PT" sz="1600" dirty="0">
                <a:solidFill>
                  <a:schemeClr val="tx1"/>
                </a:solidFill>
                <a:latin typeface="Times New Roman"/>
                <a:cs typeface="Times New Roman"/>
              </a:rPr>
              <a:t>conjunto de valores que um atributo pode assumir</a:t>
            </a:r>
            <a:endParaRPr lang="pt-PT" sz="16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177800">
              <a:lnSpc>
                <a:spcPct val="15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Valores </a:t>
            </a:r>
            <a:r>
              <a:rPr lang="pt-PT" sz="16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Nulls</a:t>
            </a:r>
            <a:r>
              <a:rPr lang="pt-PT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pt-PT" sz="1600" dirty="0">
                <a:solidFill>
                  <a:schemeClr val="tx1"/>
                </a:solidFill>
                <a:latin typeface="Times New Roman"/>
                <a:cs typeface="Times New Roman"/>
              </a:rPr>
              <a:t>define se os atributos podem ou não ser vazios</a:t>
            </a:r>
          </a:p>
          <a:p>
            <a:pPr marL="0" lvl="1" indent="177800">
              <a:lnSpc>
                <a:spcPct val="15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Integridade de Entidade: </a:t>
            </a:r>
            <a:r>
              <a:rPr lang="pt-PT" sz="1600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Garante  acesso a todos os dados sem ambiguidade</a:t>
            </a:r>
          </a:p>
          <a:p>
            <a:pPr marL="444500" lvl="3" indent="0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Atributos pertencentes a chave-primária de uma relação </a:t>
            </a:r>
            <a:r>
              <a:rPr lang="pt-PT" sz="1600" b="1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não podem ter valor nulo </a:t>
            </a:r>
          </a:p>
          <a:p>
            <a:pPr marL="444500" lvl="3" indent="0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A chave primária </a:t>
            </a:r>
            <a:r>
              <a:rPr lang="pt-PT" sz="1600" b="1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representa uma entidade na base de dados</a:t>
            </a:r>
          </a:p>
          <a:p>
            <a:pPr marL="0" lvl="3" indent="177800">
              <a:lnSpc>
                <a:spcPct val="15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Integridade de Referencial: </a:t>
            </a:r>
            <a:r>
              <a:rPr lang="pt-PT" sz="1600" dirty="0">
                <a:solidFill>
                  <a:schemeClr val="tx1"/>
                </a:solidFill>
                <a:latin typeface="Times New Roman"/>
                <a:cs typeface="Times New Roman"/>
              </a:rPr>
              <a:t>Garante  relacionamentos válidos</a:t>
            </a:r>
            <a:endParaRPr lang="pt-PT" sz="1600" dirty="0">
              <a:solidFill>
                <a:schemeClr val="tx1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444500" lvl="3" indent="0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Chave estrangeira (FK)‏</a:t>
            </a:r>
          </a:p>
          <a:p>
            <a:pPr marL="444500" lvl="3" indent="0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Os valores que aparecem na FK devem aparecer na PK da relação referenciada</a:t>
            </a:r>
          </a:p>
          <a:p>
            <a:pPr marL="177800" lvl="3" indent="0">
              <a:lnSpc>
                <a:spcPct val="15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Integridade Semântica: </a:t>
            </a:r>
            <a:r>
              <a:rPr lang="pt-PT" sz="1600" dirty="0">
                <a:solidFill>
                  <a:schemeClr val="tx1"/>
                </a:solidFill>
                <a:latin typeface="Times New Roman"/>
                <a:cs typeface="Times New Roman"/>
              </a:rPr>
              <a:t>Especificada através de regras sobre o esquema do banco de dados</a:t>
            </a:r>
            <a:endParaRPr lang="pt-PT" sz="2800" dirty="0">
              <a:latin typeface="Arial Narrow" charset="0"/>
              <a:cs typeface="Arial Unicode MS" charset="0"/>
            </a:endParaRPr>
          </a:p>
          <a:p>
            <a:pPr marL="444500" lvl="3" indent="0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O salário de um empregado deve ser menor ou igual ao do seu supervisor</a:t>
            </a:r>
          </a:p>
          <a:p>
            <a:pPr marL="444500" lvl="3" indent="0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rPr>
              <a:t>O  número de horas semanais de um empregado em um projeto  não pode ser maior do que 50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626101"/>
            <a:ext cx="8001000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700"/>
              </a:spcBef>
              <a:buFont typeface="Wingdings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dirty="0">
                <a:latin typeface="Times New Roman"/>
                <a:cs typeface="Times New Roman"/>
              </a:rPr>
              <a:t>Regra que deve ser obedecida em todos os estados válidos da base de dados. </a:t>
            </a:r>
          </a:p>
          <a:p>
            <a:pPr marL="285750" indent="-285750">
              <a:spcBef>
                <a:spcPts val="700"/>
              </a:spcBef>
              <a:buFont typeface="Wingdings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dirty="0">
                <a:latin typeface="Times New Roman"/>
                <a:cs typeface="Times New Roman"/>
              </a:rPr>
              <a:t>Garantem que os dados refletem corretamente a realidade modelada. </a:t>
            </a:r>
          </a:p>
        </p:txBody>
      </p:sp>
    </p:spTree>
    <p:extLst>
      <p:ext uri="{BB962C8B-B14F-4D97-AF65-F5344CB8AC3E}">
        <p14:creationId xmlns:p14="http://schemas.microsoft.com/office/powerpoint/2010/main" val="222215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990600"/>
            <a:ext cx="8229600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dirty="0"/>
              <a:t>Modelo Relacional- Resumo</a:t>
            </a:r>
            <a:endParaRPr 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36502"/>
              </p:ext>
            </p:extLst>
          </p:nvPr>
        </p:nvGraphicFramePr>
        <p:xfrm>
          <a:off x="4800600" y="1524000"/>
          <a:ext cx="419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Visio" r:id="rId3" imgW="5994400" imgH="2387600" progId="Visio.Drawing.11">
                  <p:embed/>
                </p:oleObj>
              </mc:Choice>
              <mc:Fallback>
                <p:oleObj name="Visio" r:id="rId3" imgW="5994400" imgH="2387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419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031117"/>
            <a:ext cx="8001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O MR usa um conjunto de tabelas para representar 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100000"/>
            </a:pPr>
            <a:r>
              <a:rPr lang="pt-PT" sz="1600" dirty="0">
                <a:latin typeface="Times New Roman"/>
                <a:cs typeface="Times New Roman"/>
              </a:rPr>
              <a:t>      tanto os dados como as relações entre os dados;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Baseado no conceito de </a:t>
            </a:r>
            <a:r>
              <a:rPr lang="pt-PT" sz="1600" b="1" dirty="0">
                <a:latin typeface="Times New Roman"/>
                <a:cs typeface="Times New Roman"/>
              </a:rPr>
              <a:t>relação</a:t>
            </a:r>
            <a:r>
              <a:rPr lang="pt-PT" sz="1600" dirty="0">
                <a:latin typeface="Times New Roman"/>
                <a:cs typeface="Times New Roman"/>
              </a:rPr>
              <a:t>, onde uma relação é uma </a:t>
            </a:r>
            <a:r>
              <a:rPr lang="pt-PT" sz="1600" b="1" dirty="0">
                <a:latin typeface="Times New Roman"/>
                <a:cs typeface="Times New Roman"/>
              </a:rPr>
              <a:t>tabela de 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100000"/>
            </a:pPr>
            <a:r>
              <a:rPr lang="pt-PT" sz="1600" b="1" dirty="0">
                <a:latin typeface="Times New Roman"/>
                <a:cs typeface="Times New Roman"/>
              </a:rPr>
              <a:t>      valores</a:t>
            </a:r>
            <a:r>
              <a:rPr lang="pt-PT" sz="1600" dirty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Cada tabela tem múltiplas colunas, e cada coluna tem um nome único;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Cada valor de uma coluna, de um determinado registo, está contido no 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100000"/>
            </a:pPr>
            <a:r>
              <a:rPr lang="pt-PT" sz="1600" dirty="0">
                <a:latin typeface="Times New Roman"/>
                <a:cs typeface="Times New Roman"/>
              </a:rPr>
              <a:t>      domínio dessa coluna;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Cada tabela tem sempre uma chave, a chave primária, que pode ser simples ou composta;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Os relacionamentos entre tabelas é feito através de uma chave designado por estrangeira que é chave primaria de uma das tabelas; 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Times New Roman"/>
                <a:cs typeface="Times New Roman"/>
              </a:rPr>
              <a:t>Os atributos que </a:t>
            </a:r>
            <a:r>
              <a:rPr lang="pt-PT" sz="1600" dirty="0" err="1">
                <a:latin typeface="Times New Roman"/>
                <a:cs typeface="Times New Roman"/>
              </a:rPr>
              <a:t>compôe</a:t>
            </a:r>
            <a:r>
              <a:rPr lang="pt-PT" sz="1600" dirty="0">
                <a:latin typeface="Times New Roman"/>
                <a:cs typeface="Times New Roman"/>
              </a:rPr>
              <a:t> uma chave primária, </a:t>
            </a:r>
            <a:r>
              <a:rPr lang="pt-PT" sz="1600" dirty="0" err="1">
                <a:latin typeface="Times New Roman"/>
                <a:cs typeface="Times New Roman"/>
              </a:rPr>
              <a:t>isolamente</a:t>
            </a:r>
            <a:r>
              <a:rPr lang="pt-PT" sz="1600" dirty="0">
                <a:latin typeface="Times New Roman"/>
                <a:cs typeface="Times New Roman"/>
              </a:rPr>
              <a:t> podem ser chaves estrangeiras</a:t>
            </a:r>
          </a:p>
        </p:txBody>
      </p:sp>
    </p:spTree>
    <p:extLst>
      <p:ext uri="{BB962C8B-B14F-4D97-AF65-F5344CB8AC3E}">
        <p14:creationId xmlns:p14="http://schemas.microsoft.com/office/powerpoint/2010/main" val="26504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142999"/>
            <a:ext cx="8425381" cy="525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>
                <a:latin typeface="Times New Roman" charset="0"/>
                <a:cs typeface="Arial" charset="0"/>
              </a:rPr>
              <a:t>Objectivo  Geral</a:t>
            </a: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charset="0"/>
              <a:buNone/>
            </a:pPr>
            <a:r>
              <a:rPr lang="pt-PT" sz="2000" dirty="0">
                <a:latin typeface="Times New Roman" charset="0"/>
                <a:cs typeface="Arial" charset="0"/>
              </a:rPr>
              <a:t>	</a:t>
            </a:r>
            <a:r>
              <a:rPr lang="pt-PT" sz="1800" dirty="0">
                <a:latin typeface="Times New Roman" charset="0"/>
                <a:cs typeface="Arial" charset="0"/>
              </a:rPr>
              <a:t>Dotar os alunos com conhecimentos relacionados com a terminologia dos sistemas de bases de dados e  prepará-los para projetarem e desenvolverem sistemas de bases de dados adequados às necessidades dos utilizadores e aos objectivos das organizações</a:t>
            </a:r>
            <a:r>
              <a:rPr lang="pt-PT" sz="2000" dirty="0">
                <a:latin typeface="Times New Roman" charset="0"/>
                <a:cs typeface="Arial" charset="0"/>
              </a:rPr>
              <a:t>.</a:t>
            </a:r>
            <a:endParaRPr lang="pt-PT" b="1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142999"/>
            <a:ext cx="8425381" cy="525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b="1" dirty="0">
                <a:latin typeface="Times New Roman" charset="0"/>
                <a:cs typeface="Arial" charset="0"/>
              </a:rPr>
              <a:t>Objectivo  Específicos</a:t>
            </a: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800" b="1" dirty="0">
              <a:latin typeface="Times New Roman" charset="0"/>
              <a:cs typeface="Arial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charset="0"/>
              <a:buNone/>
            </a:pPr>
            <a:r>
              <a:rPr lang="pt-PT" sz="2000" dirty="0">
                <a:latin typeface="Times New Roman" charset="0"/>
                <a:cs typeface="Arial" charset="0"/>
              </a:rPr>
              <a:t>	</a:t>
            </a:r>
            <a:r>
              <a:rPr lang="pt-PT" sz="1800" dirty="0">
                <a:latin typeface="Times New Roman" charset="0"/>
                <a:cs typeface="Arial" charset="0"/>
              </a:rPr>
              <a:t>No final da UC, o aluno deverá ser capaz de: </a:t>
            </a:r>
            <a:endParaRPr lang="pt-PT" sz="100" b="1" dirty="0">
              <a:latin typeface="Times New Roman" charset="0"/>
              <a:cs typeface="Arial" charset="0"/>
            </a:endParaRPr>
          </a:p>
          <a:p>
            <a:pPr marL="641350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800" dirty="0">
                <a:latin typeface="Times New Roman"/>
                <a:cs typeface="Times New Roman"/>
              </a:rPr>
              <a:t>Entender os conceitos relacionados com os </a:t>
            </a:r>
            <a:r>
              <a:rPr lang="pt-PT" sz="1800" dirty="0" err="1">
                <a:latin typeface="Times New Roman"/>
                <a:cs typeface="Times New Roman"/>
              </a:rPr>
              <a:t>SGBDs</a:t>
            </a:r>
            <a:r>
              <a:rPr lang="pt-PT" sz="1800" dirty="0">
                <a:latin typeface="Times New Roman"/>
                <a:cs typeface="Times New Roman"/>
              </a:rPr>
              <a:t> relacionais;</a:t>
            </a:r>
          </a:p>
          <a:p>
            <a:pPr marL="641350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800" dirty="0">
                <a:latin typeface="Times New Roman"/>
                <a:cs typeface="Times New Roman"/>
              </a:rPr>
              <a:t>Adquirir e consolidar os conhecimentos sobre modelação de dados;</a:t>
            </a:r>
          </a:p>
          <a:p>
            <a:pPr marL="641350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800" dirty="0">
                <a:latin typeface="Times New Roman"/>
                <a:cs typeface="Times New Roman"/>
              </a:rPr>
              <a:t>Adquirir conhecimentos para resolver problemas através da construção de consultas de base de dados utilizando SQL(</a:t>
            </a:r>
            <a:r>
              <a:rPr lang="pt-PT" sz="1800" dirty="0" err="1">
                <a:latin typeface="Times New Roman"/>
                <a:cs typeface="Times New Roman"/>
              </a:rPr>
              <a:t>Structured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Query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Language</a:t>
            </a:r>
            <a:r>
              <a:rPr lang="pt-PT" sz="1800" dirty="0">
                <a:latin typeface="Times New Roman"/>
                <a:cs typeface="Times New Roman"/>
              </a:rPr>
              <a:t>);</a:t>
            </a:r>
          </a:p>
          <a:p>
            <a:pPr marL="641350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800" dirty="0">
                <a:latin typeface="Times New Roman"/>
                <a:cs typeface="Times New Roman"/>
              </a:rPr>
              <a:t>Se familiarizar com Oracle, desenvolver, executar e gerir unidades de programa em PL/SQL, tais como, procedimentos, funções e </a:t>
            </a:r>
            <a:r>
              <a:rPr lang="pt-PT" sz="1800" dirty="0" err="1">
                <a:latin typeface="Times New Roman"/>
                <a:cs typeface="Times New Roman"/>
              </a:rPr>
              <a:t>triggers</a:t>
            </a:r>
            <a:r>
              <a:rPr lang="pt-PT" sz="1800" dirty="0">
                <a:latin typeface="Times New Roman"/>
                <a:cs typeface="Times New Roman"/>
              </a:rPr>
              <a:t>;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endParaRPr lang="pt-PT" sz="1800" b="1" dirty="0">
              <a:latin typeface="Times New Roman"/>
              <a:cs typeface="Times New Roman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  <a:p>
            <a:pPr>
              <a:buFont typeface="Wingdings" charset="0"/>
              <a:buNone/>
            </a:pPr>
            <a:endParaRPr lang="pt-PT" sz="20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7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latin typeface="Times New Roman" charset="0"/>
                <a:cs typeface="Times New Roman" charset="0"/>
              </a:rPr>
              <a:t>Metodologias de Ensino</a:t>
            </a:r>
          </a:p>
          <a:p>
            <a:pPr marL="355600" lvl="1" indent="0">
              <a:lnSpc>
                <a:spcPct val="130000"/>
              </a:lnSpc>
              <a:buNone/>
              <a:tabLst>
                <a:tab pos="901700" algn="l"/>
              </a:tabLst>
            </a:pPr>
            <a:endParaRPr lang="pt-PT" sz="1600" dirty="0"/>
          </a:p>
          <a:p>
            <a:pPr marL="622300" lvl="1" indent="-266700">
              <a:lnSpc>
                <a:spcPct val="130000"/>
              </a:lnSpc>
              <a:buFont typeface="Wingdings" charset="2"/>
              <a:buChar char="Ø"/>
              <a:tabLst>
                <a:tab pos="901700" algn="l"/>
              </a:tabLst>
            </a:pPr>
            <a:r>
              <a:rPr lang="pt-PT" sz="1800" b="1" dirty="0">
                <a:latin typeface="Times New Roman" charset="0"/>
                <a:cs typeface="Times New Roman" charset="0"/>
              </a:rPr>
              <a:t>Teóricas </a:t>
            </a:r>
          </a:p>
          <a:p>
            <a:pPr marL="806450" lvl="1" indent="-184150">
              <a:lnSpc>
                <a:spcPct val="130000"/>
              </a:lnSpc>
              <a:spcBef>
                <a:spcPts val="432"/>
              </a:spcBef>
              <a:buFontTx/>
              <a:buChar char="-"/>
              <a:tabLst>
                <a:tab pos="812800" algn="l"/>
                <a:tab pos="901700" algn="l"/>
              </a:tabLst>
            </a:pPr>
            <a:r>
              <a:rPr lang="pt-PT" sz="1800" dirty="0">
                <a:latin typeface="Times New Roman" charset="0"/>
                <a:cs typeface="Times New Roman" charset="0"/>
              </a:rPr>
              <a:t>visam proporcionar aos alunos os conceitos do programa da unidade curricular.</a:t>
            </a:r>
          </a:p>
          <a:p>
            <a:pPr marL="355600" lvl="1" indent="0">
              <a:lnSpc>
                <a:spcPct val="130000"/>
              </a:lnSpc>
              <a:buNone/>
              <a:tabLst>
                <a:tab pos="901700" algn="l"/>
              </a:tabLst>
            </a:pPr>
            <a:endParaRPr lang="pt-PT" sz="1600" dirty="0">
              <a:latin typeface="Times New Roman" charset="0"/>
              <a:cs typeface="Times New Roman" charset="0"/>
            </a:endParaRPr>
          </a:p>
          <a:p>
            <a:pPr marL="641350" lvl="1">
              <a:lnSpc>
                <a:spcPct val="130000"/>
              </a:lnSpc>
              <a:buFont typeface="Wingdings" charset="2"/>
              <a:buChar char="Ø"/>
              <a:tabLst>
                <a:tab pos="901700" algn="l"/>
              </a:tabLst>
            </a:pPr>
            <a:r>
              <a:rPr lang="pt-PT" sz="1800" b="1" dirty="0">
                <a:latin typeface="Times New Roman" charset="0"/>
                <a:cs typeface="Times New Roman" charset="0"/>
              </a:rPr>
              <a:t>Teórico-Práticas</a:t>
            </a:r>
          </a:p>
          <a:p>
            <a:pPr marL="812800" lvl="1" indent="-190500">
              <a:lnSpc>
                <a:spcPct val="130000"/>
              </a:lnSpc>
              <a:buNone/>
              <a:tabLst>
                <a:tab pos="723900" algn="l"/>
                <a:tab pos="901700" algn="l"/>
              </a:tabLst>
            </a:pPr>
            <a:r>
              <a:rPr lang="pt-PT" sz="1800" dirty="0">
                <a:latin typeface="Times New Roman" charset="0"/>
                <a:cs typeface="Times New Roman" charset="0"/>
              </a:rPr>
              <a:t>-   resolução de vários exercícios sobre os temas apresentados nas teóricas sendo fornecido feedback imediato pelo professor</a:t>
            </a:r>
          </a:p>
          <a:p>
            <a:pPr marL="355600" lvl="1" indent="0">
              <a:lnSpc>
                <a:spcPct val="130000"/>
              </a:lnSpc>
              <a:buNone/>
              <a:tabLst>
                <a:tab pos="901700" algn="l"/>
              </a:tabLst>
            </a:pPr>
            <a:endParaRPr lang="pt-PT" sz="1100" dirty="0">
              <a:latin typeface="Times New Roman" charset="0"/>
              <a:cs typeface="Times New Roman" charset="0"/>
            </a:endParaRPr>
          </a:p>
          <a:p>
            <a:pPr marL="619125" indent="-263525">
              <a:lnSpc>
                <a:spcPct val="130000"/>
              </a:lnSpc>
              <a:buFont typeface="Wingdings" charset="2"/>
              <a:buChar char="Ø"/>
              <a:tabLst>
                <a:tab pos="177800" algn="l"/>
              </a:tabLst>
            </a:pPr>
            <a:r>
              <a:rPr lang="pt-PT" sz="1800" b="1" dirty="0">
                <a:latin typeface="Times New Roman" charset="0"/>
                <a:cs typeface="Times New Roman" charset="0"/>
              </a:rPr>
              <a:t>Práticas</a:t>
            </a:r>
          </a:p>
          <a:p>
            <a:pPr marL="812800" lvl="1" indent="-190500">
              <a:lnSpc>
                <a:spcPct val="130000"/>
              </a:lnSpc>
              <a:buFontTx/>
              <a:buChar char="-"/>
              <a:tabLst>
                <a:tab pos="901700" algn="l"/>
              </a:tabLst>
            </a:pPr>
            <a:r>
              <a:rPr lang="pt-PT" sz="1800" dirty="0">
                <a:latin typeface="Times New Roman" charset="0"/>
                <a:cs typeface="Times New Roman" charset="0"/>
              </a:rPr>
              <a:t>realização de exercícios laboratoriais individualmente e desenvolvimento de um trabalho prático em ORACLE</a:t>
            </a:r>
          </a:p>
          <a:p>
            <a:pPr marL="533400" lvl="1" indent="-177800">
              <a:lnSpc>
                <a:spcPct val="130000"/>
              </a:lnSpc>
              <a:buFontTx/>
              <a:buChar char="-"/>
              <a:tabLst>
                <a:tab pos="901700" algn="l"/>
              </a:tabLst>
            </a:pPr>
            <a:endParaRPr lang="pt-PT" sz="1600" dirty="0">
              <a:latin typeface="Times New Roman" charset="0"/>
              <a:cs typeface="Times New Roman" charset="0"/>
            </a:endParaRPr>
          </a:p>
          <a:p>
            <a:pPr marL="0" indent="0">
              <a:buNone/>
              <a:tabLst>
                <a:tab pos="177800" algn="l"/>
              </a:tabLst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62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latin typeface="Times New Roman" charset="0"/>
                <a:cs typeface="Times New Roman" charset="0"/>
              </a:rPr>
              <a:t>Comunicação</a:t>
            </a:r>
          </a:p>
          <a:p>
            <a:pPr marL="0" indent="0">
              <a:buNone/>
            </a:pPr>
            <a:endParaRPr lang="pt-PT" sz="2000" b="1" dirty="0"/>
          </a:p>
          <a:p>
            <a:pPr marL="533400" indent="-355600">
              <a:buFont typeface="Wingdings" charset="2"/>
              <a:buChar char="Ø"/>
            </a:pPr>
            <a:r>
              <a:rPr lang="pt-PT" sz="1800" b="1" dirty="0" err="1">
                <a:latin typeface="Times New Roman"/>
                <a:cs typeface="Times New Roman"/>
              </a:rPr>
              <a:t>Moodle</a:t>
            </a:r>
            <a:r>
              <a:rPr lang="pt-PT" sz="1800" b="1" dirty="0">
                <a:latin typeface="Times New Roman"/>
                <a:cs typeface="Times New Roman"/>
              </a:rPr>
              <a:t>: </a:t>
            </a:r>
            <a:r>
              <a:rPr lang="pt-PT" sz="1800" dirty="0">
                <a:latin typeface="Times New Roman"/>
                <a:cs typeface="Times New Roman"/>
                <a:hlinkClick r:id="rId2"/>
              </a:rPr>
              <a:t>https://moodle.isep.ipp.pt</a:t>
            </a:r>
            <a:endParaRPr lang="pt-PT" sz="1800" dirty="0">
              <a:latin typeface="Times New Roman"/>
              <a:cs typeface="Times New Roman"/>
            </a:endParaRPr>
          </a:p>
          <a:p>
            <a:pPr marL="533400" indent="190500">
              <a:lnSpc>
                <a:spcPct val="130000"/>
              </a:lnSpc>
              <a:buNone/>
            </a:pPr>
            <a:r>
              <a:rPr lang="pt-PT" sz="1800" dirty="0">
                <a:latin typeface="Times New Roman" charset="0"/>
                <a:cs typeface="Arial" charset="0"/>
              </a:rPr>
              <a:t>–  divulgação de noticias, slides, enunciados, ... </a:t>
            </a:r>
          </a:p>
          <a:p>
            <a:pPr marL="533400" indent="-355600">
              <a:buNone/>
            </a:pPr>
            <a:endParaRPr lang="pt-PT" sz="1700" dirty="0"/>
          </a:p>
          <a:p>
            <a:pPr marL="533400" indent="-355600">
              <a:buFont typeface="Wingdings" charset="2"/>
              <a:buChar char="Ø"/>
            </a:pPr>
            <a:r>
              <a:rPr lang="pt-PT" sz="1800" b="1" dirty="0">
                <a:latin typeface="Times New Roman"/>
                <a:cs typeface="Times New Roman"/>
              </a:rPr>
              <a:t>Correio electrónico</a:t>
            </a:r>
          </a:p>
          <a:p>
            <a:pPr marL="533400" indent="190500">
              <a:lnSpc>
                <a:spcPct val="130000"/>
              </a:lnSpc>
              <a:buNone/>
              <a:tabLst>
                <a:tab pos="1081088" algn="l"/>
              </a:tabLst>
            </a:pPr>
            <a:r>
              <a:rPr lang="pt-PT" sz="1800" dirty="0">
                <a:latin typeface="Times New Roman" charset="0"/>
                <a:cs typeface="Arial" charset="0"/>
              </a:rPr>
              <a:t>–  endereço individual dos docentes das aulas praticas</a:t>
            </a:r>
          </a:p>
          <a:p>
            <a:pPr marL="533400" indent="0">
              <a:lnSpc>
                <a:spcPct val="130000"/>
              </a:lnSpc>
              <a:buNone/>
              <a:tabLst>
                <a:tab pos="723900" algn="l"/>
              </a:tabLst>
            </a:pPr>
            <a:r>
              <a:rPr lang="pt-PT" sz="1800" dirty="0">
                <a:latin typeface="Times New Roman" charset="0"/>
                <a:cs typeface="Arial" charset="0"/>
              </a:rPr>
              <a:t>	–   usar com moderação</a:t>
            </a:r>
          </a:p>
          <a:p>
            <a:pPr marL="0" indent="0">
              <a:buNone/>
              <a:tabLst>
                <a:tab pos="177800" algn="l"/>
              </a:tabLst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438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5492" y="1219200"/>
            <a:ext cx="6281508" cy="548640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400"/>
              </a:spcAft>
              <a:buNone/>
              <a:defRPr/>
            </a:pPr>
            <a:r>
              <a:rPr lang="pt-PT" b="1" dirty="0">
                <a:latin typeface="Times New Roman" charset="0"/>
                <a:ea typeface="+mn-ea"/>
                <a:cs typeface="Arial" charset="0"/>
              </a:rPr>
              <a:t>Avaliação</a:t>
            </a:r>
          </a:p>
          <a:p>
            <a:pPr marL="444500" indent="-266700" eaLnBrk="1" fontAlgn="auto" hangingPunct="1">
              <a:lnSpc>
                <a:spcPct val="12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pt-PT" sz="1800" dirty="0">
                <a:latin typeface="Times New Roman" charset="0"/>
                <a:ea typeface="+mn-ea"/>
                <a:cs typeface="Arial" charset="0"/>
              </a:rPr>
              <a:t>Incluirá a realização de </a:t>
            </a:r>
          </a:p>
          <a:p>
            <a:pPr marL="715963" indent="-350838">
              <a:lnSpc>
                <a:spcPct val="140000"/>
              </a:lnSpc>
              <a:buFont typeface="Wingdings" charset="2"/>
              <a:buChar char="Ø"/>
              <a:defRPr/>
            </a:pPr>
            <a:r>
              <a:rPr lang="pt-PT" sz="1800" b="1" dirty="0">
                <a:latin typeface="Times New Roman" charset="0"/>
                <a:ea typeface="+mn-ea"/>
                <a:cs typeface="Arial" charset="0"/>
              </a:rPr>
              <a:t>um trabalho prático</a:t>
            </a:r>
          </a:p>
          <a:p>
            <a:pPr marL="1168400" indent="-266700" defTabSz="1168400">
              <a:lnSpc>
                <a:spcPct val="140000"/>
              </a:lnSpc>
              <a:buNone/>
              <a:defRPr/>
            </a:pPr>
            <a:r>
              <a:rPr lang="pt-PT" sz="1500" dirty="0">
                <a:latin typeface="Times New Roman" charset="0"/>
                <a:cs typeface="Arial" charset="0"/>
              </a:rPr>
              <a:t> -   </a:t>
            </a:r>
            <a:r>
              <a:rPr lang="pt-PT" sz="1600" dirty="0">
                <a:latin typeface="Times New Roman" charset="0"/>
                <a:cs typeface="Arial" charset="0"/>
              </a:rPr>
              <a:t>a desenvolver nas aulas práticas (parcialmente) que terá em conta o trabalho de grupo (</a:t>
            </a:r>
            <a:r>
              <a:rPr lang="pt-PT" sz="1600" dirty="0" err="1">
                <a:latin typeface="Times New Roman" charset="0"/>
                <a:cs typeface="Arial" charset="0"/>
              </a:rPr>
              <a:t>max</a:t>
            </a:r>
            <a:r>
              <a:rPr lang="pt-PT" sz="1600" dirty="0">
                <a:latin typeface="Times New Roman" charset="0"/>
                <a:cs typeface="Arial" charset="0"/>
              </a:rPr>
              <a:t> 2/3 alunos) e o trabalho individual de cada elemento do grupo;</a:t>
            </a:r>
          </a:p>
          <a:p>
            <a:pPr marL="1168400" lvl="1" indent="-184150">
              <a:lnSpc>
                <a:spcPct val="140000"/>
              </a:lnSpc>
              <a:buFontTx/>
              <a:buChar char="-"/>
              <a:defRPr/>
            </a:pPr>
            <a:r>
              <a:rPr lang="pt-PT" sz="1600" dirty="0">
                <a:latin typeface="Times New Roman" charset="0"/>
                <a:cs typeface="Arial" charset="0"/>
              </a:rPr>
              <a:t>possui uma </a:t>
            </a:r>
            <a:r>
              <a:rPr lang="pt-PT" sz="1600" b="1" dirty="0">
                <a:latin typeface="Times New Roman" charset="0"/>
                <a:cs typeface="Arial" charset="0"/>
              </a:rPr>
              <a:t>nota mínima</a:t>
            </a:r>
            <a:r>
              <a:rPr lang="pt-PT" sz="1600" dirty="0">
                <a:latin typeface="Times New Roman" charset="0"/>
                <a:cs typeface="Arial" charset="0"/>
              </a:rPr>
              <a:t> que será de </a:t>
            </a:r>
            <a:r>
              <a:rPr lang="pt-PT" sz="1600" b="1" dirty="0">
                <a:latin typeface="Times New Roman" charset="0"/>
                <a:cs typeface="Arial" charset="0"/>
              </a:rPr>
              <a:t>9,5 </a:t>
            </a:r>
            <a:r>
              <a:rPr lang="pt-PT" sz="1600" dirty="0">
                <a:latin typeface="Times New Roman" charset="0"/>
                <a:cs typeface="Arial" charset="0"/>
              </a:rPr>
              <a:t>valores;</a:t>
            </a:r>
          </a:p>
          <a:p>
            <a:pPr marL="1168400" lvl="1" indent="-184150">
              <a:lnSpc>
                <a:spcPct val="140000"/>
              </a:lnSpc>
              <a:buFontTx/>
              <a:buChar char="-"/>
              <a:defRPr/>
            </a:pPr>
            <a:endParaRPr lang="pt-PT" sz="900" dirty="0">
              <a:latin typeface="Times New Roman" charset="0"/>
              <a:cs typeface="Arial" charset="0"/>
            </a:endParaRPr>
          </a:p>
          <a:p>
            <a:pPr marL="715963" indent="-350838">
              <a:lnSpc>
                <a:spcPct val="140000"/>
              </a:lnSpc>
              <a:buSzPct val="100000"/>
              <a:buFont typeface="Wingdings" charset="2"/>
              <a:buChar char="Ø"/>
              <a:defRPr/>
            </a:pPr>
            <a:r>
              <a:rPr lang="pt-PT" sz="1800" b="1" dirty="0">
                <a:latin typeface="Times New Roman" charset="0"/>
                <a:cs typeface="Arial" charset="0"/>
              </a:rPr>
              <a:t>uma prova de exame final </a:t>
            </a:r>
          </a:p>
          <a:p>
            <a:pPr marL="1081088" lvl="1" indent="-180975">
              <a:lnSpc>
                <a:spcPct val="140000"/>
              </a:lnSpc>
              <a:buNone/>
              <a:defRPr/>
            </a:pPr>
            <a:r>
              <a:rPr lang="pt-PT" sz="1600" dirty="0">
                <a:latin typeface="Times New Roman" charset="0"/>
                <a:cs typeface="Arial" charset="0"/>
              </a:rPr>
              <a:t> -   será constituída por questões teóricas e questões práticas. </a:t>
            </a:r>
          </a:p>
          <a:p>
            <a:pPr marL="1185862" lvl="1">
              <a:lnSpc>
                <a:spcPct val="140000"/>
              </a:lnSpc>
              <a:buFontTx/>
              <a:buChar char="-"/>
              <a:defRPr/>
            </a:pPr>
            <a:r>
              <a:rPr lang="pt-PT" sz="1600" dirty="0">
                <a:latin typeface="Times New Roman" charset="0"/>
                <a:cs typeface="Arial" charset="0"/>
              </a:rPr>
              <a:t>possui uma </a:t>
            </a:r>
            <a:r>
              <a:rPr lang="pt-PT" sz="1600" b="1" dirty="0">
                <a:latin typeface="Times New Roman" charset="0"/>
                <a:cs typeface="Arial" charset="0"/>
              </a:rPr>
              <a:t>nota mínima </a:t>
            </a:r>
            <a:r>
              <a:rPr lang="pt-PT" sz="1600" dirty="0">
                <a:latin typeface="Times New Roman" charset="0"/>
                <a:cs typeface="Arial" charset="0"/>
              </a:rPr>
              <a:t>será de </a:t>
            </a:r>
            <a:r>
              <a:rPr lang="pt-PT" sz="1600" b="1" dirty="0">
                <a:latin typeface="Times New Roman" charset="0"/>
                <a:cs typeface="Arial" charset="0"/>
              </a:rPr>
              <a:t>8,0 valores </a:t>
            </a:r>
            <a:r>
              <a:rPr lang="pt-PT" sz="1600" dirty="0">
                <a:latin typeface="Times New Roman" charset="0"/>
                <a:cs typeface="Arial" charset="0"/>
              </a:rPr>
              <a:t>numa escala de zero a vinte valores.</a:t>
            </a:r>
          </a:p>
          <a:p>
            <a:pPr hangingPunct="0">
              <a:buFont typeface="Wingdings" charset="2"/>
              <a:buChar char="Ø"/>
            </a:pPr>
            <a:endParaRPr lang="pt-PT" sz="2000" dirty="0">
              <a:latin typeface="Times New Roman" charset="0"/>
              <a:cs typeface="Arial" charset="0"/>
            </a:endParaRPr>
          </a:p>
          <a:p>
            <a:pPr marL="1168400" lvl="1" indent="-273050">
              <a:lnSpc>
                <a:spcPct val="140000"/>
              </a:lnSpc>
              <a:buNone/>
              <a:defRPr/>
            </a:pPr>
            <a:endParaRPr lang="pt-PT" sz="900" dirty="0">
              <a:latin typeface="Times New Roman" charset="0"/>
              <a:cs typeface="Arial" charset="0"/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6629400" y="2971800"/>
            <a:ext cx="838200" cy="4572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6629400" y="5181600"/>
            <a:ext cx="838200" cy="4572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3657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NFREQ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848600" y="3048001"/>
            <a:ext cx="381002" cy="838201"/>
          </a:xfrm>
          <a:prstGeom prst="leftBrace">
            <a:avLst>
              <a:gd name="adj1" fmla="val 8333"/>
              <a:gd name="adj2" fmla="val 5111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7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209" y="1112039"/>
            <a:ext cx="8582239" cy="5390361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sz="2400" b="1" dirty="0">
                <a:latin typeface="Times New Roman" charset="0"/>
                <a:cs typeface="Arial" charset="0"/>
              </a:rPr>
              <a:t>Trabalho Prático </a:t>
            </a:r>
          </a:p>
          <a:p>
            <a:pPr marL="355600" lvl="1" indent="-355600">
              <a:lnSpc>
                <a:spcPct val="130000"/>
              </a:lnSpc>
              <a:spcAft>
                <a:spcPts val="1200"/>
              </a:spcAft>
              <a:buFont typeface="Wingdings" charset="2"/>
              <a:buChar char="Ø"/>
            </a:pPr>
            <a:r>
              <a:rPr lang="pt-PT" sz="1800" b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É obrigatório para todos os alunos, independente do estatuto do aluno;</a:t>
            </a:r>
          </a:p>
          <a:p>
            <a:pPr marL="355600" lvl="1" indent="-355600">
              <a:spcAft>
                <a:spcPts val="1200"/>
              </a:spcAft>
              <a:buFont typeface="Wingdings" charset="2"/>
              <a:buChar char="Ø"/>
            </a:pPr>
            <a:r>
              <a:rPr lang="pt-PT" sz="1800" dirty="0">
                <a:latin typeface="Times New Roman" charset="0"/>
                <a:cs typeface="Arial" charset="0"/>
              </a:rPr>
              <a:t>O objetivo do trabalho prático (projeto)  </a:t>
            </a:r>
          </a:p>
          <a:p>
            <a:pPr marL="622300" lvl="2" indent="-266700">
              <a:spcAft>
                <a:spcPts val="1200"/>
              </a:spcAft>
            </a:pPr>
            <a:r>
              <a:rPr lang="pt-PT" dirty="0">
                <a:latin typeface="Times New Roman" charset="0"/>
                <a:cs typeface="Arial" charset="0"/>
              </a:rPr>
              <a:t>implementação de um sistema de base de dados relacional para um determinado domínio especifico, que inclui algumas atividades como: </a:t>
            </a:r>
          </a:p>
          <a:p>
            <a:pPr marL="1079500" lvl="3" indent="-266700">
              <a:spcAft>
                <a:spcPts val="600"/>
              </a:spcAft>
            </a:pPr>
            <a:r>
              <a:rPr lang="pt-PT" dirty="0">
                <a:latin typeface="Times New Roman" charset="0"/>
                <a:cs typeface="Arial" charset="0"/>
              </a:rPr>
              <a:t>design de um modelo dos dados (identificar as entidades, papéis, relações, restrições, </a:t>
            </a:r>
            <a:r>
              <a:rPr lang="pt-PT" dirty="0" err="1">
                <a:latin typeface="Times New Roman" charset="0"/>
                <a:cs typeface="Arial" charset="0"/>
              </a:rPr>
              <a:t>etc</a:t>
            </a:r>
            <a:r>
              <a:rPr lang="pt-PT" dirty="0">
                <a:latin typeface="Times New Roman" charset="0"/>
                <a:cs typeface="Arial" charset="0"/>
              </a:rPr>
              <a:t>);</a:t>
            </a:r>
          </a:p>
          <a:p>
            <a:pPr marL="1079500" lvl="3" indent="-266700">
              <a:spcAft>
                <a:spcPts val="600"/>
              </a:spcAft>
            </a:pPr>
            <a:r>
              <a:rPr lang="pt-PT" dirty="0">
                <a:latin typeface="Times New Roman" charset="0"/>
                <a:cs typeface="Arial" charset="0"/>
              </a:rPr>
              <a:t>projetar, normalizar e aperfeiçoar o esquema de BD relacional; </a:t>
            </a:r>
          </a:p>
          <a:p>
            <a:pPr marL="1079500" lvl="3" indent="-266700">
              <a:spcAft>
                <a:spcPts val="600"/>
              </a:spcAft>
            </a:pPr>
            <a:r>
              <a:rPr lang="pt-PT" dirty="0">
                <a:latin typeface="Times New Roman" charset="0"/>
                <a:cs typeface="Arial" charset="0"/>
              </a:rPr>
              <a:t>escrever os comandos SQL para criar a BD e consultar os dados;</a:t>
            </a:r>
          </a:p>
          <a:p>
            <a:pPr marL="1079500" lvl="3" indent="-266700">
              <a:spcAft>
                <a:spcPts val="600"/>
              </a:spcAft>
            </a:pPr>
            <a:r>
              <a:rPr lang="pt-PT" dirty="0">
                <a:latin typeface="Times New Roman" charset="0"/>
                <a:cs typeface="Arial" charset="0"/>
              </a:rPr>
              <a:t>programar em PL/SQL (implementar procedimentos, funções, </a:t>
            </a:r>
            <a:r>
              <a:rPr lang="pt-PT" dirty="0" err="1">
                <a:latin typeface="Times New Roman" charset="0"/>
                <a:cs typeface="Arial" charset="0"/>
              </a:rPr>
              <a:t>triggers</a:t>
            </a:r>
            <a:r>
              <a:rPr lang="pt-PT" dirty="0">
                <a:latin typeface="Times New Roman" charset="0"/>
                <a:cs typeface="Arial" charset="0"/>
              </a:rPr>
              <a:t>, exceções, </a:t>
            </a:r>
            <a:r>
              <a:rPr lang="pt-PT" dirty="0" err="1">
                <a:latin typeface="Times New Roman" charset="0"/>
                <a:cs typeface="Arial" charset="0"/>
              </a:rPr>
              <a:t>etc</a:t>
            </a:r>
            <a:r>
              <a:rPr lang="pt-PT" dirty="0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5410200"/>
            <a:ext cx="8458200" cy="43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55600" lvl="1" indent="-355600">
              <a:lnSpc>
                <a:spcPct val="130000"/>
              </a:lnSpc>
              <a:spcAft>
                <a:spcPts val="1200"/>
              </a:spcAft>
              <a:buFont typeface="Wingdings" charset="2"/>
              <a:buChar char="Ø"/>
            </a:pPr>
            <a:r>
              <a:rPr lang="pt-PT" b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A apresentação/discussão do trabalho prático é </a:t>
            </a:r>
            <a:r>
              <a:rPr lang="pt-PT" b="1" u="sng" dirty="0">
                <a:solidFill>
                  <a:srgbClr val="FF0000"/>
                </a:solidFill>
                <a:latin typeface="Times New Roman" charset="0"/>
                <a:cs typeface="Arial" charset="0"/>
              </a:rPr>
              <a:t>obrigatória</a:t>
            </a:r>
            <a:endParaRPr lang="pt-PT" sz="100" b="1" u="sng" dirty="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4076" y="1143000"/>
            <a:ext cx="8959923" cy="5441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pt-PT" b="1" dirty="0">
                <a:latin typeface="Times New Roman" charset="0"/>
                <a:ea typeface="+mn-ea"/>
                <a:cs typeface="Arial" charset="0"/>
              </a:rPr>
              <a:t>Bibliografia</a:t>
            </a:r>
          </a:p>
          <a:p>
            <a:pPr marL="0" indent="0" eaLnBrk="1" fontAlgn="auto" hangingPunct="1">
              <a:lnSpc>
                <a:spcPct val="60000"/>
              </a:lnSpc>
              <a:spcAft>
                <a:spcPts val="0"/>
              </a:spcAft>
              <a:buNone/>
              <a:defRPr/>
            </a:pPr>
            <a:endParaRPr lang="pt-PT" sz="1600" b="1" dirty="0">
              <a:latin typeface="Times New Roman" charset="0"/>
              <a:ea typeface="+mn-ea"/>
              <a:cs typeface="Arial" charset="0"/>
            </a:endParaRPr>
          </a:p>
          <a:p>
            <a:pPr marL="0" indent="276225">
              <a:lnSpc>
                <a:spcPct val="80000"/>
              </a:lnSpc>
              <a:buNone/>
              <a:defRPr/>
            </a:pPr>
            <a:r>
              <a:rPr lang="en-US" sz="2000" b="1" dirty="0"/>
              <a:t>Principal  </a:t>
            </a:r>
          </a:p>
          <a:p>
            <a:pPr marL="0" indent="276225">
              <a:lnSpc>
                <a:spcPct val="50000"/>
              </a:lnSpc>
              <a:buNone/>
              <a:defRPr/>
            </a:pPr>
            <a:endParaRPr lang="en-GB" sz="1800" dirty="0">
              <a:latin typeface="Times New Roman" charset="0"/>
              <a:cs typeface="Arial" charset="0"/>
            </a:endParaRPr>
          </a:p>
          <a:p>
            <a:pPr marL="901700" indent="-3683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sz="1600" dirty="0">
                <a:latin typeface="Times New Roman"/>
                <a:cs typeface="Arial"/>
              </a:rPr>
              <a:t>	</a:t>
            </a:r>
            <a:r>
              <a:rPr lang="pt-PT" sz="1800" dirty="0" err="1">
                <a:latin typeface="Times New Roman"/>
                <a:cs typeface="Times New Roman"/>
              </a:rPr>
              <a:t>Database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Systems</a:t>
            </a:r>
            <a:r>
              <a:rPr lang="pt-PT" sz="1800" dirty="0">
                <a:latin typeface="Times New Roman"/>
                <a:cs typeface="Times New Roman"/>
              </a:rPr>
              <a:t>: A </a:t>
            </a:r>
            <a:r>
              <a:rPr lang="pt-PT" sz="1800" dirty="0" err="1">
                <a:latin typeface="Times New Roman"/>
                <a:cs typeface="Times New Roman"/>
              </a:rPr>
              <a:t>Practical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Approach</a:t>
            </a:r>
            <a:r>
              <a:rPr lang="pt-PT" sz="1800" dirty="0">
                <a:latin typeface="Times New Roman"/>
                <a:cs typeface="Times New Roman"/>
              </a:rPr>
              <a:t> to Design, </a:t>
            </a:r>
            <a:r>
              <a:rPr lang="pt-PT" sz="1800" dirty="0" err="1">
                <a:latin typeface="Times New Roman"/>
                <a:cs typeface="Times New Roman"/>
              </a:rPr>
              <a:t>Implementation</a:t>
            </a:r>
            <a:r>
              <a:rPr lang="pt-PT" sz="1800" dirty="0">
                <a:latin typeface="Times New Roman"/>
                <a:cs typeface="Times New Roman"/>
              </a:rPr>
              <a:t>, </a:t>
            </a:r>
            <a:r>
              <a:rPr lang="pt-PT" sz="1800" dirty="0" err="1">
                <a:latin typeface="Times New Roman"/>
                <a:cs typeface="Times New Roman"/>
              </a:rPr>
              <a:t>and</a:t>
            </a:r>
            <a:r>
              <a:rPr lang="pt-PT" sz="1800" dirty="0">
                <a:latin typeface="Times New Roman"/>
                <a:cs typeface="Times New Roman"/>
              </a:rPr>
              <a:t> Management- 6ª </a:t>
            </a:r>
            <a:r>
              <a:rPr lang="pt-PT" sz="1800" dirty="0" err="1">
                <a:latin typeface="Times New Roman"/>
                <a:cs typeface="Times New Roman"/>
              </a:rPr>
              <a:t>edition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by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Carolyn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Begg,Thomas</a:t>
            </a:r>
            <a:r>
              <a:rPr lang="pt-PT" sz="1800" dirty="0">
                <a:latin typeface="Times New Roman"/>
                <a:cs typeface="Times New Roman"/>
              </a:rPr>
              <a:t> </a:t>
            </a:r>
            <a:r>
              <a:rPr lang="pt-PT" sz="1800" dirty="0" err="1">
                <a:latin typeface="Times New Roman"/>
                <a:cs typeface="Times New Roman"/>
              </a:rPr>
              <a:t>Connolly</a:t>
            </a:r>
            <a:r>
              <a:rPr lang="pt-PT" sz="1800" dirty="0">
                <a:latin typeface="Times New Roman"/>
                <a:cs typeface="Times New Roman"/>
              </a:rPr>
              <a:t> –</a:t>
            </a:r>
            <a:r>
              <a:rPr lang="pt-PT" sz="1800" dirty="0" err="1">
                <a:latin typeface="Times New Roman"/>
                <a:cs typeface="Times New Roman"/>
              </a:rPr>
              <a:t>Pearson</a:t>
            </a:r>
            <a:r>
              <a:rPr lang="pt-PT" sz="1800">
                <a:latin typeface="Times New Roman"/>
                <a:cs typeface="Times New Roman"/>
              </a:rPr>
              <a:t>, ed. 2015;</a:t>
            </a:r>
          </a:p>
          <a:p>
            <a:pPr marL="901700" indent="-368300">
              <a:lnSpc>
                <a:spcPct val="130000"/>
              </a:lnSpc>
              <a:buFont typeface="Wingdings" charset="2"/>
              <a:buChar char="Ø"/>
              <a:tabLst>
                <a:tab pos="901700" algn="l"/>
              </a:tabLst>
              <a:defRPr/>
            </a:pPr>
            <a:r>
              <a:rPr lang="pt-PT" sz="1800">
                <a:latin typeface="Times New Roman"/>
                <a:cs typeface="Times New Roman"/>
              </a:rPr>
              <a:t>SQL, Luís Damas, FCA, 14ª edição, 2017;</a:t>
            </a:r>
            <a:endParaRPr lang="en-US" sz="1800" dirty="0">
              <a:latin typeface="Times New Roman"/>
              <a:cs typeface="Times New Roman"/>
            </a:endParaRPr>
          </a:p>
          <a:p>
            <a:pPr marL="901700" indent="-368300">
              <a:lnSpc>
                <a:spcPct val="130000"/>
              </a:lnSpc>
              <a:buFont typeface="Wingdings" charset="2"/>
              <a:buChar char="Ø"/>
            </a:pPr>
            <a:r>
              <a:rPr lang="pt-PT" sz="1800" dirty="0">
                <a:latin typeface="Times New Roman"/>
                <a:cs typeface="Times New Roman"/>
              </a:rPr>
              <a:t>Apontamentos e fichas de trabalho disponíveis no site da unidade curricular no </a:t>
            </a:r>
            <a:r>
              <a:rPr lang="pt-PT" sz="1800">
                <a:latin typeface="Times New Roman"/>
                <a:cs typeface="Times New Roman"/>
              </a:rPr>
              <a:t>moodle.</a:t>
            </a:r>
          </a:p>
          <a:p>
            <a:pPr marL="0" indent="0">
              <a:lnSpc>
                <a:spcPct val="60000"/>
              </a:lnSpc>
              <a:buNone/>
              <a:defRPr/>
            </a:pPr>
            <a:endParaRPr lang="en-US" dirty="0"/>
          </a:p>
          <a:p>
            <a:pPr marL="0" indent="276225">
              <a:lnSpc>
                <a:spcPct val="80000"/>
              </a:lnSpc>
              <a:buNone/>
              <a:defRPr/>
            </a:pPr>
            <a:r>
              <a:rPr lang="en-US" sz="2000" b="1" dirty="0" err="1"/>
              <a:t>Complementar</a:t>
            </a:r>
            <a:r>
              <a:rPr lang="en-US" sz="2000" b="1" dirty="0"/>
              <a:t> </a:t>
            </a:r>
          </a:p>
          <a:p>
            <a:pPr marL="0" indent="276225">
              <a:lnSpc>
                <a:spcPct val="50000"/>
              </a:lnSpc>
              <a:buNone/>
              <a:defRPr/>
            </a:pPr>
            <a:endParaRPr lang="en-US" sz="1800" b="1" dirty="0"/>
          </a:p>
          <a:p>
            <a:pPr marL="901700" indent="-368300">
              <a:lnSpc>
                <a:spcPct val="130000"/>
              </a:lnSpc>
              <a:buFont typeface="Wingdings" charset="2"/>
              <a:buChar char="Ø"/>
              <a:tabLst>
                <a:tab pos="812800" algn="l"/>
              </a:tabLst>
              <a:defRPr/>
            </a:pPr>
            <a:r>
              <a:rPr lang="en-US" sz="1800" dirty="0">
                <a:latin typeface="Times New Roman"/>
                <a:cs typeface="Times New Roman"/>
              </a:rPr>
              <a:t>Oracle PL/SQL Programming - Steven Feuerstein - fifth edition – O’Reilly </a:t>
            </a:r>
            <a:r>
              <a:rPr lang="mr-IN" sz="1800" dirty="0">
                <a:latin typeface="Times New Roman"/>
                <a:cs typeface="Times New Roman"/>
              </a:rPr>
              <a:t>–</a:t>
            </a:r>
            <a:r>
              <a:rPr lang="en-US" sz="1800" dirty="0">
                <a:latin typeface="Times New Roman"/>
                <a:cs typeface="Times New Roman"/>
              </a:rPr>
              <a:t> 6 Ed.</a:t>
            </a:r>
          </a:p>
          <a:p>
            <a:pPr marL="901700" indent="-368300">
              <a:lnSpc>
                <a:spcPct val="130000"/>
              </a:lnSpc>
              <a:buFont typeface="Wingdings" charset="2"/>
              <a:buChar char="Ø"/>
              <a:tabLst>
                <a:tab pos="812800" algn="l"/>
              </a:tabLst>
              <a:defRPr/>
            </a:pPr>
            <a:r>
              <a:rPr lang="en-US" sz="1800" dirty="0">
                <a:latin typeface="Times New Roman"/>
                <a:cs typeface="Times New Roman"/>
              </a:rPr>
              <a:t> Oracle Database 11g: a </a:t>
            </a:r>
            <a:r>
              <a:rPr lang="en-US" sz="1800" dirty="0" err="1">
                <a:latin typeface="Times New Roman"/>
                <a:cs typeface="Times New Roman"/>
              </a:rPr>
              <a:t>beginer's</a:t>
            </a:r>
            <a:r>
              <a:rPr lang="en-US" sz="1800" dirty="0">
                <a:latin typeface="Times New Roman"/>
                <a:cs typeface="Times New Roman"/>
              </a:rPr>
              <a:t> guide - Ian </a:t>
            </a:r>
            <a:r>
              <a:rPr lang="en-US" sz="1800" dirty="0" err="1">
                <a:latin typeface="Times New Roman"/>
                <a:cs typeface="Times New Roman"/>
              </a:rPr>
              <a:t>Abramsar</a:t>
            </a:r>
            <a:r>
              <a:rPr lang="en-US" sz="1800">
                <a:latin typeface="Times New Roman"/>
                <a:cs typeface="Times New Roman"/>
              </a:rPr>
              <a:t> e outros, McGrawHill-2009.</a:t>
            </a:r>
          </a:p>
          <a:p>
            <a:pPr marL="901700" indent="-368300">
              <a:lnSpc>
                <a:spcPct val="130000"/>
              </a:lnSpc>
              <a:buFont typeface="Wingdings" charset="2"/>
              <a:buChar char="Ø"/>
              <a:tabLst>
                <a:tab pos="812800" algn="l"/>
              </a:tabLst>
              <a:defRPr/>
            </a:pPr>
            <a:r>
              <a:rPr lang="en-US" sz="1800">
                <a:latin typeface="Times New Roman"/>
                <a:cs typeface="Times New Roman"/>
              </a:rPr>
              <a:t> Manuals of Oracle.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en-GB" sz="2000" dirty="0">
              <a:latin typeface="Times New Roman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6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352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Relacional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610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1345</Words>
  <Application>Microsoft Office PowerPoint</Application>
  <PresentationFormat>On-screen Show (4:3)</PresentationFormat>
  <Paragraphs>175</Paragraphs>
  <Slides>18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Project Status Report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/>
  <cp:lastModifiedBy/>
  <cp:revision>16</cp:revision>
  <dcterms:created xsi:type="dcterms:W3CDTF">2010-02-01T21:08:06Z</dcterms:created>
  <dcterms:modified xsi:type="dcterms:W3CDTF">2019-09-13T17:13:12Z</dcterms:modified>
</cp:coreProperties>
</file>