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9" r:id="rId2"/>
    <p:sldId id="290" r:id="rId3"/>
    <p:sldId id="323" r:id="rId4"/>
    <p:sldId id="383" r:id="rId5"/>
    <p:sldId id="384" r:id="rId6"/>
    <p:sldId id="385" r:id="rId7"/>
    <p:sldId id="412" r:id="rId8"/>
    <p:sldId id="413" r:id="rId9"/>
    <p:sldId id="419" r:id="rId10"/>
    <p:sldId id="415" r:id="rId11"/>
    <p:sldId id="416" r:id="rId12"/>
    <p:sldId id="418" r:id="rId13"/>
    <p:sldId id="387" r:id="rId14"/>
    <p:sldId id="388" r:id="rId15"/>
    <p:sldId id="389" r:id="rId16"/>
    <p:sldId id="392" r:id="rId17"/>
    <p:sldId id="399" r:id="rId18"/>
    <p:sldId id="394" r:id="rId19"/>
    <p:sldId id="410" r:id="rId20"/>
    <p:sldId id="402" r:id="rId21"/>
    <p:sldId id="403" r:id="rId22"/>
    <p:sldId id="407" r:id="rId23"/>
    <p:sldId id="4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90"/>
            <p14:sldId id="323"/>
            <p14:sldId id="383"/>
            <p14:sldId id="384"/>
            <p14:sldId id="385"/>
            <p14:sldId id="412"/>
            <p14:sldId id="413"/>
            <p14:sldId id="419"/>
            <p14:sldId id="415"/>
            <p14:sldId id="416"/>
            <p14:sldId id="418"/>
            <p14:sldId id="387"/>
            <p14:sldId id="388"/>
            <p14:sldId id="389"/>
            <p14:sldId id="392"/>
            <p14:sldId id="399"/>
            <p14:sldId id="394"/>
            <p14:sldId id="410"/>
            <p14:sldId id="402"/>
            <p14:sldId id="403"/>
            <p14:sldId id="40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6" autoAdjust="0"/>
    <p:restoredTop sz="91651" autoAdjust="0"/>
  </p:normalViewPr>
  <p:slideViewPr>
    <p:cSldViewPr>
      <p:cViewPr varScale="1">
        <p:scale>
          <a:sx n="79" d="100"/>
          <a:sy n="79" d="100"/>
        </p:scale>
        <p:origin x="1912" y="20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44500" indent="177800">
              <a:buSzPct val="100000"/>
              <a:buNone/>
            </a:pPr>
            <a:r>
              <a:rPr lang="pt-PT" sz="1200" b="1" dirty="0">
                <a:solidFill>
                  <a:schemeClr val="accent4">
                    <a:lumMod val="75000"/>
                  </a:schemeClr>
                </a:solidFill>
                <a:latin typeface="+mn-lt"/>
                <a:cs typeface="Calibri"/>
              </a:rPr>
              <a:t>DDL – Data </a:t>
            </a:r>
            <a:r>
              <a:rPr lang="pt-PT" sz="1200" b="1" dirty="0" err="1">
                <a:solidFill>
                  <a:schemeClr val="accent4">
                    <a:lumMod val="75000"/>
                  </a:schemeClr>
                </a:solidFill>
                <a:latin typeface="+mn-lt"/>
                <a:cs typeface="Calibri"/>
              </a:rPr>
              <a:t>Definition</a:t>
            </a:r>
            <a:r>
              <a:rPr lang="pt-PT" sz="1200" b="1" dirty="0">
                <a:solidFill>
                  <a:schemeClr val="accent4">
                    <a:lumMod val="75000"/>
                  </a:schemeClr>
                </a:solidFill>
                <a:latin typeface="+mn-lt"/>
                <a:cs typeface="Calibri"/>
              </a:rPr>
              <a:t> </a:t>
            </a:r>
            <a:r>
              <a:rPr lang="pt-PT" sz="1200" b="1" dirty="0" err="1">
                <a:solidFill>
                  <a:schemeClr val="accent4">
                    <a:lumMod val="75000"/>
                  </a:schemeClr>
                </a:solidFill>
                <a:latin typeface="+mn-lt"/>
                <a:cs typeface="Calibri"/>
              </a:rPr>
              <a:t>Language</a:t>
            </a:r>
            <a:r>
              <a:rPr lang="pt-PT" sz="1200" b="1" dirty="0">
                <a:solidFill>
                  <a:schemeClr val="accent4">
                    <a:lumMod val="75000"/>
                  </a:schemeClr>
                </a:solidFill>
                <a:latin typeface="+mn-lt"/>
                <a:cs typeface="Calibri"/>
              </a:rPr>
              <a:t> </a:t>
            </a:r>
          </a:p>
          <a:p>
            <a:pPr marL="444500" indent="177800">
              <a:buSzPct val="100000"/>
              <a:buNone/>
            </a:pPr>
            <a:r>
              <a:rPr lang="pt-PT" sz="1200" b="1" dirty="0">
                <a:solidFill>
                  <a:schemeClr val="accent4">
                    <a:lumMod val="75000"/>
                  </a:schemeClr>
                </a:solidFill>
                <a:latin typeface="+mn-lt"/>
                <a:cs typeface="Calibri"/>
              </a:rPr>
              <a:t>DML – Data </a:t>
            </a:r>
            <a:r>
              <a:rPr lang="pt-PT" sz="1200" b="1" dirty="0" err="1">
                <a:solidFill>
                  <a:schemeClr val="accent4">
                    <a:lumMod val="75000"/>
                  </a:schemeClr>
                </a:solidFill>
                <a:latin typeface="+mn-lt"/>
                <a:cs typeface="Calibri"/>
              </a:rPr>
              <a:t>Manipulation</a:t>
            </a:r>
            <a:r>
              <a:rPr lang="pt-PT" sz="1200" b="1" dirty="0">
                <a:solidFill>
                  <a:schemeClr val="accent4">
                    <a:lumMod val="75000"/>
                  </a:schemeClr>
                </a:solidFill>
                <a:latin typeface="+mn-lt"/>
                <a:cs typeface="Calibri"/>
              </a:rPr>
              <a:t> </a:t>
            </a:r>
            <a:r>
              <a:rPr lang="pt-PT" sz="1200" b="1" dirty="0" err="1">
                <a:solidFill>
                  <a:schemeClr val="accent4">
                    <a:lumMod val="75000"/>
                  </a:schemeClr>
                </a:solidFill>
                <a:latin typeface="+mn-lt"/>
                <a:cs typeface="Calibri"/>
              </a:rPr>
              <a:t>Languag</a:t>
            </a:r>
            <a:r>
              <a:rPr lang="pt-PT" sz="1200" dirty="0" err="1">
                <a:latin typeface="+mn-lt"/>
                <a:cs typeface="Calibri"/>
              </a:rPr>
              <a:t>e</a:t>
            </a:r>
            <a:r>
              <a:rPr lang="pt-PT" sz="1200" dirty="0">
                <a:latin typeface="+mn-lt"/>
                <a:cs typeface="Calibri"/>
              </a:rPr>
              <a:t> </a:t>
            </a:r>
          </a:p>
          <a:p>
            <a:pPr marL="444500" indent="177800">
              <a:buSzPct val="100000"/>
              <a:buNone/>
            </a:pPr>
            <a:r>
              <a:rPr lang="pt-PT" sz="1200" dirty="0">
                <a:latin typeface="+mn-lt"/>
                <a:cs typeface="Calibri"/>
              </a:rPr>
              <a:t>DCL – Data </a:t>
            </a:r>
            <a:r>
              <a:rPr lang="pt-PT" sz="1200" dirty="0" err="1">
                <a:latin typeface="+mn-lt"/>
                <a:cs typeface="Calibri"/>
              </a:rPr>
              <a:t>Control</a:t>
            </a:r>
            <a:r>
              <a:rPr lang="pt-PT" sz="1200" dirty="0">
                <a:latin typeface="+mn-lt"/>
                <a:cs typeface="Calibri"/>
              </a:rPr>
              <a:t> </a:t>
            </a:r>
            <a:r>
              <a:rPr lang="pt-PT" sz="1200" dirty="0" err="1">
                <a:latin typeface="+mn-lt"/>
                <a:cs typeface="Calibri"/>
              </a:rPr>
              <a:t>Language</a:t>
            </a:r>
            <a:r>
              <a:rPr lang="pt-PT" sz="1200" dirty="0">
                <a:latin typeface="+mn-lt"/>
                <a:cs typeface="Calibri"/>
              </a:rPr>
              <a:t> </a:t>
            </a:r>
          </a:p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fato de ele possuir comprimento fixo indica que caso seja especificado dez bytes e apenas um for utilizado o Oracle se encarrega de completar o restante com espaços à direita. Seu tamanho máximo é de dois mil bytes. </a:t>
            </a:r>
            <a:r>
              <a:rPr lang="en-US" dirty="0">
                <a:effectLst/>
              </a:rPr>
              <a:t> </a:t>
            </a: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 dirty="0">
                <a:solidFill>
                  <a:schemeClr val="bg1"/>
                </a:solidFill>
              </a:rPr>
              <a:t>Linguagem</a:t>
            </a:r>
            <a:r>
              <a:rPr lang="pt-PT" sz="3600" baseline="0" noProof="0" dirty="0">
                <a:solidFill>
                  <a:schemeClr val="bg1"/>
                </a:solidFill>
              </a:rPr>
              <a:t> SQL </a:t>
            </a:r>
            <a:r>
              <a:rPr lang="mr-IN" sz="3600" baseline="0" noProof="0" dirty="0">
                <a:solidFill>
                  <a:schemeClr val="bg1"/>
                </a:solidFill>
              </a:rPr>
              <a:t>–</a:t>
            </a:r>
            <a:r>
              <a:rPr lang="pt-PT" sz="3600" baseline="0" noProof="0" dirty="0">
                <a:solidFill>
                  <a:schemeClr val="bg1"/>
                </a:solidFill>
              </a:rPr>
              <a:t> </a:t>
            </a:r>
            <a:r>
              <a:rPr lang="pt-PT" sz="3600" noProof="0" dirty="0">
                <a:solidFill>
                  <a:schemeClr val="bg1"/>
                </a:solidFill>
              </a:rPr>
              <a:t>DDL e DML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2971800"/>
            <a:ext cx="335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SQL</a:t>
            </a:r>
          </a:p>
          <a:p>
            <a:r>
              <a:rPr lang="en-GB" sz="3200" dirty="0"/>
              <a:t>Structured Query Language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Teóricas</a:t>
            </a:r>
          </a:p>
          <a:p>
            <a:r>
              <a:rPr lang="pt-PT" sz="1400"/>
              <a:t> </a:t>
            </a:r>
            <a:endParaRPr lang="pt-PT" sz="14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Uma restrição do tipo </a:t>
            </a:r>
            <a:r>
              <a:rPr lang="pt-PT" sz="1600" b="1" dirty="0" err="1">
                <a:latin typeface="Calibri"/>
                <a:cs typeface="Calibri"/>
              </a:rPr>
              <a:t>foreign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key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permite declarar chaves estrangeiras. 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Uma chave estrangeira deve sempre referenciar uma chave primária ou única. </a:t>
            </a:r>
          </a:p>
          <a:p>
            <a:pPr>
              <a:lnSpc>
                <a:spcPct val="70000"/>
              </a:lnSpc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743200"/>
            <a:ext cx="7391400" cy="33958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numero </a:t>
            </a:r>
            <a:r>
              <a:rPr lang="pt-PT" sz="1600" dirty="0" err="1"/>
              <a:t>integer</a:t>
            </a:r>
            <a:r>
              <a:rPr lang="pt-PT" sz="1600" dirty="0"/>
              <a:t> </a:t>
            </a:r>
            <a:r>
              <a:rPr lang="pt-PT" sz="1600" dirty="0" err="1"/>
              <a:t>Primary</a:t>
            </a:r>
            <a:r>
              <a:rPr lang="pt-PT" sz="1600" dirty="0"/>
              <a:t> </a:t>
            </a:r>
            <a:r>
              <a:rPr lang="pt-PT" sz="1600" dirty="0" err="1"/>
              <a:t>key</a:t>
            </a:r>
            <a:r>
              <a:rPr lang="pt-PT" sz="1600" dirty="0"/>
              <a:t>,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nome </a:t>
            </a:r>
            <a:r>
              <a:rPr lang="pt-PT" sz="1600" dirty="0" err="1"/>
              <a:t>varchar</a:t>
            </a:r>
            <a:r>
              <a:rPr lang="pt-PT" sz="1600" dirty="0"/>
              <a:t> (100),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bi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nacionalidade </a:t>
            </a:r>
            <a:r>
              <a:rPr lang="pt-PT" sz="1600" dirty="0" err="1"/>
              <a:t>varchar</a:t>
            </a:r>
            <a:r>
              <a:rPr lang="pt-PT" sz="1600" dirty="0"/>
              <a:t>(30) )   </a:t>
            </a:r>
            <a:r>
              <a:rPr lang="pt-PT" sz="1600" dirty="0" err="1"/>
              <a:t>default</a:t>
            </a:r>
            <a:r>
              <a:rPr lang="pt-PT" sz="1600" dirty="0"/>
              <a:t>  ‘Portuguesa’,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mediaCurso</a:t>
            </a:r>
            <a:r>
              <a:rPr lang="pt-PT" sz="1600" dirty="0"/>
              <a:t>  </a:t>
            </a:r>
            <a:r>
              <a:rPr lang="pt-PT" sz="1600" dirty="0" err="1"/>
              <a:t>number</a:t>
            </a:r>
            <a:r>
              <a:rPr lang="pt-PT" sz="1600" dirty="0"/>
              <a:t> (4 ,2) </a:t>
            </a:r>
            <a:r>
              <a:rPr lang="pt-PT" sz="1600" dirty="0" err="1"/>
              <a:t>default</a:t>
            </a:r>
            <a:r>
              <a:rPr lang="pt-PT" sz="1600" dirty="0"/>
              <a:t>  0,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media_notasExame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,2),</a:t>
            </a:r>
            <a:r>
              <a:rPr lang="pt-PT" sz="1600" dirty="0"/>
              <a:t>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datanascimento</a:t>
            </a:r>
            <a:r>
              <a:rPr lang="pt-PT" sz="1600" dirty="0"/>
              <a:t> date </a:t>
            </a:r>
            <a:r>
              <a:rPr lang="pt-PT" sz="1600" dirty="0" err="1"/>
              <a:t>default</a:t>
            </a:r>
            <a:r>
              <a:rPr lang="pt-PT" sz="1600" dirty="0"/>
              <a:t> </a:t>
            </a:r>
            <a:r>
              <a:rPr lang="pt-PT" sz="1600" dirty="0" err="1"/>
              <a:t>Sysdate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cursoid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 </a:t>
            </a:r>
            <a:r>
              <a:rPr lang="pt-PT" sz="1600" b="1" dirty="0"/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references</a:t>
            </a:r>
            <a:r>
              <a:rPr lang="pt-PT" sz="1600" b="1" dirty="0">
                <a:solidFill>
                  <a:srgbClr val="FF0000"/>
                </a:solidFill>
              </a:rPr>
              <a:t> curso(</a:t>
            </a:r>
            <a:r>
              <a:rPr lang="pt-PT" sz="1600" b="1" dirty="0" err="1">
                <a:solidFill>
                  <a:srgbClr val="FF0000"/>
                </a:solidFill>
              </a:rPr>
              <a:t>id</a:t>
            </a:r>
            <a:r>
              <a:rPr lang="pt-PT" sz="1600" b="1" dirty="0">
                <a:solidFill>
                  <a:srgbClr val="FF0000"/>
                </a:solidFill>
              </a:rPr>
              <a:t>) </a:t>
            </a:r>
            <a:r>
              <a:rPr lang="pt-PT" sz="1600" dirty="0"/>
              <a:t>);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572000" y="5257800"/>
            <a:ext cx="1447800" cy="5334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19800" y="4876800"/>
            <a:ext cx="1752600" cy="830997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atributo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é</a:t>
            </a:r>
            <a:r>
              <a:rPr lang="en-US" sz="1600" dirty="0"/>
              <a:t> </a:t>
            </a:r>
            <a:r>
              <a:rPr lang="en-US" sz="1600" dirty="0" err="1"/>
              <a:t>chave</a:t>
            </a:r>
            <a:r>
              <a:rPr lang="en-US" sz="1600" dirty="0"/>
              <a:t> </a:t>
            </a:r>
            <a:r>
              <a:rPr lang="en-US" sz="1600" dirty="0" err="1"/>
              <a:t>primária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tabela</a:t>
            </a:r>
            <a:r>
              <a:rPr lang="en-US" sz="1600" dirty="0"/>
              <a:t> </a:t>
            </a:r>
            <a:r>
              <a:rPr lang="en-US" sz="1600" dirty="0" err="1"/>
              <a:t>curso</a:t>
            </a:r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9220200" cy="914400"/>
          </a:xfrm>
        </p:spPr>
        <p:txBody>
          <a:bodyPr>
            <a:no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Restrições </a:t>
            </a:r>
            <a:r>
              <a:rPr lang="mr-IN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–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Chaves Estrangeira</a:t>
            </a:r>
          </a:p>
        </p:txBody>
      </p:sp>
      <p:pic>
        <p:nvPicPr>
          <p:cNvPr id="12" name="Picture 11" descr="diagrama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1" t="15089" r="21610" b="48261"/>
          <a:stretch/>
        </p:blipFill>
        <p:spPr>
          <a:xfrm>
            <a:off x="6006192" y="2590800"/>
            <a:ext cx="3061608" cy="190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053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2296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No caso da chave estrangeira ser </a:t>
            </a:r>
            <a:r>
              <a:rPr lang="pt-PT" sz="1800" b="1" dirty="0">
                <a:solidFill>
                  <a:srgbClr val="FF0000"/>
                </a:solidFill>
                <a:latin typeface="Calibri"/>
                <a:cs typeface="Calibri"/>
              </a:rPr>
              <a:t>composta ou concatenada </a:t>
            </a:r>
            <a:r>
              <a:rPr lang="pt-PT" sz="1800" dirty="0">
                <a:latin typeface="Calibri"/>
                <a:cs typeface="Calibri"/>
              </a:rPr>
              <a:t>(mais de uma coluna) usa-se uma restrição de tabela: </a:t>
            </a:r>
          </a:p>
          <a:p>
            <a:pPr>
              <a:lnSpc>
                <a:spcPct val="70000"/>
              </a:lnSpc>
              <a:buSzPct val="100000"/>
              <a:buFont typeface="Wingdings" charset="2"/>
              <a:buChar char=""/>
            </a:pPr>
            <a:endParaRPr lang="pt-PT" sz="18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743200"/>
            <a:ext cx="5181600" cy="376513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 err="1"/>
              <a:t>notaExames</a:t>
            </a:r>
            <a:r>
              <a:rPr lang="pt-PT" sz="1600" dirty="0"/>
              <a:t>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ano_letivo</a:t>
            </a:r>
            <a:r>
              <a:rPr lang="pt-PT" sz="1600" dirty="0"/>
              <a:t> </a:t>
            </a:r>
            <a:r>
              <a:rPr lang="pt-PT" sz="1600" dirty="0" err="1"/>
              <a:t>number</a:t>
            </a:r>
            <a:r>
              <a:rPr lang="pt-PT" sz="1600" dirty="0"/>
              <a:t>(4),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epoca</a:t>
            </a:r>
            <a:r>
              <a:rPr lang="pt-PT" sz="1600" dirty="0"/>
              <a:t> </a:t>
            </a:r>
            <a:r>
              <a:rPr lang="pt-PT" sz="1600" dirty="0" err="1"/>
              <a:t>varchar</a:t>
            </a:r>
            <a:r>
              <a:rPr lang="pt-PT" sz="1600" dirty="0"/>
              <a:t>(20),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cod_disc</a:t>
            </a:r>
            <a:r>
              <a:rPr lang="pt-PT" sz="1600" dirty="0"/>
              <a:t> </a:t>
            </a:r>
            <a:r>
              <a:rPr lang="pt-PT" sz="1600" dirty="0" err="1"/>
              <a:t>number</a:t>
            </a:r>
            <a:r>
              <a:rPr lang="pt-PT" sz="1600" dirty="0"/>
              <a:t>(4),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numero </a:t>
            </a:r>
            <a:r>
              <a:rPr lang="pt-PT" sz="1600" dirty="0" err="1"/>
              <a:t>integer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nota  </a:t>
            </a:r>
            <a:r>
              <a:rPr lang="pt-PT" sz="1600" dirty="0" err="1"/>
              <a:t>number</a:t>
            </a:r>
            <a:r>
              <a:rPr lang="pt-PT" sz="1600" dirty="0"/>
              <a:t>(4,2),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...........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b="1" dirty="0" err="1"/>
              <a:t>Constraint</a:t>
            </a:r>
            <a:r>
              <a:rPr lang="pt-PT" sz="1600" b="1" dirty="0"/>
              <a:t> </a:t>
            </a:r>
            <a:r>
              <a:rPr lang="pt-PT" sz="1600" dirty="0" err="1"/>
              <a:t>fk_notasexame</a:t>
            </a:r>
            <a:r>
              <a:rPr lang="pt-PT" sz="1600" b="1" dirty="0"/>
              <a:t> </a:t>
            </a:r>
            <a:r>
              <a:rPr lang="pt-PT" sz="1600" b="1" dirty="0" err="1"/>
              <a:t>Foreign</a:t>
            </a:r>
            <a:r>
              <a:rPr lang="pt-PT" sz="1600" b="1" dirty="0"/>
              <a:t> </a:t>
            </a:r>
            <a:r>
              <a:rPr lang="pt-PT" sz="1600" b="1" dirty="0" err="1"/>
              <a:t>Key</a:t>
            </a:r>
            <a:r>
              <a:rPr lang="pt-PT" sz="1600" b="1" dirty="0"/>
              <a:t> (</a:t>
            </a:r>
            <a:r>
              <a:rPr lang="pt-PT" sz="1600" b="1" dirty="0" err="1">
                <a:solidFill>
                  <a:srgbClr val="FF0000"/>
                </a:solidFill>
              </a:rPr>
              <a:t>ano_letivo</a:t>
            </a:r>
            <a:r>
              <a:rPr lang="pt-PT" sz="1600" b="1" dirty="0">
                <a:solidFill>
                  <a:srgbClr val="FF0000"/>
                </a:solidFill>
              </a:rPr>
              <a:t>, numero, </a:t>
            </a:r>
            <a:r>
              <a:rPr lang="pt-PT" sz="1600" b="1" dirty="0" err="1">
                <a:solidFill>
                  <a:srgbClr val="FF0000"/>
                </a:solidFill>
              </a:rPr>
              <a:t>cod_disc</a:t>
            </a:r>
            <a:r>
              <a:rPr lang="pt-PT" sz="1600" b="1" dirty="0"/>
              <a:t>) </a:t>
            </a:r>
            <a:r>
              <a:rPr lang="pt-PT" sz="1600" b="1" dirty="0" err="1"/>
              <a:t>references</a:t>
            </a:r>
            <a:r>
              <a:rPr lang="pt-PT" sz="1600" b="1" dirty="0"/>
              <a:t> </a:t>
            </a:r>
            <a:r>
              <a:rPr lang="pt-PT" sz="1600" b="1" dirty="0" err="1">
                <a:solidFill>
                  <a:schemeClr val="accent6">
                    <a:lumMod val="75000"/>
                  </a:schemeClr>
                </a:solidFill>
              </a:rPr>
              <a:t>inscricas</a:t>
            </a:r>
            <a:r>
              <a:rPr lang="pt-PT" sz="1600" b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pt-PT" sz="1600" b="1" dirty="0" err="1">
                <a:solidFill>
                  <a:schemeClr val="accent6">
                    <a:lumMod val="75000"/>
                  </a:schemeClr>
                </a:solidFill>
              </a:rPr>
              <a:t>ano_letivo,numero,cod_disc</a:t>
            </a:r>
            <a:r>
              <a:rPr lang="pt-PT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pt-PT" sz="1600" dirty="0"/>
              <a:t>);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9220200" cy="914400"/>
          </a:xfrm>
        </p:spPr>
        <p:txBody>
          <a:bodyPr>
            <a:no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Restrições </a:t>
            </a:r>
            <a:r>
              <a:rPr lang="mr-IN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–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Chave Estrangeira</a:t>
            </a:r>
          </a:p>
        </p:txBody>
      </p:sp>
      <p:pic>
        <p:nvPicPr>
          <p:cNvPr id="3" name="Picture 2" descr="diagrama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t="61441" r="17601" b="9957"/>
          <a:stretch/>
        </p:blipFill>
        <p:spPr>
          <a:xfrm>
            <a:off x="4572000" y="2438400"/>
            <a:ext cx="4432300" cy="186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222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5486400"/>
            <a:ext cx="82296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ea typeface="ＭＳ Ｐゴシック" charset="0"/>
                <a:cs typeface="Calibri"/>
              </a:rPr>
              <a:t>Neste exemplo estamos a definir que no caso de um curso  ser apagado os alunos que pertençam a esse curso devem ficar com o curso  a </a:t>
            </a:r>
            <a:r>
              <a:rPr lang="pt-PT" sz="1600" dirty="0" err="1">
                <a:latin typeface="Calibri"/>
                <a:ea typeface="ＭＳ Ｐゴシック" charset="0"/>
                <a:cs typeface="Calibri"/>
              </a:rPr>
              <a:t>null</a:t>
            </a:r>
            <a:r>
              <a:rPr lang="pt-PT" sz="1600" dirty="0">
                <a:latin typeface="Calibri"/>
                <a:ea typeface="ＭＳ Ｐゴシック" charset="0"/>
                <a:cs typeface="Calibri"/>
              </a:rPr>
              <a:t>. No caso da chave primária do curso ser modificada, essa modificação deve propagar-se e modificar também o curso da tabela aluno.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9220200" cy="914400"/>
          </a:xfrm>
        </p:spPr>
        <p:txBody>
          <a:bodyPr>
            <a:no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Restrições </a:t>
            </a:r>
            <a:r>
              <a:rPr lang="mr-IN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–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Chave Estrangeira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76400"/>
            <a:ext cx="7162800" cy="37651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dirty="0" err="1"/>
              <a:t>table</a:t>
            </a:r>
            <a:r>
              <a:rPr lang="pt-PT" sz="1600" b="1" dirty="0"/>
              <a:t> </a:t>
            </a:r>
            <a:r>
              <a:rPr lang="pt-PT" sz="1600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numero </a:t>
            </a:r>
            <a:r>
              <a:rPr lang="pt-PT" sz="1600" dirty="0" err="1"/>
              <a:t>integer</a:t>
            </a:r>
            <a:r>
              <a:rPr lang="pt-PT" sz="1600" dirty="0"/>
              <a:t> </a:t>
            </a:r>
            <a:r>
              <a:rPr lang="pt-PT" sz="1600" dirty="0" err="1"/>
              <a:t>primary</a:t>
            </a:r>
            <a:r>
              <a:rPr lang="pt-PT" sz="1600" dirty="0"/>
              <a:t> </a:t>
            </a:r>
            <a:r>
              <a:rPr lang="pt-PT" sz="1600" dirty="0" err="1"/>
              <a:t>key</a:t>
            </a:r>
            <a:r>
              <a:rPr lang="pt-PT" sz="1600" dirty="0"/>
              <a:t>,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nome </a:t>
            </a:r>
            <a:r>
              <a:rPr lang="pt-PT" sz="1600" dirty="0" err="1"/>
              <a:t>varchar</a:t>
            </a:r>
            <a:r>
              <a:rPr lang="pt-PT" sz="1600" dirty="0"/>
              <a:t> (100),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bi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nacionalidade </a:t>
            </a:r>
            <a:r>
              <a:rPr lang="pt-PT" sz="1600" dirty="0" err="1"/>
              <a:t>varchar</a:t>
            </a:r>
            <a:r>
              <a:rPr lang="pt-PT" sz="1600" dirty="0"/>
              <a:t>(30) )   </a:t>
            </a:r>
            <a:r>
              <a:rPr lang="pt-PT" sz="1600" dirty="0" err="1"/>
              <a:t>default</a:t>
            </a:r>
            <a:r>
              <a:rPr lang="pt-PT" sz="1600" dirty="0"/>
              <a:t>  ‘Portuguesa’,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mediaCurso</a:t>
            </a:r>
            <a:r>
              <a:rPr lang="pt-PT" sz="1600" dirty="0"/>
              <a:t>  </a:t>
            </a:r>
            <a:r>
              <a:rPr lang="pt-PT" sz="1600" dirty="0" err="1"/>
              <a:t>number</a:t>
            </a:r>
            <a:r>
              <a:rPr lang="pt-PT" sz="1600" dirty="0"/>
              <a:t> (4 ,2) </a:t>
            </a:r>
            <a:r>
              <a:rPr lang="pt-PT" sz="1600" dirty="0" err="1"/>
              <a:t>default</a:t>
            </a:r>
            <a:r>
              <a:rPr lang="pt-PT" sz="1600" dirty="0"/>
              <a:t>  0,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media_notasExame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,2),</a:t>
            </a:r>
            <a:r>
              <a:rPr lang="pt-PT" sz="1600" dirty="0"/>
              <a:t>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datanascimento</a:t>
            </a:r>
            <a:r>
              <a:rPr lang="pt-PT" sz="1600" dirty="0"/>
              <a:t> date,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cursoid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 </a:t>
            </a:r>
            <a:r>
              <a:rPr lang="pt-PT" sz="1600" b="1" dirty="0"/>
              <a:t> </a:t>
            </a:r>
            <a:r>
              <a:rPr lang="pt-PT" sz="1600" b="1" dirty="0" err="1"/>
              <a:t>references</a:t>
            </a:r>
            <a:r>
              <a:rPr lang="pt-PT" sz="1600" b="1" dirty="0"/>
              <a:t> curso(</a:t>
            </a:r>
            <a:r>
              <a:rPr lang="pt-PT" sz="1600" b="1" dirty="0" err="1"/>
              <a:t>id</a:t>
            </a:r>
            <a:r>
              <a:rPr lang="pt-PT" sz="1600" b="1" dirty="0"/>
              <a:t>)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on</a:t>
            </a:r>
            <a:r>
              <a:rPr lang="pt-PT" sz="1600" b="1" dirty="0">
                <a:solidFill>
                  <a:srgbClr val="FF0000"/>
                </a:solidFill>
              </a:rPr>
              <a:t> delete</a:t>
            </a:r>
            <a:r>
              <a:rPr lang="pt-PT" sz="1600" b="1" dirty="0"/>
              <a:t> </a:t>
            </a:r>
            <a:r>
              <a:rPr lang="pt-PT" sz="1600" b="1" dirty="0" err="1"/>
              <a:t>set</a:t>
            </a:r>
            <a:r>
              <a:rPr lang="pt-PT" sz="1600" b="1" dirty="0"/>
              <a:t> </a:t>
            </a:r>
            <a:r>
              <a:rPr lang="pt-PT" sz="1600" b="1" dirty="0" err="1"/>
              <a:t>null</a:t>
            </a:r>
            <a:r>
              <a:rPr lang="pt-PT" sz="1600" b="1" dirty="0"/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on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update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cascade</a:t>
            </a:r>
            <a:r>
              <a:rPr lang="pt-PT" sz="1600" b="1" dirty="0"/>
              <a:t>,</a:t>
            </a:r>
            <a:r>
              <a:rPr lang="pt-PT" sz="1600" dirty="0"/>
              <a:t> ...</a:t>
            </a:r>
            <a:r>
              <a:rPr lang="pt-PT" sz="1600" b="1" dirty="0"/>
              <a:t> </a:t>
            </a:r>
            <a:r>
              <a:rPr lang="pt-PT" sz="1600" dirty="0"/>
              <a:t>);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57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524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As </a:t>
            </a:r>
            <a:r>
              <a:rPr lang="pt-PT" sz="1600" dirty="0" err="1">
                <a:latin typeface="Calibri"/>
                <a:cs typeface="Calibri"/>
              </a:rPr>
              <a:t>restrições</a:t>
            </a:r>
            <a:r>
              <a:rPr lang="pt-PT" sz="1600" dirty="0">
                <a:latin typeface="Calibri"/>
                <a:cs typeface="Calibri"/>
              </a:rPr>
              <a:t> do tipo </a:t>
            </a:r>
            <a:r>
              <a:rPr lang="pt-PT" sz="1600" b="1" dirty="0">
                <a:latin typeface="Calibri"/>
                <a:cs typeface="Calibri"/>
              </a:rPr>
              <a:t>CHECK</a:t>
            </a:r>
            <a:r>
              <a:rPr lang="pt-PT" sz="1600" dirty="0">
                <a:latin typeface="Calibri"/>
                <a:cs typeface="Calibri"/>
              </a:rPr>
              <a:t> permitem garantir que uma ou mais colunas seguem uma determinada regra que pode ser expressa como uma </a:t>
            </a:r>
            <a:r>
              <a:rPr lang="pt-PT" sz="1600" dirty="0" err="1">
                <a:latin typeface="Calibri"/>
                <a:cs typeface="Calibri"/>
              </a:rPr>
              <a:t>expressão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matemática</a:t>
            </a:r>
            <a:r>
              <a:rPr lang="pt-PT" sz="1600" dirty="0">
                <a:latin typeface="Calibri"/>
                <a:cs typeface="Calibri"/>
              </a:rPr>
              <a:t>.</a:t>
            </a:r>
          </a:p>
          <a:p>
            <a:pPr marL="0" indent="0">
              <a:lnSpc>
                <a:spcPct val="70000"/>
              </a:lnSpc>
              <a:buSzPct val="100000"/>
              <a:buNone/>
            </a:pPr>
            <a:r>
              <a:rPr lang="pt-PT" sz="1400" dirty="0">
                <a:latin typeface="Calibri"/>
                <a:cs typeface="Calibri"/>
              </a:rPr>
              <a:t>  </a:t>
            </a:r>
          </a:p>
          <a:p>
            <a:pPr marL="0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641350" indent="-285750" algn="just"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2743200"/>
            <a:ext cx="6477000" cy="376513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numero </a:t>
            </a:r>
            <a:r>
              <a:rPr lang="pt-PT" sz="1600" dirty="0" err="1"/>
              <a:t>integer</a:t>
            </a:r>
            <a:r>
              <a:rPr lang="pt-PT" sz="1600" dirty="0"/>
              <a:t> </a:t>
            </a:r>
            <a:r>
              <a:rPr lang="pt-PT" sz="1600" dirty="0" err="1"/>
              <a:t>primary</a:t>
            </a:r>
            <a:r>
              <a:rPr lang="pt-PT" sz="1600" dirty="0"/>
              <a:t> </a:t>
            </a:r>
            <a:r>
              <a:rPr lang="pt-PT" sz="1600" dirty="0" err="1"/>
              <a:t>key</a:t>
            </a:r>
            <a:r>
              <a:rPr lang="pt-PT" sz="1600" dirty="0"/>
              <a:t>,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nome </a:t>
            </a:r>
            <a:r>
              <a:rPr lang="pt-PT" sz="1600" dirty="0" err="1"/>
              <a:t>varchar</a:t>
            </a:r>
            <a:r>
              <a:rPr lang="pt-PT" sz="1600" dirty="0"/>
              <a:t> (100),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bi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nacionalidade </a:t>
            </a:r>
            <a:r>
              <a:rPr lang="pt-PT" sz="1600" dirty="0" err="1"/>
              <a:t>varchar</a:t>
            </a:r>
            <a:r>
              <a:rPr lang="pt-PT" sz="1600" dirty="0"/>
              <a:t>(30) )   </a:t>
            </a:r>
            <a:r>
              <a:rPr lang="pt-PT" sz="1600" dirty="0" err="1"/>
              <a:t>default</a:t>
            </a:r>
            <a:r>
              <a:rPr lang="pt-PT" sz="1600" dirty="0"/>
              <a:t>  ‘Portuguesa’,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mediaCurso</a:t>
            </a:r>
            <a:r>
              <a:rPr lang="pt-PT" sz="1600" dirty="0"/>
              <a:t>  </a:t>
            </a:r>
            <a:r>
              <a:rPr lang="pt-PT" sz="1600" dirty="0" err="1"/>
              <a:t>number</a:t>
            </a:r>
            <a:r>
              <a:rPr lang="pt-PT" sz="1600" dirty="0"/>
              <a:t> (4 ,2)  </a:t>
            </a:r>
            <a:r>
              <a:rPr lang="pt-PT" sz="1600" dirty="0" err="1"/>
              <a:t>default</a:t>
            </a:r>
            <a:r>
              <a:rPr lang="pt-PT" sz="1600" dirty="0"/>
              <a:t> 0,</a:t>
            </a:r>
          </a:p>
          <a:p>
            <a:pPr marL="185738" lvl="1">
              <a:lnSpc>
                <a:spcPct val="150000"/>
              </a:lnSpc>
            </a:pPr>
            <a:r>
              <a:rPr lang="pt-PT" sz="1600" b="1" dirty="0"/>
              <a:t>C</a:t>
            </a:r>
            <a:r>
              <a:rPr lang="en-US" sz="1600" b="1" dirty="0" err="1"/>
              <a:t>onstraint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ck_media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check</a:t>
            </a:r>
            <a:r>
              <a:rPr lang="en-US" sz="1600" dirty="0"/>
              <a:t> (</a:t>
            </a:r>
            <a:r>
              <a:rPr lang="en-US" sz="1600" dirty="0" err="1"/>
              <a:t>mediaCurso</a:t>
            </a:r>
            <a:r>
              <a:rPr lang="en-US" sz="1600" dirty="0"/>
              <a:t> &gt;= 0),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media_notasExame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,2),</a:t>
            </a:r>
            <a:r>
              <a:rPr lang="pt-PT" sz="1600" dirty="0"/>
              <a:t> </a:t>
            </a:r>
            <a:endParaRPr lang="en-US" sz="1600" dirty="0"/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datanascimento</a:t>
            </a:r>
            <a:r>
              <a:rPr lang="pt-PT" sz="1600" dirty="0"/>
              <a:t> date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......  );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9220200" cy="914400"/>
          </a:xfrm>
        </p:spPr>
        <p:txBody>
          <a:bodyPr>
            <a:no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Restrições  </a:t>
            </a:r>
            <a:r>
              <a:rPr lang="mr-IN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–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Check</a:t>
            </a:r>
            <a:endParaRPr lang="pt-PT" sz="2800" kern="1200" dirty="0">
              <a:solidFill>
                <a:schemeClr val="tx1"/>
              </a:solidFill>
              <a:latin typeface="Garamond" charset="0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70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No caso da restrição abranger </a:t>
            </a:r>
            <a:r>
              <a:rPr lang="pt-PT" sz="1600" u="sng" dirty="0">
                <a:solidFill>
                  <a:srgbClr val="FF0000"/>
                </a:solidFill>
                <a:latin typeface="Calibri"/>
                <a:cs typeface="Calibri"/>
              </a:rPr>
              <a:t>mais de uma coluna</a:t>
            </a:r>
            <a:r>
              <a:rPr lang="pt-PT" sz="1600" dirty="0">
                <a:latin typeface="Calibri"/>
                <a:cs typeface="Calibri"/>
              </a:rPr>
              <a:t> temos de usar uma restrição de tabela. </a:t>
            </a:r>
          </a:p>
          <a:p>
            <a:pPr marL="0" indent="0">
              <a:lnSpc>
                <a:spcPct val="70000"/>
              </a:lnSpc>
              <a:buSzPct val="100000"/>
              <a:buNone/>
            </a:pPr>
            <a:r>
              <a:rPr lang="pt-PT" sz="1400" dirty="0">
                <a:latin typeface="Calibri"/>
                <a:cs typeface="Calibri"/>
              </a:rPr>
              <a:t>  </a:t>
            </a:r>
          </a:p>
          <a:p>
            <a:pPr marL="0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667000"/>
            <a:ext cx="7543800" cy="376513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numero </a:t>
            </a:r>
            <a:r>
              <a:rPr lang="pt-PT" sz="1600" dirty="0" err="1"/>
              <a:t>Primary</a:t>
            </a:r>
            <a:r>
              <a:rPr lang="pt-PT" sz="1600" dirty="0"/>
              <a:t> </a:t>
            </a:r>
            <a:r>
              <a:rPr lang="pt-PT" sz="1600" dirty="0" err="1"/>
              <a:t>Key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nome </a:t>
            </a:r>
            <a:r>
              <a:rPr lang="pt-PT" sz="1600" dirty="0" err="1"/>
              <a:t>varchar</a:t>
            </a:r>
            <a:r>
              <a:rPr lang="pt-PT" sz="1600" dirty="0"/>
              <a:t> (100) 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bi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 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nacionalidade </a:t>
            </a:r>
            <a:r>
              <a:rPr lang="pt-PT" sz="1600" dirty="0" err="1"/>
              <a:t>varchar</a:t>
            </a:r>
            <a:r>
              <a:rPr lang="pt-PT" sz="1600" dirty="0"/>
              <a:t>(30) </a:t>
            </a:r>
            <a:r>
              <a:rPr lang="pt-PT" sz="1600" dirty="0" err="1"/>
              <a:t>default</a:t>
            </a:r>
            <a:r>
              <a:rPr lang="pt-PT" sz="1600" dirty="0"/>
              <a:t> ‘</a:t>
            </a:r>
            <a:r>
              <a:rPr lang="pt-PT" sz="1600" dirty="0" err="1"/>
              <a:t>Protuguesa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mediaCurso</a:t>
            </a:r>
            <a:r>
              <a:rPr lang="pt-PT" sz="1600" dirty="0"/>
              <a:t>  </a:t>
            </a:r>
            <a:r>
              <a:rPr lang="pt-PT" sz="1600" dirty="0" err="1"/>
              <a:t>number</a:t>
            </a:r>
            <a:r>
              <a:rPr lang="pt-PT" sz="1600" dirty="0"/>
              <a:t> (4 ,2</a:t>
            </a:r>
            <a:r>
              <a:rPr lang="pt-PT" sz="1600" b="1" dirty="0"/>
              <a:t>)  </a:t>
            </a:r>
            <a:r>
              <a:rPr lang="pt-PT" sz="1600" dirty="0" err="1"/>
              <a:t>default</a:t>
            </a:r>
            <a:r>
              <a:rPr lang="pt-PT" sz="1600" dirty="0"/>
              <a:t> 0,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media_notasExame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,2),</a:t>
            </a:r>
            <a:endParaRPr lang="pt-PT" sz="1600" dirty="0"/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datanascimento</a:t>
            </a:r>
            <a:r>
              <a:rPr lang="pt-PT" sz="1600" dirty="0"/>
              <a:t> date,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b="1" dirty="0"/>
              <a:t>c</a:t>
            </a:r>
            <a:r>
              <a:rPr lang="en-US" sz="1600" b="1" dirty="0" err="1"/>
              <a:t>onstraint</a:t>
            </a:r>
            <a:r>
              <a:rPr lang="en-US" sz="1600" b="1" dirty="0"/>
              <a:t> </a:t>
            </a:r>
            <a:r>
              <a:rPr lang="en-US" sz="1600" b="1" dirty="0" err="1"/>
              <a:t>ck_mediaExames</a:t>
            </a:r>
            <a:r>
              <a:rPr lang="en-US" sz="1600" b="1" dirty="0"/>
              <a:t>  </a:t>
            </a:r>
            <a:r>
              <a:rPr lang="en-US" sz="1600" b="1" dirty="0">
                <a:solidFill>
                  <a:srgbClr val="FF0000"/>
                </a:solidFill>
              </a:rPr>
              <a:t>check</a:t>
            </a:r>
            <a:r>
              <a:rPr lang="en-US" sz="1600" dirty="0"/>
              <a:t> (</a:t>
            </a:r>
            <a:r>
              <a:rPr lang="en-US" sz="1600" dirty="0" err="1"/>
              <a:t>media_notasExame</a:t>
            </a:r>
            <a:r>
              <a:rPr lang="en-US" sz="1600" dirty="0"/>
              <a:t> &lt; </a:t>
            </a:r>
            <a:r>
              <a:rPr lang="en-US" sz="1600" dirty="0" err="1"/>
              <a:t>médiaCurso</a:t>
            </a:r>
            <a:r>
              <a:rPr lang="en-US" sz="1600" dirty="0"/>
              <a:t>) </a:t>
            </a:r>
            <a:endParaRPr lang="pt-PT" sz="1600" dirty="0"/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.........   );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9220200" cy="914400"/>
          </a:xfrm>
        </p:spPr>
        <p:txBody>
          <a:bodyPr>
            <a:no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Restrições  </a:t>
            </a:r>
            <a:r>
              <a:rPr lang="mr-IN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–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Check</a:t>
            </a:r>
            <a:endParaRPr lang="pt-PT" sz="2800" kern="1200" dirty="0">
              <a:solidFill>
                <a:schemeClr val="tx1"/>
              </a:solidFill>
              <a:latin typeface="Garamond" charset="0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33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Para garantir que uma coluna </a:t>
            </a:r>
            <a:r>
              <a:rPr lang="pt-PT" sz="1600" u="sng" dirty="0">
                <a:solidFill>
                  <a:srgbClr val="FF0000"/>
                </a:solidFill>
                <a:latin typeface="Calibri"/>
                <a:cs typeface="Calibri"/>
              </a:rPr>
              <a:t>não tenha valores nulos </a:t>
            </a:r>
            <a:r>
              <a:rPr lang="pt-PT" sz="1600" dirty="0">
                <a:latin typeface="Calibri"/>
                <a:cs typeface="Calibri"/>
              </a:rPr>
              <a:t>podemos usar uma restrição do tipo </a:t>
            </a:r>
            <a:r>
              <a:rPr lang="pt-PT" sz="1600" b="1" dirty="0" err="1">
                <a:latin typeface="Calibri"/>
                <a:cs typeface="Calibri"/>
              </a:rPr>
              <a:t>not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null</a:t>
            </a:r>
            <a:endParaRPr lang="pt-PT" sz="1600" dirty="0">
              <a:latin typeface="Calibri"/>
              <a:cs typeface="Calibri"/>
            </a:endParaRPr>
          </a:p>
          <a:p>
            <a:pPr marL="0" indent="0">
              <a:lnSpc>
                <a:spcPct val="70000"/>
              </a:lnSpc>
              <a:buSzPct val="100000"/>
              <a:buNone/>
            </a:pPr>
            <a:r>
              <a:rPr lang="pt-PT" sz="1400" dirty="0">
                <a:latin typeface="Calibri"/>
                <a:cs typeface="Calibri"/>
              </a:rPr>
              <a:t>  </a:t>
            </a:r>
          </a:p>
          <a:p>
            <a:pPr marL="0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9220200" cy="914400"/>
          </a:xfrm>
        </p:spPr>
        <p:txBody>
          <a:bodyPr>
            <a:no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Restrições  </a:t>
            </a:r>
            <a:r>
              <a:rPr lang="mr-IN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–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Not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Null</a:t>
            </a:r>
            <a:endParaRPr lang="pt-PT" sz="2800" kern="1200" dirty="0">
              <a:solidFill>
                <a:schemeClr val="tx1"/>
              </a:solidFill>
              <a:latin typeface="Garamond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2711866"/>
            <a:ext cx="7543800" cy="376513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Nuero</a:t>
            </a:r>
            <a:r>
              <a:rPr lang="pt-PT" sz="1600" dirty="0"/>
              <a:t> </a:t>
            </a:r>
            <a:r>
              <a:rPr lang="pt-PT" sz="1600" dirty="0" err="1"/>
              <a:t>Primary</a:t>
            </a:r>
            <a:r>
              <a:rPr lang="pt-PT" sz="1600" dirty="0"/>
              <a:t> </a:t>
            </a:r>
            <a:r>
              <a:rPr lang="pt-PT" sz="1600" dirty="0" err="1"/>
              <a:t>Key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nome </a:t>
            </a:r>
            <a:r>
              <a:rPr lang="pt-PT" sz="1600" dirty="0" err="1"/>
              <a:t>varchar</a:t>
            </a:r>
            <a:r>
              <a:rPr lang="pt-PT" sz="1600" dirty="0"/>
              <a:t> (100</a:t>
            </a:r>
            <a:r>
              <a:rPr lang="pt-PT" sz="1600" b="1" dirty="0"/>
              <a:t>)  </a:t>
            </a:r>
            <a:r>
              <a:rPr lang="pt-PT" sz="1600" b="1" dirty="0" err="1">
                <a:solidFill>
                  <a:srgbClr val="FF0000"/>
                </a:solidFill>
              </a:rPr>
              <a:t>not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null</a:t>
            </a:r>
            <a:r>
              <a:rPr lang="pt-PT" sz="1600" b="1" dirty="0">
                <a:solidFill>
                  <a:srgbClr val="FF0000"/>
                </a:solidFill>
              </a:rPr>
              <a:t>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bi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 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>
                <a:solidFill>
                  <a:srgbClr val="000000"/>
                </a:solidFill>
              </a:rPr>
              <a:t>nacionalidade </a:t>
            </a:r>
            <a:r>
              <a:rPr lang="pt-PT" sz="1600" dirty="0" err="1">
                <a:solidFill>
                  <a:srgbClr val="000000"/>
                </a:solidFill>
              </a:rPr>
              <a:t>varchar</a:t>
            </a:r>
            <a:r>
              <a:rPr lang="pt-PT" sz="1600" dirty="0">
                <a:solidFill>
                  <a:srgbClr val="000000"/>
                </a:solidFill>
              </a:rPr>
              <a:t>(30) </a:t>
            </a:r>
            <a:r>
              <a:rPr lang="pt-PT" sz="1600" dirty="0" err="1">
                <a:solidFill>
                  <a:srgbClr val="000000"/>
                </a:solidFill>
              </a:rPr>
              <a:t>default</a:t>
            </a:r>
            <a:r>
              <a:rPr lang="pt-PT" sz="1600" dirty="0">
                <a:solidFill>
                  <a:srgbClr val="000000"/>
                </a:solidFill>
              </a:rPr>
              <a:t> ‘</a:t>
            </a:r>
            <a:r>
              <a:rPr lang="pt-PT" sz="1600" dirty="0" err="1">
                <a:solidFill>
                  <a:srgbClr val="000000"/>
                </a:solidFill>
              </a:rPr>
              <a:t>Protuguesa</a:t>
            </a:r>
            <a:r>
              <a:rPr lang="pt-PT" sz="1600" dirty="0">
                <a:solidFill>
                  <a:srgbClr val="000000"/>
                </a:solidFill>
              </a:rPr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>
                <a:solidFill>
                  <a:srgbClr val="000000"/>
                </a:solidFill>
              </a:rPr>
              <a:t>mediaCurso</a:t>
            </a:r>
            <a:r>
              <a:rPr lang="pt-PT" sz="1600" dirty="0">
                <a:solidFill>
                  <a:srgbClr val="000000"/>
                </a:solidFill>
              </a:rPr>
              <a:t> 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  </a:t>
            </a:r>
            <a:r>
              <a:rPr lang="pt-PT" sz="1600" dirty="0" err="1">
                <a:solidFill>
                  <a:srgbClr val="000000"/>
                </a:solidFill>
              </a:rPr>
              <a:t>default</a:t>
            </a:r>
            <a:r>
              <a:rPr lang="pt-PT" sz="1600" dirty="0">
                <a:solidFill>
                  <a:srgbClr val="000000"/>
                </a:solidFill>
              </a:rPr>
              <a:t> 0,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media_notasExame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>
                <a:solidFill>
                  <a:srgbClr val="000000"/>
                </a:solidFill>
              </a:rPr>
              <a:t>c</a:t>
            </a:r>
            <a:r>
              <a:rPr lang="en-US" sz="1600" dirty="0" err="1">
                <a:solidFill>
                  <a:srgbClr val="000000"/>
                </a:solidFill>
              </a:rPr>
              <a:t>onstraint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ck_mediaExames</a:t>
            </a:r>
            <a:r>
              <a:rPr lang="en-US" sz="1600" dirty="0">
                <a:solidFill>
                  <a:srgbClr val="000000"/>
                </a:solidFill>
              </a:rPr>
              <a:t>  check (</a:t>
            </a:r>
            <a:r>
              <a:rPr lang="en-US" sz="1600" dirty="0" err="1">
                <a:solidFill>
                  <a:srgbClr val="000000"/>
                </a:solidFill>
              </a:rPr>
              <a:t>media_notasExame</a:t>
            </a:r>
            <a:r>
              <a:rPr lang="en-US" sz="1600" dirty="0">
                <a:solidFill>
                  <a:srgbClr val="000000"/>
                </a:solidFill>
              </a:rPr>
              <a:t> &lt; </a:t>
            </a:r>
            <a:r>
              <a:rPr lang="en-US" sz="1600" dirty="0" err="1">
                <a:solidFill>
                  <a:srgbClr val="000000"/>
                </a:solidFill>
              </a:rPr>
              <a:t>médiaCurso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datanascimento</a:t>
            </a:r>
            <a:r>
              <a:rPr lang="pt-PT" sz="1600" dirty="0">
                <a:solidFill>
                  <a:srgbClr val="000000"/>
                </a:solidFill>
              </a:rPr>
              <a:t> date,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pt-PT" sz="1600" dirty="0">
              <a:solidFill>
                <a:srgbClr val="000000"/>
              </a:solidFill>
            </a:endParaRP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>
                <a:solidFill>
                  <a:srgbClr val="000000"/>
                </a:solidFill>
              </a:rPr>
              <a:t>.........   );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21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22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 Chaves candidatas (alternativas) podem ser definidas usando restrições do tipo </a:t>
            </a:r>
            <a:r>
              <a:rPr lang="pt-PT" sz="1600" b="1" dirty="0" err="1">
                <a:latin typeface="Calibri"/>
                <a:cs typeface="Calibri"/>
              </a:rPr>
              <a:t>unique</a:t>
            </a:r>
            <a:r>
              <a:rPr lang="pt-PT" sz="1600" dirty="0">
                <a:latin typeface="Calibri"/>
                <a:cs typeface="Calibri"/>
              </a:rPr>
              <a:t>.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Estas restrições são equivalentes às restrições de chave primária  mas não obrigam os valores a ser não nulos</a:t>
            </a:r>
            <a:r>
              <a:rPr lang="pt-PT" sz="1600" dirty="0"/>
              <a:t>. </a:t>
            </a:r>
          </a:p>
          <a:p>
            <a:pPr>
              <a:lnSpc>
                <a:spcPct val="70000"/>
              </a:lnSpc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9220200" cy="914400"/>
          </a:xfrm>
        </p:spPr>
        <p:txBody>
          <a:bodyPr>
            <a:no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Restrições  </a:t>
            </a:r>
            <a:r>
              <a:rPr lang="mr-IN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–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Valores únicos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2864266"/>
            <a:ext cx="7543800" cy="376513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numero </a:t>
            </a:r>
            <a:r>
              <a:rPr lang="pt-PT" sz="1600" dirty="0" err="1"/>
              <a:t>Primary</a:t>
            </a:r>
            <a:r>
              <a:rPr lang="pt-PT" sz="1600" dirty="0"/>
              <a:t> </a:t>
            </a:r>
            <a:r>
              <a:rPr lang="pt-PT" sz="1600" dirty="0" err="1"/>
              <a:t>Key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nome </a:t>
            </a:r>
            <a:r>
              <a:rPr lang="pt-PT" sz="1600" dirty="0" err="1"/>
              <a:t>varchar</a:t>
            </a:r>
            <a:r>
              <a:rPr lang="pt-PT" sz="1600" dirty="0"/>
              <a:t> (100</a:t>
            </a:r>
            <a:r>
              <a:rPr lang="pt-PT" sz="1600" b="1" dirty="0"/>
              <a:t>)  </a:t>
            </a:r>
            <a:r>
              <a:rPr lang="pt-PT" sz="1600" dirty="0" err="1"/>
              <a:t>not</a:t>
            </a:r>
            <a:r>
              <a:rPr lang="pt-PT" sz="1600" dirty="0"/>
              <a:t> </a:t>
            </a:r>
            <a:r>
              <a:rPr lang="pt-PT" sz="1600" dirty="0" err="1"/>
              <a:t>null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bi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  </a:t>
            </a:r>
            <a:r>
              <a:rPr lang="pt-PT" sz="1600" b="1" dirty="0" err="1">
                <a:solidFill>
                  <a:srgbClr val="FF0000"/>
                </a:solidFill>
              </a:rPr>
              <a:t>unique</a:t>
            </a:r>
            <a:r>
              <a:rPr lang="pt-PT" sz="1600" b="1" dirty="0">
                <a:solidFill>
                  <a:srgbClr val="FF0000"/>
                </a:solidFill>
              </a:rPr>
              <a:t>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>
                <a:solidFill>
                  <a:srgbClr val="000000"/>
                </a:solidFill>
              </a:rPr>
              <a:t>nacionalidade </a:t>
            </a:r>
            <a:r>
              <a:rPr lang="pt-PT" sz="1600" dirty="0" err="1">
                <a:solidFill>
                  <a:srgbClr val="000000"/>
                </a:solidFill>
              </a:rPr>
              <a:t>varchar</a:t>
            </a:r>
            <a:r>
              <a:rPr lang="pt-PT" sz="1600" dirty="0">
                <a:solidFill>
                  <a:srgbClr val="000000"/>
                </a:solidFill>
              </a:rPr>
              <a:t>(30) </a:t>
            </a:r>
            <a:r>
              <a:rPr lang="pt-PT" sz="1600" dirty="0" err="1">
                <a:solidFill>
                  <a:srgbClr val="000000"/>
                </a:solidFill>
              </a:rPr>
              <a:t>default</a:t>
            </a:r>
            <a:r>
              <a:rPr lang="pt-PT" sz="1600" dirty="0">
                <a:solidFill>
                  <a:srgbClr val="000000"/>
                </a:solidFill>
              </a:rPr>
              <a:t> ‘</a:t>
            </a:r>
            <a:r>
              <a:rPr lang="pt-PT" sz="1600" dirty="0" err="1">
                <a:solidFill>
                  <a:srgbClr val="000000"/>
                </a:solidFill>
              </a:rPr>
              <a:t>Protuguesa</a:t>
            </a:r>
            <a:r>
              <a:rPr lang="pt-PT" sz="1600" dirty="0">
                <a:solidFill>
                  <a:srgbClr val="000000"/>
                </a:solidFill>
              </a:rPr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>
                <a:solidFill>
                  <a:srgbClr val="000000"/>
                </a:solidFill>
              </a:rPr>
              <a:t>mediaCurso</a:t>
            </a:r>
            <a:r>
              <a:rPr lang="pt-PT" sz="1600" dirty="0">
                <a:solidFill>
                  <a:srgbClr val="000000"/>
                </a:solidFill>
              </a:rPr>
              <a:t> 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  </a:t>
            </a:r>
            <a:r>
              <a:rPr lang="pt-PT" sz="1600" dirty="0" err="1">
                <a:solidFill>
                  <a:srgbClr val="000000"/>
                </a:solidFill>
              </a:rPr>
              <a:t>default</a:t>
            </a:r>
            <a:r>
              <a:rPr lang="pt-PT" sz="1600" dirty="0">
                <a:solidFill>
                  <a:srgbClr val="000000"/>
                </a:solidFill>
              </a:rPr>
              <a:t> 0,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media_notasExame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>
                <a:solidFill>
                  <a:srgbClr val="000000"/>
                </a:solidFill>
              </a:rPr>
              <a:t>c</a:t>
            </a:r>
            <a:r>
              <a:rPr lang="en-US" sz="1600" dirty="0" err="1">
                <a:solidFill>
                  <a:srgbClr val="000000"/>
                </a:solidFill>
              </a:rPr>
              <a:t>onstraint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ck_mediaExames</a:t>
            </a:r>
            <a:r>
              <a:rPr lang="en-US" sz="1600" dirty="0">
                <a:solidFill>
                  <a:srgbClr val="000000"/>
                </a:solidFill>
              </a:rPr>
              <a:t>  check (</a:t>
            </a:r>
            <a:r>
              <a:rPr lang="en-US" sz="1600" dirty="0" err="1">
                <a:solidFill>
                  <a:srgbClr val="000000"/>
                </a:solidFill>
              </a:rPr>
              <a:t>media_notasExame</a:t>
            </a:r>
            <a:r>
              <a:rPr lang="en-US" sz="1600" dirty="0">
                <a:solidFill>
                  <a:srgbClr val="000000"/>
                </a:solidFill>
              </a:rPr>
              <a:t> &lt; </a:t>
            </a:r>
            <a:r>
              <a:rPr lang="en-US" sz="1600" dirty="0" err="1">
                <a:solidFill>
                  <a:srgbClr val="000000"/>
                </a:solidFill>
              </a:rPr>
              <a:t>médiaCurso</a:t>
            </a:r>
            <a:r>
              <a:rPr lang="en-US" sz="1600" dirty="0">
                <a:solidFill>
                  <a:srgbClr val="000000"/>
                </a:solidFill>
              </a:rPr>
              <a:t>),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datanascimento</a:t>
            </a:r>
            <a:r>
              <a:rPr lang="pt-PT" sz="1600" dirty="0">
                <a:solidFill>
                  <a:srgbClr val="000000"/>
                </a:solidFill>
              </a:rPr>
              <a:t> date </a:t>
            </a:r>
            <a:r>
              <a:rPr lang="pt-PT" sz="1600" dirty="0" err="1">
                <a:solidFill>
                  <a:srgbClr val="000000"/>
                </a:solidFill>
              </a:rPr>
              <a:t>default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sysdate</a:t>
            </a:r>
            <a:r>
              <a:rPr lang="pt-PT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pt-PT" sz="1600" dirty="0">
              <a:solidFill>
                <a:srgbClr val="000000"/>
              </a:solidFill>
            </a:endParaRP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>
                <a:solidFill>
                  <a:srgbClr val="000000"/>
                </a:solidFill>
              </a:rPr>
              <a:t>.........   );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999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É possível alterar tabelas</a:t>
            </a:r>
          </a:p>
          <a:p>
            <a:pPr lvl="1">
              <a:lnSpc>
                <a:spcPct val="140000"/>
              </a:lnSpc>
              <a:buSzPct val="100000"/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Acrescentar novas colunas, alterar o tipo de dados e eliminar colunas;</a:t>
            </a:r>
          </a:p>
          <a:p>
            <a:pPr lvl="1">
              <a:lnSpc>
                <a:spcPct val="140000"/>
              </a:lnSpc>
              <a:buSzPct val="100000"/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Acrescentar ou retirar </a:t>
            </a:r>
            <a:r>
              <a:rPr lang="pt-PT" sz="1600" i="1" dirty="0" err="1">
                <a:latin typeface="Calibri"/>
                <a:cs typeface="Calibri"/>
              </a:rPr>
              <a:t>constraints</a:t>
            </a:r>
            <a:r>
              <a:rPr lang="pt-PT" sz="1600" i="1" dirty="0">
                <a:latin typeface="Calibri"/>
                <a:cs typeface="Calibri"/>
              </a:rPr>
              <a:t>.</a:t>
            </a:r>
          </a:p>
          <a:p>
            <a:pPr marL="342900" lvl="1" indent="0">
              <a:lnSpc>
                <a:spcPct val="140000"/>
              </a:lnSpc>
              <a:buSzPct val="100000"/>
              <a:buNone/>
            </a:pPr>
            <a:endParaRPr lang="pt-PT" sz="1100" i="1" dirty="0">
              <a:latin typeface="Calibri"/>
              <a:cs typeface="Calibri"/>
            </a:endParaRPr>
          </a:p>
          <a:p>
            <a:pPr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sz="1800" b="1" dirty="0">
                <a:latin typeface="Calibri"/>
                <a:cs typeface="Calibri"/>
              </a:rPr>
              <a:t>Acrescentar uma coluna</a:t>
            </a:r>
          </a:p>
          <a:p>
            <a:pPr lvl="1">
              <a:lnSpc>
                <a:spcPct val="140000"/>
              </a:lnSpc>
              <a:buSzPct val="100000"/>
              <a:buFont typeface="Wingdings" charset="2"/>
              <a:buChar char="Ø"/>
            </a:pPr>
            <a:r>
              <a:rPr lang="pt-PT" sz="1600" dirty="0">
                <a:solidFill>
                  <a:srgbClr val="FF0000"/>
                </a:solidFill>
                <a:latin typeface="Calibri"/>
                <a:cs typeface="Calibri"/>
              </a:rPr>
              <a:t>ALTER TABLE </a:t>
            </a:r>
            <a:r>
              <a:rPr lang="pt-PT" sz="1600" dirty="0">
                <a:latin typeface="Calibri"/>
                <a:cs typeface="Calibri"/>
              </a:rPr>
              <a:t>Aluno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ADD </a:t>
            </a:r>
            <a:r>
              <a:rPr lang="pt-PT" sz="1600" dirty="0">
                <a:latin typeface="Calibri"/>
                <a:cs typeface="Calibri"/>
              </a:rPr>
              <a:t>(email </a:t>
            </a:r>
            <a:r>
              <a:rPr lang="pt-PT" sz="1600" dirty="0" err="1">
                <a:latin typeface="Calibri"/>
                <a:cs typeface="Calibri"/>
              </a:rPr>
              <a:t>varchar</a:t>
            </a:r>
            <a:r>
              <a:rPr lang="pt-PT" sz="1600" dirty="0">
                <a:latin typeface="Calibri"/>
                <a:cs typeface="Calibri"/>
              </a:rPr>
              <a:t>(100))</a:t>
            </a:r>
          </a:p>
          <a:p>
            <a:pPr lvl="1">
              <a:lnSpc>
                <a:spcPct val="140000"/>
              </a:lnSpc>
              <a:buSzPct val="100000"/>
              <a:buFont typeface="Wingdings" charset="2"/>
              <a:buChar char=""/>
            </a:pPr>
            <a:endParaRPr lang="pt-PT" sz="1100" dirty="0">
              <a:latin typeface="Calibri"/>
              <a:cs typeface="Calibri"/>
            </a:endParaRPr>
          </a:p>
          <a:p>
            <a:pPr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sz="1800" b="1" dirty="0">
                <a:latin typeface="Calibri"/>
                <a:cs typeface="Calibri"/>
              </a:rPr>
              <a:t>Eliminar uma coluna</a:t>
            </a:r>
          </a:p>
          <a:p>
            <a:pPr lvl="1">
              <a:lnSpc>
                <a:spcPct val="140000"/>
              </a:lnSpc>
              <a:buSzPct val="100000"/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ALTER TABLE Aluno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DROP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column</a:t>
            </a:r>
            <a:r>
              <a:rPr lang="pt-PT" sz="1600" dirty="0">
                <a:latin typeface="Calibri"/>
                <a:cs typeface="Calibri"/>
              </a:rPr>
              <a:t> email</a:t>
            </a:r>
          </a:p>
          <a:p>
            <a:pPr lvl="1">
              <a:lnSpc>
                <a:spcPct val="140000"/>
              </a:lnSpc>
              <a:buSzPct val="100000"/>
              <a:buFont typeface="Wingdings" charset="2"/>
              <a:buChar char=""/>
            </a:pPr>
            <a:endParaRPr lang="pt-PT" sz="1050" dirty="0">
              <a:latin typeface="Calibri"/>
              <a:cs typeface="Calibri"/>
            </a:endParaRPr>
          </a:p>
          <a:p>
            <a:pPr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sz="1800" b="1" dirty="0">
                <a:latin typeface="Calibri"/>
                <a:cs typeface="Calibri"/>
              </a:rPr>
              <a:t>Alterar o tipo de dados </a:t>
            </a:r>
            <a:r>
              <a:rPr lang="pt-PT" sz="1800" dirty="0">
                <a:latin typeface="Calibri"/>
                <a:cs typeface="Calibri"/>
              </a:rPr>
              <a:t>de uma coluna</a:t>
            </a:r>
          </a:p>
          <a:p>
            <a:pPr lvl="1">
              <a:lnSpc>
                <a:spcPct val="140000"/>
              </a:lnSpc>
              <a:buSzPct val="100000"/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ALTER TABLE Aluno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MODIFY </a:t>
            </a:r>
            <a:r>
              <a:rPr lang="pt-PT" sz="1600" dirty="0">
                <a:latin typeface="Calibri"/>
                <a:cs typeface="Calibri"/>
              </a:rPr>
              <a:t> (email </a:t>
            </a:r>
            <a:r>
              <a:rPr lang="pt-PT" sz="1600" dirty="0" err="1">
                <a:latin typeface="Calibri"/>
                <a:cs typeface="Calibri"/>
              </a:rPr>
              <a:t>varchar</a:t>
            </a:r>
            <a:r>
              <a:rPr lang="pt-PT" sz="1600" dirty="0">
                <a:latin typeface="Calibri"/>
                <a:cs typeface="Calibri"/>
              </a:rPr>
              <a:t>(75))</a:t>
            </a:r>
          </a:p>
          <a:p>
            <a:pPr marL="342900" lvl="1" indent="0">
              <a:lnSpc>
                <a:spcPct val="12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9220200" cy="762000"/>
          </a:xfrm>
        </p:spPr>
        <p:txBody>
          <a:bodyPr>
            <a:no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Modificação de Tabelas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572000" y="4343400"/>
            <a:ext cx="1219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ATENÇÃO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4114800"/>
            <a:ext cx="2895600" cy="1040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E8637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Para </a:t>
            </a:r>
            <a:r>
              <a:rPr lang="en-US" sz="1600" dirty="0" err="1"/>
              <a:t>apagar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Tabela</a:t>
            </a:r>
            <a:r>
              <a:rPr lang="en-US" sz="1600" dirty="0"/>
              <a:t>  </a:t>
            </a:r>
            <a:r>
              <a:rPr lang="en-US" sz="1600" b="1" dirty="0"/>
              <a:t>DROP TABLE &lt;</a:t>
            </a:r>
            <a:r>
              <a:rPr lang="en-US" sz="1600" b="1" dirty="0" err="1"/>
              <a:t>nometabela</a:t>
            </a:r>
            <a:r>
              <a:rPr lang="en-US" sz="16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0613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SzPct val="100000"/>
              <a:buFont typeface="Wingdings" charset="2"/>
              <a:buChar char=""/>
            </a:pPr>
            <a:r>
              <a:rPr lang="pt-PT" sz="1600" b="1" dirty="0">
                <a:latin typeface="Calibri"/>
                <a:cs typeface="Calibri"/>
              </a:rPr>
              <a:t>Eliminar uma </a:t>
            </a:r>
            <a:r>
              <a:rPr lang="pt-PT" sz="1600" b="1" dirty="0" err="1">
                <a:latin typeface="Calibri"/>
                <a:cs typeface="Calibri"/>
              </a:rPr>
              <a:t>constraint</a:t>
            </a:r>
            <a:endParaRPr lang="pt-PT" sz="1600" b="1" dirty="0">
              <a:latin typeface="Calibri"/>
              <a:cs typeface="Calibri"/>
            </a:endParaRPr>
          </a:p>
          <a:p>
            <a:pPr marL="627063" lvl="1" indent="-284163">
              <a:lnSpc>
                <a:spcPct val="120000"/>
              </a:lnSpc>
              <a:buSzPct val="100000"/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ALTER TABLE Aluno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DROP CONSTRAINT </a:t>
            </a:r>
            <a:r>
              <a:rPr lang="pt-PT" sz="1600" dirty="0" err="1">
                <a:latin typeface="Calibri"/>
                <a:cs typeface="Calibri"/>
              </a:rPr>
              <a:t>FK_Nota_id_aluno_Aluno</a:t>
            </a:r>
            <a:endParaRPr lang="pt-PT" sz="1600" dirty="0">
              <a:latin typeface="Calibri"/>
              <a:cs typeface="Calibri"/>
            </a:endParaRPr>
          </a:p>
          <a:p>
            <a:pPr marL="342900" lvl="1" indent="0">
              <a:lnSpc>
                <a:spcPct val="12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</a:pPr>
            <a:r>
              <a:rPr lang="pt-PT" sz="1600" b="1" dirty="0">
                <a:latin typeface="Calibri"/>
                <a:cs typeface="Calibri"/>
              </a:rPr>
              <a:t>Acrescentar uma </a:t>
            </a:r>
            <a:r>
              <a:rPr lang="pt-PT" sz="1600" b="1" dirty="0" err="1">
                <a:latin typeface="Calibri"/>
                <a:cs typeface="Calibri"/>
              </a:rPr>
              <a:t>constraint</a:t>
            </a:r>
            <a:endParaRPr lang="pt-PT" sz="1600" b="1" dirty="0">
              <a:latin typeface="Calibri"/>
              <a:cs typeface="Calibri"/>
            </a:endParaRPr>
          </a:p>
          <a:p>
            <a:pPr marL="711200" lvl="1" indent="-368300">
              <a:lnSpc>
                <a:spcPct val="120000"/>
              </a:lnSpc>
              <a:buSzPct val="100000"/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ALTER TABLE Aluno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ADD CONSTRAIN</a:t>
            </a:r>
            <a:r>
              <a:rPr lang="pt-PT" sz="1600" dirty="0">
                <a:latin typeface="Calibri"/>
                <a:cs typeface="Calibri"/>
              </a:rPr>
              <a:t>T </a:t>
            </a:r>
            <a:r>
              <a:rPr lang="pt-PT" sz="1600" dirty="0" err="1">
                <a:latin typeface="Calibri"/>
                <a:cs typeface="Calibri"/>
              </a:rPr>
              <a:t>FK_Nota_id_aluno_Aluno</a:t>
            </a:r>
            <a:r>
              <a:rPr lang="pt-PT" sz="1600" dirty="0">
                <a:latin typeface="Calibri"/>
                <a:cs typeface="Calibri"/>
              </a:rPr>
              <a:t> FOREIGN KEY (</a:t>
            </a:r>
            <a:r>
              <a:rPr lang="pt-PT" sz="1600" dirty="0" err="1">
                <a:latin typeface="Calibri"/>
                <a:cs typeface="Calibri"/>
              </a:rPr>
              <a:t>id_aluno</a:t>
            </a:r>
            <a:r>
              <a:rPr lang="pt-PT" sz="1600" dirty="0">
                <a:latin typeface="Calibri"/>
                <a:cs typeface="Calibri"/>
              </a:rPr>
              <a:t>) REFERENCES Aluno(</a:t>
            </a:r>
            <a:r>
              <a:rPr lang="pt-PT" sz="1600" dirty="0" err="1">
                <a:latin typeface="Calibri"/>
                <a:cs typeface="Calibri"/>
              </a:rPr>
              <a:t>id_aluno</a:t>
            </a:r>
            <a:r>
              <a:rPr lang="pt-PT" sz="1600" dirty="0">
                <a:latin typeface="Calibri"/>
                <a:cs typeface="Calibri"/>
              </a:rPr>
              <a:t>)</a:t>
            </a:r>
          </a:p>
          <a:p>
            <a:pPr marL="342900" lvl="1" indent="0">
              <a:lnSpc>
                <a:spcPct val="12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Considerações:</a:t>
            </a:r>
          </a:p>
          <a:p>
            <a:pPr marL="706438" lvl="1" indent="-350838">
              <a:buSzPct val="100000"/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A sintaxe dos comandos pode variar de SGBD para SGBD;</a:t>
            </a:r>
          </a:p>
          <a:p>
            <a:pPr marL="706438" lvl="1" indent="-350838">
              <a:buSzPct val="100000"/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Nem todos os SGBD permitem todas as versões do comando ALTER TABLE;</a:t>
            </a:r>
          </a:p>
          <a:p>
            <a:pPr marL="706438" lvl="1" indent="-350838">
              <a:buSzPct val="100000"/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Quando se adiciona uma </a:t>
            </a:r>
            <a:r>
              <a:rPr lang="pt-PT" sz="1600" i="1" dirty="0" err="1">
                <a:latin typeface="Calibri"/>
                <a:cs typeface="Calibri"/>
              </a:rPr>
              <a:t>constraint</a:t>
            </a:r>
            <a:r>
              <a:rPr lang="pt-PT" sz="1600" dirty="0">
                <a:latin typeface="Calibri"/>
                <a:cs typeface="Calibri"/>
              </a:rPr>
              <a:t>, terá sempre de ser no formato de uma </a:t>
            </a:r>
            <a:r>
              <a:rPr lang="pt-PT" sz="1600" dirty="0" err="1">
                <a:latin typeface="Calibri"/>
                <a:cs typeface="Calibri"/>
              </a:rPr>
              <a:t>table_constraint</a:t>
            </a:r>
            <a:r>
              <a:rPr lang="pt-PT" sz="1600" dirty="0">
                <a:latin typeface="Calibri"/>
                <a:cs typeface="Calibri"/>
              </a:rPr>
              <a:t>;</a:t>
            </a:r>
          </a:p>
          <a:p>
            <a:pPr marL="706438" lvl="1" indent="-350838">
              <a:buSzPct val="100000"/>
              <a:buFont typeface="Wingdings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A alteração de tipo de dados de uma coluna não pode violar regras de integridade.</a:t>
            </a:r>
            <a:endParaRPr lang="en-US" sz="1600" b="1" dirty="0">
              <a:latin typeface="Calibri"/>
              <a:cs typeface="Calibri"/>
            </a:endParaRPr>
          </a:p>
          <a:p>
            <a:pPr lvl="1">
              <a:lnSpc>
                <a:spcPct val="120000"/>
              </a:lnSpc>
              <a:buSzPct val="100000"/>
              <a:buFont typeface="Wingdings" charset="2"/>
              <a:buChar char=""/>
            </a:pPr>
            <a:endParaRPr lang="pt-PT" sz="1600" b="1" dirty="0">
              <a:latin typeface="Calibri"/>
              <a:cs typeface="Calibri"/>
            </a:endParaRPr>
          </a:p>
          <a:p>
            <a:pPr lvl="1">
              <a:lnSpc>
                <a:spcPct val="120000"/>
              </a:lnSpc>
              <a:buSzPct val="100000"/>
              <a:buFont typeface="Wingdings" charset="2"/>
              <a:buChar char=""/>
            </a:pPr>
            <a:endParaRPr lang="pt-PT" sz="1600" b="1" dirty="0">
              <a:latin typeface="Calibri"/>
              <a:cs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9220200" cy="762000"/>
          </a:xfrm>
        </p:spPr>
        <p:txBody>
          <a:bodyPr>
            <a:no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Modificação de Tabelas</a:t>
            </a:r>
          </a:p>
        </p:txBody>
      </p:sp>
    </p:spTree>
    <p:extLst>
      <p:ext uri="{BB962C8B-B14F-4D97-AF65-F5344CB8AC3E}">
        <p14:creationId xmlns:p14="http://schemas.microsoft.com/office/powerpoint/2010/main" val="306204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PT" dirty="0">
                <a:latin typeface="Garamond"/>
                <a:cs typeface="Garamond"/>
              </a:rPr>
              <a:t>Data </a:t>
            </a:r>
            <a:r>
              <a:rPr lang="pt-PT" dirty="0" err="1">
                <a:latin typeface="Garamond"/>
                <a:cs typeface="Garamond"/>
              </a:rPr>
              <a:t>Manipulation</a:t>
            </a:r>
            <a:r>
              <a:rPr lang="pt-PT" dirty="0">
                <a:latin typeface="Garamond"/>
                <a:cs typeface="Garamond"/>
              </a:rPr>
              <a:t> </a:t>
            </a:r>
            <a:r>
              <a:rPr lang="pt-PT" dirty="0" err="1">
                <a:latin typeface="Garamond"/>
                <a:cs typeface="Garamond"/>
              </a:rPr>
              <a:t>Language</a:t>
            </a:r>
            <a:endParaRPr lang="pt-PT" dirty="0">
              <a:latin typeface="Garamond"/>
              <a:cs typeface="Garamond"/>
            </a:endParaRP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81000" y="1600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Data </a:t>
            </a:r>
            <a:r>
              <a:rPr lang="pt-PT" sz="1600" dirty="0" err="1">
                <a:latin typeface="Calibri"/>
                <a:cs typeface="Calibri"/>
              </a:rPr>
              <a:t>Manipulation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Language</a:t>
            </a:r>
            <a:r>
              <a:rPr lang="pt-PT" sz="1600" dirty="0">
                <a:latin typeface="Calibri"/>
                <a:cs typeface="Calibri"/>
              </a:rPr>
              <a:t> ( DML) é utilizada para efetuar </a:t>
            </a:r>
            <a:r>
              <a:rPr lang="pt-PT" sz="1600" dirty="0" err="1">
                <a:latin typeface="Calibri"/>
                <a:cs typeface="Calibri"/>
              </a:rPr>
              <a:t>operações</a:t>
            </a:r>
            <a:r>
              <a:rPr lang="pt-PT" sz="1600" dirty="0">
                <a:latin typeface="Calibri"/>
                <a:cs typeface="Calibri"/>
              </a:rPr>
              <a:t> de </a:t>
            </a:r>
            <a:r>
              <a:rPr lang="pt-PT" sz="1600" dirty="0" err="1">
                <a:latin typeface="Calibri"/>
                <a:cs typeface="Calibri"/>
              </a:rPr>
              <a:t>seleção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ordenação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cálculo</a:t>
            </a:r>
            <a:r>
              <a:rPr lang="pt-PT" sz="1600" dirty="0">
                <a:latin typeface="Calibri"/>
                <a:cs typeface="Calibri"/>
              </a:rPr>
              <a:t> de </a:t>
            </a:r>
            <a:r>
              <a:rPr lang="pt-PT" sz="1600" dirty="0" err="1">
                <a:latin typeface="Calibri"/>
                <a:cs typeface="Calibri"/>
              </a:rPr>
              <a:t>informação</a:t>
            </a:r>
            <a:r>
              <a:rPr lang="pt-PT" sz="1600" dirty="0">
                <a:latin typeface="Calibri"/>
                <a:cs typeface="Calibri"/>
              </a:rPr>
              <a:t> guardada em tabelas, entre outras. </a:t>
            </a:r>
          </a:p>
          <a:p>
            <a:pPr marL="0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 COMANDOS:</a:t>
            </a:r>
          </a:p>
          <a:p>
            <a:pPr lvl="1">
              <a:buFont typeface="Wingdings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INSERT </a:t>
            </a:r>
            <a:r>
              <a:rPr lang="pt-PT" sz="1600" dirty="0">
                <a:latin typeface="Calibri"/>
                <a:cs typeface="Calibri"/>
              </a:rPr>
              <a:t>– inserir dados numa tabela;</a:t>
            </a:r>
          </a:p>
          <a:p>
            <a:pPr lvl="1">
              <a:buFont typeface="Wingdings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UPDATE</a:t>
            </a:r>
            <a:r>
              <a:rPr lang="pt-PT" sz="1600" dirty="0">
                <a:latin typeface="Calibri"/>
                <a:cs typeface="Calibri"/>
              </a:rPr>
              <a:t> – atualiza os dados existentes numa tabela;</a:t>
            </a:r>
          </a:p>
          <a:p>
            <a:pPr lvl="1">
              <a:buFont typeface="Wingdings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DELETE</a:t>
            </a:r>
            <a:r>
              <a:rPr lang="pt-PT" sz="1600" dirty="0">
                <a:latin typeface="Calibri"/>
                <a:cs typeface="Calibri"/>
              </a:rPr>
              <a:t> – elimina registos numa tabela;</a:t>
            </a:r>
          </a:p>
          <a:p>
            <a:pPr lvl="1">
              <a:buFont typeface="Wingdings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SELECT</a:t>
            </a:r>
            <a:r>
              <a:rPr lang="pt-PT" sz="1600" dirty="0">
                <a:latin typeface="Calibri"/>
                <a:cs typeface="Calibri"/>
              </a:rPr>
              <a:t>- recuperar dados da base de dados.</a:t>
            </a: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09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PT" dirty="0">
                <a:latin typeface="Garamond"/>
                <a:cs typeface="Garamond"/>
              </a:rPr>
              <a:t>SQL- </a:t>
            </a:r>
            <a:r>
              <a:rPr lang="pt-PT" dirty="0" err="1">
                <a:latin typeface="Garamond"/>
                <a:cs typeface="Garamond"/>
              </a:rPr>
              <a:t>Strutured</a:t>
            </a:r>
            <a:r>
              <a:rPr lang="pt-PT" dirty="0">
                <a:latin typeface="Garamond"/>
                <a:cs typeface="Garamond"/>
              </a:rPr>
              <a:t> </a:t>
            </a:r>
            <a:r>
              <a:rPr lang="pt-PT" dirty="0" err="1">
                <a:latin typeface="Garamond"/>
                <a:cs typeface="Garamond"/>
              </a:rPr>
              <a:t>Query</a:t>
            </a:r>
            <a:r>
              <a:rPr lang="pt-PT" dirty="0">
                <a:latin typeface="Garamond"/>
                <a:cs typeface="Garamond"/>
              </a:rPr>
              <a:t> </a:t>
            </a:r>
            <a:r>
              <a:rPr lang="pt-PT" dirty="0" err="1">
                <a:latin typeface="Garamond"/>
                <a:cs typeface="Garamond"/>
              </a:rPr>
              <a:t>Language</a:t>
            </a:r>
            <a:r>
              <a:rPr lang="pt-PT" dirty="0">
                <a:latin typeface="Garamond"/>
                <a:cs typeface="Garamond"/>
              </a:rPr>
              <a:t> 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458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266700" indent="-266700"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SQL é mais que uma linguagem de interrogação estruturada. Inclui características para a definição da estrutura de dados, para alterar os dados de uma base de dados, e para especificar esquemas de segurança. Estas características agrupam-se do seguinte modo</a:t>
            </a:r>
            <a:r>
              <a:rPr lang="pt-PT" sz="1600" dirty="0"/>
              <a:t>: </a:t>
            </a:r>
          </a:p>
          <a:p>
            <a:pPr marL="444500" indent="0">
              <a:buSzPct val="100000"/>
              <a:buNone/>
            </a:pPr>
            <a:endParaRPr lang="pt-PT" sz="1600" b="1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  <a:p>
            <a:pPr marL="444500" indent="0">
              <a:buSzPct val="100000"/>
              <a:buNone/>
            </a:pPr>
            <a:endParaRPr lang="pt-PT" sz="1600" b="1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pt-PT" sz="1600" dirty="0">
              <a:latin typeface="Calibri" charset="0"/>
              <a:cs typeface="Calibri" charset="0"/>
            </a:endParaRPr>
          </a:p>
        </p:txBody>
      </p:sp>
      <p:pic>
        <p:nvPicPr>
          <p:cNvPr id="4" name="Picture 4" descr="Noname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492" r="2560" b="2481"/>
          <a:stretch/>
        </p:blipFill>
        <p:spPr bwMode="auto">
          <a:xfrm>
            <a:off x="1511300" y="3124200"/>
            <a:ext cx="5638800" cy="349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0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29718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O comando </a:t>
            </a:r>
            <a:r>
              <a:rPr lang="pt-PT" sz="1600" dirty="0" err="1">
                <a:latin typeface="Calibri"/>
                <a:cs typeface="Calibri"/>
              </a:rPr>
              <a:t>insert</a:t>
            </a:r>
            <a:r>
              <a:rPr lang="pt-PT" sz="1600" dirty="0">
                <a:latin typeface="Calibri"/>
                <a:cs typeface="Calibri"/>
              </a:rPr>
              <a:t> tem como função</a:t>
            </a:r>
          </a:p>
          <a:p>
            <a:pPr marL="0" indent="271463">
              <a:lnSpc>
                <a:spcPct val="140000"/>
              </a:lnSpc>
              <a:buSzPct val="100000"/>
              <a:buNone/>
            </a:pPr>
            <a:r>
              <a:rPr lang="pt-PT" sz="1600" dirty="0">
                <a:latin typeface="Calibri"/>
                <a:cs typeface="Calibri"/>
              </a:rPr>
              <a:t> permitir inserir registo de dados em tabelas. </a:t>
            </a:r>
          </a:p>
          <a:p>
            <a:pPr>
              <a:lnSpc>
                <a:spcPct val="50000"/>
              </a:lnSpc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Se forem indicadas o nome das colunas em que queremos inserir os dados, as restantes ficarão com o seu valor por omissão ou nulas.</a:t>
            </a:r>
          </a:p>
          <a:p>
            <a:pPr marL="0" indent="0">
              <a:lnSpc>
                <a:spcPct val="5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Podemos não indicar o nome das colunas. Neste caso somos  obrigados a seguir a mesma ordem pela qual criamos a tabela.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9906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lvl="1" indent="-373063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Manipulação de Dados - </a:t>
            </a:r>
            <a:r>
              <a:rPr lang="pt-PT" sz="2800" b="1" kern="1200" dirty="0">
                <a:solidFill>
                  <a:srgbClr val="FF0000"/>
                </a:solidFill>
                <a:latin typeface="Garamond" charset="0"/>
                <a:ea typeface="+mj-ea"/>
                <a:cs typeface="+mj-cs"/>
              </a:rPr>
              <a:t>INSERT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1600200"/>
            <a:ext cx="3581400" cy="810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PT" sz="1600" b="1" dirty="0" err="1">
                <a:latin typeface="Calibri"/>
                <a:cs typeface="Calibri"/>
              </a:rPr>
              <a:t>insert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into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i="1" dirty="0">
                <a:latin typeface="Calibri"/>
                <a:cs typeface="Calibri"/>
              </a:rPr>
              <a:t>&lt;tabela&gt; &lt;lista de atributos&gt;</a:t>
            </a:r>
          </a:p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pt-PT" sz="1600" b="1" dirty="0" err="1">
                <a:latin typeface="Calibri"/>
                <a:cs typeface="Calibri"/>
              </a:rPr>
              <a:t>values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i="1" dirty="0">
                <a:latin typeface="Calibri"/>
                <a:cs typeface="Calibri"/>
              </a:rPr>
              <a:t>&lt;Conjunto de </a:t>
            </a:r>
            <a:r>
              <a:rPr lang="pt-PT" sz="1600" i="1" dirty="0" err="1">
                <a:latin typeface="Calibri"/>
                <a:cs typeface="Calibri"/>
              </a:rPr>
              <a:t>tuplos</a:t>
            </a:r>
            <a:r>
              <a:rPr lang="pt-PT" sz="1600" i="1" dirty="0">
                <a:latin typeface="Calibri"/>
                <a:cs typeface="Calibri"/>
              </a:rPr>
              <a:t>&gt;</a:t>
            </a: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6" name="CaixaDeTexto 3"/>
          <p:cNvSpPr txBox="1"/>
          <p:nvPr/>
        </p:nvSpPr>
        <p:spPr>
          <a:xfrm>
            <a:off x="304800" y="4114800"/>
            <a:ext cx="8305800" cy="1179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lvl="2">
              <a:lnSpc>
                <a:spcPct val="150000"/>
              </a:lnSpc>
              <a:defRPr/>
            </a:pPr>
            <a:r>
              <a:rPr lang="en-US" sz="1600" dirty="0">
                <a:latin typeface="Calibri"/>
                <a:cs typeface="Calibri"/>
              </a:rPr>
              <a:t>INSERT INTO </a:t>
            </a:r>
            <a:r>
              <a:rPr lang="en-US" sz="1600" dirty="0" err="1">
                <a:latin typeface="Calibri"/>
                <a:cs typeface="Calibri"/>
              </a:rPr>
              <a:t>aluno</a:t>
            </a:r>
            <a:r>
              <a:rPr lang="en-US" sz="1600" dirty="0">
                <a:latin typeface="Calibri"/>
                <a:cs typeface="Calibri"/>
              </a:rPr>
              <a:t> (</a:t>
            </a:r>
            <a:r>
              <a:rPr lang="en-US" sz="1600" dirty="0" err="1">
                <a:latin typeface="Calibri"/>
                <a:cs typeface="Calibri"/>
              </a:rPr>
              <a:t>numero,nome,bi</a:t>
            </a:r>
            <a:r>
              <a:rPr lang="en-US" sz="1600" dirty="0">
                <a:latin typeface="Calibri"/>
                <a:cs typeface="Calibri"/>
              </a:rPr>
              <a:t>) VALUES (12,’Joao’, 3333);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600" dirty="0">
                <a:latin typeface="Calibri"/>
                <a:cs typeface="Calibri"/>
              </a:rPr>
              <a:t>INSERT INTO </a:t>
            </a:r>
            <a:r>
              <a:rPr lang="en-US" sz="1600" dirty="0" err="1">
                <a:latin typeface="Calibri"/>
                <a:cs typeface="Calibri"/>
              </a:rPr>
              <a:t>aluno</a:t>
            </a:r>
            <a:r>
              <a:rPr lang="en-US" sz="1600" dirty="0">
                <a:latin typeface="Calibri"/>
                <a:cs typeface="Calibri"/>
              </a:rPr>
              <a:t> VALUES (1234 , ’ Joao ’ , 777777,’Espanhola’, 12.50, 12,4,’12-12-1980’,1</a:t>
            </a:r>
            <a:r>
              <a:rPr lang="mr-IN" sz="1600" dirty="0">
                <a:latin typeface="Calibri"/>
                <a:cs typeface="Calibri"/>
              </a:rPr>
              <a:t>)</a:t>
            </a:r>
            <a:r>
              <a:rPr lang="en-US" sz="1600" dirty="0">
                <a:latin typeface="Calibri"/>
                <a:cs typeface="Calibri"/>
              </a:rPr>
              <a:t>); 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600" dirty="0">
                <a:latin typeface="Calibri"/>
                <a:cs typeface="Calibri"/>
              </a:rPr>
              <a:t>INSERT INTO </a:t>
            </a:r>
            <a:r>
              <a:rPr lang="en-US" sz="1600" dirty="0" err="1">
                <a:latin typeface="Calibri"/>
                <a:cs typeface="Calibri"/>
              </a:rPr>
              <a:t>aluno</a:t>
            </a:r>
            <a:r>
              <a:rPr lang="en-US" sz="1600" dirty="0">
                <a:latin typeface="Calibri"/>
                <a:cs typeface="Calibri"/>
              </a:rPr>
              <a:t> VALUES (12 , ’ Joao ’ ,1234, default, default,12.6,default, 2) ;</a:t>
            </a:r>
          </a:p>
        </p:txBody>
      </p:sp>
      <p:pic>
        <p:nvPicPr>
          <p:cNvPr id="7" name="Picture 6" descr="diagram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1" t="14619" r="44392" b="48305"/>
          <a:stretch/>
        </p:blipFill>
        <p:spPr>
          <a:xfrm>
            <a:off x="7543800" y="5105400"/>
            <a:ext cx="154228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35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0668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O comando </a:t>
            </a:r>
            <a:r>
              <a:rPr lang="pt-PT" sz="1600" dirty="0" err="1">
                <a:latin typeface="Calibri"/>
                <a:cs typeface="Calibri"/>
              </a:rPr>
              <a:t>update</a:t>
            </a:r>
            <a:r>
              <a:rPr lang="pt-PT" sz="1600" dirty="0">
                <a:latin typeface="Calibri"/>
                <a:cs typeface="Calibri"/>
              </a:rPr>
              <a:t> permite modificar os dados numa tabela.</a:t>
            </a:r>
          </a:p>
          <a:p>
            <a:pPr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9906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lvl="1" indent="-373063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Manipulação de Dados- </a:t>
            </a:r>
            <a:r>
              <a:rPr lang="pt-PT" sz="2800" b="1" kern="1200" dirty="0">
                <a:solidFill>
                  <a:srgbClr val="FF0000"/>
                </a:solidFill>
                <a:latin typeface="Garamond" charset="0"/>
                <a:ea typeface="+mj-ea"/>
                <a:cs typeface="+mj-cs"/>
              </a:rPr>
              <a:t>UPDATE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" y="3048000"/>
            <a:ext cx="7620000" cy="2964597"/>
            <a:chOff x="533400" y="3048000"/>
            <a:chExt cx="7620000" cy="2964597"/>
          </a:xfrm>
        </p:grpSpPr>
        <p:sp>
          <p:nvSpPr>
            <p:cNvPr id="2" name="Rectangle 1"/>
            <p:cNvSpPr/>
            <p:nvPr/>
          </p:nvSpPr>
          <p:spPr>
            <a:xfrm>
              <a:off x="3048000" y="3048000"/>
              <a:ext cx="4572000" cy="1592744"/>
            </a:xfrm>
            <a:prstGeom prst="rect">
              <a:avLst/>
            </a:prstGeom>
            <a:solidFill>
              <a:srgbClr val="D9D9D9"/>
            </a:solidFill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sz="1600" b="1" dirty="0" err="1">
                  <a:latin typeface="Calibri"/>
                  <a:cs typeface="Calibri"/>
                </a:rPr>
                <a:t>update</a:t>
              </a:r>
              <a:r>
                <a:rPr lang="pt-PT" sz="1600" b="1" dirty="0">
                  <a:latin typeface="Calibri"/>
                  <a:cs typeface="Calibri"/>
                </a:rPr>
                <a:t> </a:t>
              </a:r>
              <a:r>
                <a:rPr lang="pt-PT" sz="1600" i="1" dirty="0">
                  <a:latin typeface="Calibri"/>
                  <a:cs typeface="Calibri"/>
                </a:rPr>
                <a:t>&lt;tabela&gt;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PT" sz="1600" b="1" dirty="0" err="1">
                  <a:latin typeface="Calibri"/>
                  <a:cs typeface="Calibri"/>
                </a:rPr>
                <a:t>set</a:t>
              </a:r>
              <a:r>
                <a:rPr lang="pt-PT" sz="1600" b="1" dirty="0">
                  <a:latin typeface="Calibri"/>
                  <a:cs typeface="Calibri"/>
                </a:rPr>
                <a:t> </a:t>
              </a:r>
              <a:r>
                <a:rPr lang="pt-PT" sz="1600" i="1" dirty="0">
                  <a:latin typeface="Calibri"/>
                  <a:cs typeface="Calibri"/>
                </a:rPr>
                <a:t>&lt;Atributo&gt; = &lt;Expressão&gt;, &lt;Atributo&gt; = &lt;Expressão&gt;, ...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pt-PT" sz="1600" b="1" dirty="0" err="1">
                  <a:latin typeface="Calibri"/>
                  <a:cs typeface="Calibri"/>
                </a:rPr>
                <a:t>where</a:t>
              </a:r>
              <a:r>
                <a:rPr lang="pt-PT" sz="1600" b="1" dirty="0">
                  <a:latin typeface="Calibri"/>
                  <a:cs typeface="Calibri"/>
                </a:rPr>
                <a:t> </a:t>
              </a:r>
              <a:r>
                <a:rPr lang="pt-PT" sz="1600" i="1" dirty="0">
                  <a:latin typeface="Calibri"/>
                  <a:cs typeface="Calibri"/>
                </a:rPr>
                <a:t>&lt;Condição&gt;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438400" y="3429000"/>
              <a:ext cx="575734" cy="1524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3400" y="3048000"/>
              <a:ext cx="2209800" cy="97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 err="1">
                  <a:latin typeface="Calibri"/>
                  <a:cs typeface="Calibri"/>
                </a:rPr>
                <a:t>determina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  <a:r>
                <a:rPr lang="en-US" sz="1600" dirty="0" err="1">
                  <a:latin typeface="Calibri"/>
                  <a:cs typeface="Calibri"/>
                </a:rPr>
                <a:t>sobre</a:t>
              </a:r>
              <a:r>
                <a:rPr lang="en-US" sz="1600" dirty="0">
                  <a:latin typeface="Calibri"/>
                  <a:cs typeface="Calibri"/>
                </a:rPr>
                <a:t> que </a:t>
              </a:r>
              <a:r>
                <a:rPr lang="en-US" sz="1600" dirty="0" err="1">
                  <a:latin typeface="Calibri"/>
                  <a:cs typeface="Calibri"/>
                </a:rPr>
                <a:t>tabela</a:t>
              </a:r>
              <a:r>
                <a:rPr lang="en-US" sz="1600" dirty="0">
                  <a:latin typeface="Calibri"/>
                  <a:cs typeface="Calibri"/>
                </a:rPr>
                <a:t> se </a:t>
              </a:r>
              <a:r>
                <a:rPr lang="en-US" sz="1600" dirty="0" err="1">
                  <a:latin typeface="Calibri"/>
                  <a:cs typeface="Calibri"/>
                </a:rPr>
                <a:t>vão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  <a:r>
                <a:rPr lang="en-US" sz="1600" dirty="0" err="1">
                  <a:latin typeface="Calibri"/>
                  <a:cs typeface="Calibri"/>
                </a:rPr>
                <a:t>executar</a:t>
              </a:r>
              <a:r>
                <a:rPr lang="en-US" sz="1600" dirty="0">
                  <a:latin typeface="Calibri"/>
                  <a:cs typeface="Calibri"/>
                </a:rPr>
                <a:t> as </a:t>
              </a:r>
              <a:r>
                <a:rPr lang="en-US" sz="1600" dirty="0" err="1">
                  <a:latin typeface="Calibri"/>
                  <a:cs typeface="Calibri"/>
                </a:rPr>
                <a:t>alterações</a:t>
              </a:r>
              <a:r>
                <a:rPr lang="en-US" sz="1600" dirty="0">
                  <a:latin typeface="Calibri"/>
                  <a:cs typeface="Calibri"/>
                </a:rPr>
                <a:t>.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429000" y="4648200"/>
              <a:ext cx="1007533" cy="668867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95800" y="5181600"/>
              <a:ext cx="3657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libri"/>
                  <a:cs typeface="Calibri"/>
                </a:rPr>
                <a:t>indica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  <a:r>
                <a:rPr lang="en-US" sz="1600" dirty="0" err="1">
                  <a:latin typeface="Calibri"/>
                  <a:cs typeface="Calibri"/>
                </a:rPr>
                <a:t>sobre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  <a:r>
                <a:rPr lang="en-US" sz="1600" dirty="0" err="1">
                  <a:latin typeface="Calibri"/>
                  <a:cs typeface="Calibri"/>
                </a:rPr>
                <a:t>que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  <a:r>
                <a:rPr lang="en-US" sz="1600" dirty="0" err="1">
                  <a:latin typeface="Calibri"/>
                  <a:cs typeface="Calibri"/>
                </a:rPr>
                <a:t>registo</a:t>
              </a:r>
              <a:r>
                <a:rPr lang="en-US" sz="1600" dirty="0">
                  <a:latin typeface="Calibri"/>
                  <a:cs typeface="Calibri"/>
                </a:rPr>
                <a:t> da </a:t>
              </a:r>
              <a:r>
                <a:rPr lang="en-US" sz="1600" dirty="0" err="1">
                  <a:latin typeface="Calibri"/>
                  <a:cs typeface="Calibri"/>
                </a:rPr>
                <a:t>tabela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  <a:r>
                <a:rPr lang="en-US" sz="1600" dirty="0" err="1">
                  <a:latin typeface="Calibri"/>
                  <a:cs typeface="Calibri"/>
                </a:rPr>
                <a:t>serão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  <a:r>
                <a:rPr lang="en-US" sz="1600" dirty="0" err="1">
                  <a:latin typeface="Calibri"/>
                  <a:cs typeface="Calibri"/>
                </a:rPr>
                <a:t>executas</a:t>
              </a:r>
              <a:r>
                <a:rPr lang="en-US" sz="1600" dirty="0">
                  <a:latin typeface="Calibri"/>
                  <a:cs typeface="Calibri"/>
                </a:rPr>
                <a:t> as </a:t>
              </a:r>
              <a:r>
                <a:rPr lang="en-US" sz="1600" dirty="0" err="1">
                  <a:latin typeface="Calibri"/>
                  <a:cs typeface="Calibri"/>
                </a:rPr>
                <a:t>alterações</a:t>
              </a:r>
              <a:r>
                <a:rPr lang="en-US" sz="1600" dirty="0">
                  <a:latin typeface="Calibri"/>
                  <a:cs typeface="Calibri"/>
                </a:rPr>
                <a:t>. A </a:t>
              </a:r>
              <a:r>
                <a:rPr lang="en-US" sz="1600" dirty="0" err="1">
                  <a:latin typeface="Calibri"/>
                  <a:cs typeface="Calibri"/>
                </a:rPr>
                <a:t>condição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  <a:r>
                <a:rPr lang="en-US" sz="1600" dirty="0" err="1">
                  <a:latin typeface="Calibri"/>
                  <a:cs typeface="Calibri"/>
                </a:rPr>
                <a:t>pode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  <a:r>
                <a:rPr lang="en-US" sz="1600" dirty="0" err="1">
                  <a:latin typeface="Calibri"/>
                  <a:cs typeface="Calibri"/>
                </a:rPr>
                <a:t>ser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  <a:r>
                <a:rPr lang="en-US" sz="1600" dirty="0" err="1">
                  <a:latin typeface="Calibri"/>
                  <a:cs typeface="Calibri"/>
                </a:rPr>
                <a:t>uma</a:t>
              </a:r>
              <a:r>
                <a:rPr lang="en-US" sz="1600" dirty="0">
                  <a:latin typeface="Calibri"/>
                  <a:cs typeface="Calibri"/>
                </a:rPr>
                <a:t> </a:t>
              </a:r>
              <a:r>
                <a:rPr lang="en-US" sz="1600" dirty="0" err="1">
                  <a:latin typeface="Calibri"/>
                  <a:cs typeface="Calibri"/>
                </a:rPr>
                <a:t>subconsulta</a:t>
              </a:r>
              <a:r>
                <a:rPr lang="en-US" sz="1600" dirty="0">
                  <a:latin typeface="Calibri"/>
                  <a:cs typeface="Calibri"/>
                </a:rPr>
                <a:t>).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286000" y="3810000"/>
              <a:ext cx="846667" cy="1151466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3400" y="4800600"/>
              <a:ext cx="2209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libri"/>
                  <a:cs typeface="Calibri"/>
                </a:rPr>
                <a:t>indica</a:t>
              </a:r>
              <a:r>
                <a:rPr lang="en-US" sz="1600" dirty="0">
                  <a:latin typeface="Calibri"/>
                  <a:cs typeface="Calibri"/>
                </a:rPr>
                <a:t> pares de </a:t>
              </a:r>
              <a:r>
                <a:rPr lang="en-US" sz="1600" dirty="0" err="1">
                  <a:latin typeface="Calibri"/>
                  <a:cs typeface="Calibri"/>
                </a:rPr>
                <a:t>colunas</a:t>
              </a:r>
              <a:r>
                <a:rPr lang="en-US" sz="1600" dirty="0">
                  <a:latin typeface="Calibri"/>
                  <a:cs typeface="Calibri"/>
                </a:rPr>
                <a:t> e </a:t>
              </a:r>
              <a:r>
                <a:rPr lang="en-US" sz="1600" dirty="0" err="1">
                  <a:latin typeface="Calibri"/>
                  <a:cs typeface="Calibri"/>
                </a:rPr>
                <a:t>valores</a:t>
              </a:r>
              <a:r>
                <a:rPr lang="en-US" sz="1600" dirty="0">
                  <a:latin typeface="Calibri"/>
                  <a:cs typeface="Calibri"/>
                </a:rPr>
                <a:t> a </a:t>
              </a:r>
              <a:r>
                <a:rPr lang="en-US" sz="1600" dirty="0" err="1">
                  <a:latin typeface="Calibri"/>
                  <a:cs typeface="Calibri"/>
                </a:rPr>
                <a:t>atribuir</a:t>
              </a:r>
              <a:r>
                <a:rPr lang="en-US" sz="1600" dirty="0">
                  <a:latin typeface="Calibri"/>
                  <a:cs typeface="Calibri"/>
                </a:rPr>
                <a:t> a </a:t>
              </a:r>
              <a:r>
                <a:rPr lang="en-US" sz="1600" dirty="0" err="1">
                  <a:latin typeface="Calibri"/>
                  <a:cs typeface="Calibri"/>
                </a:rPr>
                <a:t>colunas</a:t>
              </a:r>
              <a:r>
                <a:rPr lang="en-US" sz="1600" dirty="0">
                  <a:latin typeface="Calibri"/>
                  <a:cs typeface="Calibri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749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</a:pPr>
            <a:r>
              <a:rPr lang="en-US" sz="1600" dirty="0" err="1">
                <a:latin typeface="Calibri"/>
                <a:cs typeface="Calibri"/>
              </a:rPr>
              <a:t>Exemplos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9906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lvl="1" indent="-373063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Manipulação de Dados- </a:t>
            </a:r>
            <a:r>
              <a:rPr lang="pt-PT" sz="2800" b="1" kern="1200" dirty="0">
                <a:solidFill>
                  <a:srgbClr val="FF0000"/>
                </a:solidFill>
                <a:latin typeface="Garamond" charset="0"/>
                <a:ea typeface="+mj-ea"/>
                <a:cs typeface="+mj-cs"/>
              </a:rPr>
              <a:t>UPDATE</a:t>
            </a:r>
          </a:p>
        </p:txBody>
      </p:sp>
      <p:sp>
        <p:nvSpPr>
          <p:cNvPr id="6" name="CaixaDeTexto 3"/>
          <p:cNvSpPr txBox="1"/>
          <p:nvPr/>
        </p:nvSpPr>
        <p:spPr>
          <a:xfrm>
            <a:off x="609600" y="2514600"/>
            <a:ext cx="32766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lvl="2">
              <a:defRPr/>
            </a:pP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UPDATE Aluno</a:t>
            </a:r>
          </a:p>
          <a:p>
            <a:pPr marL="0" lvl="2">
              <a:defRPr/>
            </a:pP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SET numero=1234571</a:t>
            </a:r>
          </a:p>
          <a:p>
            <a:pPr marL="0" lvl="2">
              <a:defRPr/>
            </a:pP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WHERE nome=‘João’</a:t>
            </a:r>
            <a:endParaRPr lang="en-US" sz="1600" b="0" dirty="0">
              <a:solidFill>
                <a:srgbClr val="2B4A5E"/>
              </a:solidFill>
              <a:latin typeface="Calibri"/>
              <a:cs typeface="Calibri"/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1066800" y="4971872"/>
            <a:ext cx="63246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lvl="2">
              <a:defRPr/>
            </a:pP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UPDATE Aluno</a:t>
            </a:r>
          </a:p>
          <a:p>
            <a:pPr marL="0" lvl="2">
              <a:defRPr/>
            </a:pP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SET </a:t>
            </a:r>
            <a:r>
              <a:rPr lang="pt-BR" sz="1600" b="0" dirty="0" err="1">
                <a:solidFill>
                  <a:srgbClr val="2B4A5E"/>
                </a:solidFill>
                <a:latin typeface="Calibri"/>
                <a:cs typeface="Calibri"/>
              </a:rPr>
              <a:t>mediacurso</a:t>
            </a: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=</a:t>
            </a:r>
            <a:r>
              <a:rPr lang="pt-BR" sz="1600" b="0" dirty="0" err="1">
                <a:solidFill>
                  <a:srgbClr val="2B4A5E"/>
                </a:solidFill>
                <a:latin typeface="Calibri"/>
                <a:cs typeface="Calibri"/>
              </a:rPr>
              <a:t>mediacurso</a:t>
            </a: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 * 1.2, numero = 123456</a:t>
            </a:r>
          </a:p>
          <a:p>
            <a:pPr marL="0" lvl="2">
              <a:defRPr/>
            </a:pP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WHERE nome=‘João’</a:t>
            </a:r>
            <a:endParaRPr lang="en-US" sz="1600" b="0" dirty="0">
              <a:solidFill>
                <a:srgbClr val="2B4A5E"/>
              </a:solidFill>
              <a:latin typeface="Calibri"/>
              <a:cs typeface="Calibri"/>
            </a:endParaRPr>
          </a:p>
        </p:txBody>
      </p:sp>
      <p:sp>
        <p:nvSpPr>
          <p:cNvPr id="8" name="CaixaDeTexto 3"/>
          <p:cNvSpPr txBox="1"/>
          <p:nvPr/>
        </p:nvSpPr>
        <p:spPr>
          <a:xfrm>
            <a:off x="4343400" y="3276600"/>
            <a:ext cx="4572000" cy="584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lvl="2">
              <a:defRPr/>
            </a:pP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UPDATE Aluno</a:t>
            </a:r>
          </a:p>
          <a:p>
            <a:pPr marL="0" lvl="2">
              <a:defRPr/>
            </a:pP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SET </a:t>
            </a:r>
            <a:r>
              <a:rPr lang="pt-BR" sz="1600" b="0" dirty="0" err="1">
                <a:solidFill>
                  <a:srgbClr val="2B4A5E"/>
                </a:solidFill>
                <a:latin typeface="Calibri"/>
                <a:cs typeface="Calibri"/>
              </a:rPr>
              <a:t>mediacurso</a:t>
            </a: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=</a:t>
            </a:r>
            <a:r>
              <a:rPr lang="pt-BR" sz="1600" b="0" dirty="0" err="1">
                <a:solidFill>
                  <a:srgbClr val="2B4A5E"/>
                </a:solidFill>
                <a:latin typeface="Calibri"/>
                <a:cs typeface="Calibri"/>
              </a:rPr>
              <a:t>mediacurso</a:t>
            </a:r>
            <a:r>
              <a:rPr lang="pt-BR" sz="1600" b="0" dirty="0">
                <a:solidFill>
                  <a:srgbClr val="2B4A5E"/>
                </a:solidFill>
                <a:latin typeface="Calibri"/>
                <a:cs typeface="Calibri"/>
              </a:rPr>
              <a:t> * 1.2</a:t>
            </a:r>
          </a:p>
        </p:txBody>
      </p:sp>
    </p:spTree>
    <p:extLst>
      <p:ext uri="{BB962C8B-B14F-4D97-AF65-F5344CB8AC3E}">
        <p14:creationId xmlns:p14="http://schemas.microsoft.com/office/powerpoint/2010/main" val="15846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297363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Usa-se o comando delete para remover registos das</a:t>
            </a:r>
          </a:p>
          <a:p>
            <a:pPr marL="0" indent="355600">
              <a:buSzPct val="100000"/>
              <a:buNone/>
            </a:pPr>
            <a:r>
              <a:rPr lang="pt-PT" sz="1600" dirty="0">
                <a:latin typeface="Calibri"/>
                <a:cs typeface="Calibri"/>
              </a:rPr>
              <a:t> tabelas.</a:t>
            </a:r>
          </a:p>
          <a:p>
            <a:pPr marL="0" indent="355600">
              <a:lnSpc>
                <a:spcPct val="10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Permite apagar apenas registos inteiros. Não é </a:t>
            </a:r>
            <a:r>
              <a:rPr lang="pt-PT" sz="1600" dirty="0" err="1">
                <a:latin typeface="Calibri"/>
                <a:cs typeface="Calibri"/>
              </a:rPr>
              <a:t>possivel</a:t>
            </a:r>
            <a:r>
              <a:rPr lang="pt-PT" sz="1600" dirty="0">
                <a:latin typeface="Calibri"/>
                <a:cs typeface="Calibri"/>
              </a:rPr>
              <a:t> apagar um campo com o Delete.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9906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lvl="1" indent="-373063"/>
            <a:r>
              <a:rPr lang="pt-PT" sz="2800" kern="120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Manipulação de Dados </a:t>
            </a:r>
            <a:r>
              <a:rPr lang="pt-PT" sz="2800" b="1" kern="1200">
                <a:solidFill>
                  <a:srgbClr val="FF0000"/>
                </a:solidFill>
                <a:latin typeface="Garamond" charset="0"/>
                <a:ea typeface="+mj-ea"/>
                <a:cs typeface="+mj-cs"/>
              </a:rPr>
              <a:t>- DELETE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43600" y="1676400"/>
            <a:ext cx="3200400" cy="747897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PT" b="1">
                <a:latin typeface="Calibri"/>
                <a:cs typeface="Calibri"/>
              </a:rPr>
              <a:t>delete from </a:t>
            </a:r>
            <a:r>
              <a:rPr lang="pt-PT" i="1">
                <a:latin typeface="Calibri"/>
                <a:cs typeface="Calibri"/>
              </a:rPr>
              <a:t>&lt;tabela &gt;</a:t>
            </a:r>
          </a:p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pt-PT" b="1">
                <a:latin typeface="Calibri"/>
                <a:cs typeface="Calibri"/>
              </a:rPr>
              <a:t>where </a:t>
            </a:r>
            <a:r>
              <a:rPr lang="pt-PT" i="1">
                <a:latin typeface="Calibri"/>
                <a:cs typeface="Calibri"/>
              </a:rPr>
              <a:t>&lt;Condição&gt;</a:t>
            </a:r>
            <a:endParaRPr lang="pt-PT" b="1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3810000"/>
            <a:ext cx="6400800" cy="122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DELETE FROM aluno WHERE </a:t>
            </a:r>
            <a:r>
              <a:rPr lang="pt-PT" sz="1600" dirty="0" err="1">
                <a:latin typeface="Calibri"/>
                <a:cs typeface="Calibri"/>
              </a:rPr>
              <a:t>mediacurso</a:t>
            </a:r>
            <a:r>
              <a:rPr lang="pt-PT" sz="1600" dirty="0">
                <a:latin typeface="Calibri"/>
                <a:cs typeface="Calibri"/>
              </a:rPr>
              <a:t> &gt; 12;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DELETE FROM aluno WHERE numero = 1234;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DELETE FROM aluno;</a:t>
            </a:r>
          </a:p>
        </p:txBody>
      </p:sp>
    </p:spTree>
    <p:extLst>
      <p:ext uri="{BB962C8B-B14F-4D97-AF65-F5344CB8AC3E}">
        <p14:creationId xmlns:p14="http://schemas.microsoft.com/office/powerpoint/2010/main" val="144674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Data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Definition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Language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mr-IN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–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Criar Tabelas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5240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 charset="0"/>
                <a:cs typeface="Calibri" charset="0"/>
              </a:rPr>
              <a:t>Na sua forma mais básica é preciso apenas indicar o nome da tabela, os nomes das várias colunas e o tipo de cada uma delas. </a:t>
            </a: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895600"/>
            <a:ext cx="3886200" cy="1315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b="1" dirty="0">
                <a:latin typeface="Calibri"/>
                <a:cs typeface="Calibri"/>
              </a:rPr>
              <a:t>create table </a:t>
            </a:r>
            <a:r>
              <a:rPr lang="en-US" dirty="0">
                <a:latin typeface="Calibri"/>
                <a:cs typeface="Calibri"/>
              </a:rPr>
              <a:t>&lt;</a:t>
            </a:r>
            <a:r>
              <a:rPr lang="en-US" dirty="0" err="1">
                <a:latin typeface="Calibri"/>
                <a:cs typeface="Calibri"/>
              </a:rPr>
              <a:t>nometabela</a:t>
            </a:r>
            <a:r>
              <a:rPr lang="en-US" dirty="0">
                <a:latin typeface="Calibri"/>
                <a:cs typeface="Calibri"/>
              </a:rPr>
              <a:t>&gt; (</a:t>
            </a:r>
          </a:p>
          <a:p>
            <a:pPr lvl="1" indent="-457200">
              <a:lnSpc>
                <a:spcPct val="150000"/>
              </a:lnSpc>
            </a:pPr>
            <a:r>
              <a:rPr lang="en-US" dirty="0">
                <a:latin typeface="Calibri"/>
                <a:cs typeface="Calibri"/>
              </a:rPr>
              <a:t> &lt;</a:t>
            </a:r>
            <a:r>
              <a:rPr lang="en-US" dirty="0" err="1">
                <a:latin typeface="Calibri"/>
                <a:cs typeface="Calibri"/>
              </a:rPr>
              <a:t>nomecoluna</a:t>
            </a:r>
            <a:r>
              <a:rPr lang="en-US" dirty="0">
                <a:latin typeface="Calibri"/>
                <a:cs typeface="Calibri"/>
              </a:rPr>
              <a:t>&gt;    &lt;</a:t>
            </a:r>
            <a:r>
              <a:rPr lang="en-US" dirty="0" err="1">
                <a:latin typeface="Calibri"/>
                <a:cs typeface="Calibri"/>
              </a:rPr>
              <a:t>tipocoluna</a:t>
            </a:r>
            <a:r>
              <a:rPr lang="en-US" dirty="0">
                <a:latin typeface="Calibri"/>
                <a:cs typeface="Calibri"/>
              </a:rPr>
              <a:t> &gt;,</a:t>
            </a:r>
          </a:p>
          <a:p>
            <a:pPr lvl="1" indent="-457200">
              <a:lnSpc>
                <a:spcPct val="150000"/>
              </a:lnSpc>
            </a:pPr>
            <a:r>
              <a:rPr lang="en-US" dirty="0">
                <a:latin typeface="Calibri"/>
                <a:cs typeface="Calibri"/>
              </a:rPr>
              <a:t> &lt;</a:t>
            </a:r>
            <a:r>
              <a:rPr lang="en-US" dirty="0" err="1">
                <a:latin typeface="Calibri"/>
                <a:cs typeface="Calibri"/>
              </a:rPr>
              <a:t>nomecoluna</a:t>
            </a:r>
            <a:r>
              <a:rPr lang="en-US" dirty="0">
                <a:latin typeface="Calibri"/>
                <a:cs typeface="Calibri"/>
              </a:rPr>
              <a:t>&gt;      &lt;</a:t>
            </a:r>
            <a:r>
              <a:rPr lang="en-US" dirty="0" err="1">
                <a:latin typeface="Calibri"/>
                <a:cs typeface="Calibri"/>
              </a:rPr>
              <a:t>tipocoluna</a:t>
            </a:r>
            <a:r>
              <a:rPr lang="en-US" dirty="0">
                <a:latin typeface="Calibri"/>
                <a:cs typeface="Calibri"/>
              </a:rPr>
              <a:t>&gt;   );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2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610600" cy="914400"/>
          </a:xfrm>
        </p:spPr>
        <p:txBody>
          <a:bodyPr>
            <a:norm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Data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Definition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Language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mr-IN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–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Tipo de Dados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524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Ø"/>
            </a:pPr>
            <a:r>
              <a:rPr lang="pt-PT" sz="1800" b="1" dirty="0">
                <a:latin typeface="Calibri"/>
                <a:cs typeface="Calibri"/>
              </a:rPr>
              <a:t>CHAR</a:t>
            </a:r>
            <a:r>
              <a:rPr lang="pt-PT" sz="1600" dirty="0">
                <a:latin typeface="Calibri"/>
                <a:cs typeface="Calibri"/>
              </a:rPr>
              <a:t>(n)  -</a:t>
            </a:r>
            <a:r>
              <a:rPr lang="pt-PT" sz="1800" dirty="0">
                <a:latin typeface="Calibri"/>
                <a:cs typeface="Calibri"/>
              </a:rPr>
              <a:t> Cadeia de carateres de tamanho fixo n;  por padrão o seu tamanho é um byte, ou seja, caso ele não receba valor no momento de sua utilização ele receberá seu tamanho padrão. </a:t>
            </a:r>
          </a:p>
          <a:p>
            <a:pPr>
              <a:buSzPct val="100000"/>
              <a:buFont typeface="Wingdings" charset="2"/>
              <a:buChar char="Ø"/>
            </a:pPr>
            <a:r>
              <a:rPr lang="pt-PT" sz="1800" b="1" dirty="0">
                <a:latin typeface="Calibri"/>
                <a:cs typeface="Calibri"/>
              </a:rPr>
              <a:t>VARCHAR</a:t>
            </a:r>
            <a:r>
              <a:rPr lang="pt-PT" sz="1800" dirty="0">
                <a:latin typeface="Calibri"/>
                <a:cs typeface="Calibri"/>
              </a:rPr>
              <a:t>(n)-</a:t>
            </a:r>
            <a:r>
              <a:rPr lang="pt-PT"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PT" sz="1800" dirty="0">
                <a:latin typeface="Calibri"/>
                <a:cs typeface="Calibri"/>
              </a:rPr>
              <a:t>Cadeia de carateres com tamanho máximo n; e exige que um tamanho seja definido no momento de sua utilização. Seu tamanho máximo é </a:t>
            </a:r>
            <a:r>
              <a:rPr lang="pt-PT" sz="1800" b="1" dirty="0">
                <a:latin typeface="Calibri"/>
                <a:cs typeface="Calibri"/>
              </a:rPr>
              <a:t>de quatro mil bytes </a:t>
            </a:r>
            <a:r>
              <a:rPr lang="pt-PT" sz="1800" dirty="0">
                <a:latin typeface="Calibri"/>
                <a:cs typeface="Calibri"/>
              </a:rPr>
              <a:t>e por possuir comprimento variável todo espaço não utilizado não ocupa espaço na base de dados. </a:t>
            </a:r>
          </a:p>
          <a:p>
            <a:pPr>
              <a:buSzPct val="100000"/>
              <a:buFont typeface="Wingdings" charset="2"/>
              <a:buChar char="Ø"/>
            </a:pPr>
            <a:r>
              <a:rPr lang="pt-PT" sz="1800" b="1" dirty="0">
                <a:latin typeface="Calibri"/>
                <a:cs typeface="Calibri"/>
              </a:rPr>
              <a:t>NCHAR e NVARCHAR2- </a:t>
            </a:r>
            <a:r>
              <a:rPr lang="pt-PT" sz="1800" dirty="0">
                <a:latin typeface="Calibri"/>
                <a:cs typeface="Calibri"/>
              </a:rPr>
              <a:t>são tipos de dados Unicode que armazenam dados de caracteres Unicode. O conjunto de caracteres de tipos de dados NCHAR e NVARCHAR2 pode ser apenas AL16UTF16 ou UTF8 e é especificado no momento da criação da base de dados como o conjunto de caracteres nacional. AL16UTF16 e UTF8 são ambos codificação Unicode.</a:t>
            </a:r>
          </a:p>
          <a:p>
            <a:pPr>
              <a:buSzPct val="100000"/>
              <a:buFont typeface="Wingdings" charset="2"/>
              <a:buChar char="Ø"/>
            </a:pPr>
            <a:r>
              <a:rPr lang="pt-PT" sz="1800" b="1" dirty="0">
                <a:latin typeface="Calibri"/>
                <a:cs typeface="Calibri"/>
              </a:rPr>
              <a:t>INTEGER </a:t>
            </a:r>
            <a:r>
              <a:rPr lang="pt-PT" sz="1800" dirty="0">
                <a:latin typeface="Calibri"/>
                <a:cs typeface="Calibri"/>
              </a:rPr>
              <a:t>ou </a:t>
            </a:r>
            <a:r>
              <a:rPr lang="pt-PT" sz="1800" dirty="0" err="1">
                <a:latin typeface="Calibri"/>
                <a:cs typeface="Calibri"/>
              </a:rPr>
              <a:t>int</a:t>
            </a:r>
            <a:r>
              <a:rPr lang="pt-PT" sz="1800" dirty="0">
                <a:latin typeface="Calibri"/>
                <a:cs typeface="Calibri"/>
              </a:rPr>
              <a:t> - Números inteiros (4 bytes);</a:t>
            </a:r>
          </a:p>
          <a:p>
            <a:pPr>
              <a:buSzPct val="100000"/>
              <a:buFont typeface="Wingdings" charset="2"/>
              <a:buChar char="Ø"/>
            </a:pPr>
            <a:r>
              <a:rPr lang="pt-PT" sz="1800" b="1" dirty="0">
                <a:latin typeface="Calibri"/>
                <a:cs typeface="Calibri"/>
              </a:rPr>
              <a:t>NUMBER</a:t>
            </a:r>
            <a:r>
              <a:rPr lang="pt-PT" sz="1800" dirty="0">
                <a:latin typeface="Calibri"/>
                <a:cs typeface="Calibri"/>
              </a:rPr>
              <a:t>(precisão, escala) - Números reais sem limite de tamanho ; Seu tamanho máximo é de trinta e oito (NUMBER(38)) porém independente dos valores indicados na sua declaração ele ocupará sempre o mesmo espaço na base de dados, vinte e dois bytes</a:t>
            </a:r>
            <a:r>
              <a:rPr lang="pt-PT" sz="1800" dirty="0"/>
              <a:t>. </a:t>
            </a:r>
            <a:endParaRPr lang="pt-PT" sz="18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Ø"/>
            </a:pPr>
            <a:r>
              <a:rPr lang="pt-PT" sz="1800" b="1" dirty="0">
                <a:latin typeface="Calibri"/>
                <a:cs typeface="Calibri"/>
              </a:rPr>
              <a:t>DATE</a:t>
            </a:r>
            <a:r>
              <a:rPr lang="pt-PT" sz="1800" dirty="0">
                <a:latin typeface="Calibri"/>
                <a:cs typeface="Calibri"/>
              </a:rPr>
              <a:t> - data entre 4712-01-01 AC e 4712-12-31 DC ; armazena datas desde o século passando por ano, mês, dia, hora, minuto e segundo</a:t>
            </a:r>
          </a:p>
          <a:p>
            <a:pPr>
              <a:buSzPct val="100000"/>
              <a:buFont typeface="Wingdings" charset="2"/>
              <a:buChar char="Ø"/>
            </a:pPr>
            <a:r>
              <a:rPr lang="pt-PT" sz="1800" b="1" dirty="0">
                <a:latin typeface="Calibri"/>
                <a:cs typeface="Calibri"/>
              </a:rPr>
              <a:t>TIMESTAMP</a:t>
            </a:r>
            <a:r>
              <a:rPr lang="pt-PT" sz="1800" dirty="0">
                <a:latin typeface="Calibri"/>
                <a:cs typeface="Calibri"/>
              </a:rPr>
              <a:t>- Data + hora no mesmo campo</a:t>
            </a:r>
          </a:p>
        </p:txBody>
      </p:sp>
      <p:pic>
        <p:nvPicPr>
          <p:cNvPr id="4" name="Picture 3" descr="diagrama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14406" r="17446" b="10169"/>
          <a:stretch/>
        </p:blipFill>
        <p:spPr>
          <a:xfrm>
            <a:off x="3810000" y="2542892"/>
            <a:ext cx="5205216" cy="42389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76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5240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 charset="0"/>
                <a:cs typeface="Calibri" charset="0"/>
              </a:rPr>
              <a:t>Exemplo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 charset="0"/>
              <a:cs typeface="Calibri" charset="0"/>
            </a:endParaRP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800" dirty="0">
              <a:latin typeface="Calibri" charset="0"/>
              <a:cs typeface="Calibri" charset="0"/>
            </a:endParaRPr>
          </a:p>
          <a:p>
            <a:pPr marL="355600" indent="0" algn="just">
              <a:lnSpc>
                <a:spcPct val="12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990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0" lvl="1">
              <a:tabLst>
                <a:tab pos="0" algn="l"/>
              </a:tabLst>
            </a:pP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Data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Definition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Language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pt-PT" sz="2800" dirty="0">
                <a:latin typeface="Garamond" charset="0"/>
              </a:rPr>
              <a:t> </a:t>
            </a:r>
            <a:r>
              <a:rPr lang="mr-IN" sz="2800" dirty="0">
                <a:latin typeface="Garamond" charset="0"/>
              </a:rPr>
              <a:t>–</a:t>
            </a:r>
            <a:r>
              <a:rPr lang="pt-PT" sz="2800" dirty="0">
                <a:latin typeface="Garamond" charset="0"/>
              </a:rPr>
              <a:t> 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Tipo de Dados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2242998"/>
            <a:ext cx="4267200" cy="339580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numero </a:t>
            </a:r>
            <a:r>
              <a:rPr lang="pt-PT" sz="1600" dirty="0" err="1"/>
              <a:t>integer</a:t>
            </a:r>
            <a:r>
              <a:rPr lang="pt-PT" sz="1600" dirty="0"/>
              <a:t> ,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nome </a:t>
            </a:r>
            <a:r>
              <a:rPr lang="pt-PT" sz="1600" dirty="0" err="1"/>
              <a:t>varchar</a:t>
            </a:r>
            <a:r>
              <a:rPr lang="pt-PT" sz="1600" dirty="0"/>
              <a:t> (100),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bi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nacionalidade </a:t>
            </a:r>
            <a:r>
              <a:rPr lang="pt-PT" sz="1600" dirty="0" err="1"/>
              <a:t>varchar</a:t>
            </a:r>
            <a:r>
              <a:rPr lang="pt-PT" sz="1600" dirty="0"/>
              <a:t>(30),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mediaCurso</a:t>
            </a:r>
            <a:r>
              <a:rPr lang="pt-PT" sz="1600" dirty="0"/>
              <a:t>  </a:t>
            </a:r>
            <a:r>
              <a:rPr lang="pt-PT" sz="1600" dirty="0" err="1"/>
              <a:t>number</a:t>
            </a:r>
            <a:r>
              <a:rPr lang="pt-PT" sz="1600" dirty="0"/>
              <a:t> (4 ,2</a:t>
            </a:r>
            <a:r>
              <a:rPr lang="pt-PT" sz="1600" b="1" dirty="0"/>
              <a:t>)</a:t>
            </a:r>
            <a:r>
              <a:rPr lang="pt-PT" sz="1600" dirty="0"/>
              <a:t>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media_notasExame</a:t>
            </a:r>
            <a:r>
              <a:rPr lang="pt-PT" sz="1600" dirty="0"/>
              <a:t> </a:t>
            </a:r>
            <a:r>
              <a:rPr lang="pt-PT" sz="1600" dirty="0" err="1"/>
              <a:t>number</a:t>
            </a:r>
            <a:r>
              <a:rPr lang="pt-PT" sz="1600" dirty="0"/>
              <a:t> (4 ,2),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datanascimento</a:t>
            </a:r>
            <a:r>
              <a:rPr lang="pt-PT" sz="1600" dirty="0"/>
              <a:t> date,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cursoid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  ); </a:t>
            </a:r>
          </a:p>
        </p:txBody>
      </p:sp>
      <p:pic>
        <p:nvPicPr>
          <p:cNvPr id="8" name="Picture 7" descr="diagrama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1" t="14619" r="44392" b="48305"/>
          <a:stretch/>
        </p:blipFill>
        <p:spPr>
          <a:xfrm>
            <a:off x="6629400" y="2362200"/>
            <a:ext cx="2044700" cy="2222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034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5240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en-US" sz="1600" dirty="0" err="1">
                <a:latin typeface="Calibri"/>
                <a:cs typeface="Calibri"/>
              </a:rPr>
              <a:t>Podem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ainda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ser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definidos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valores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por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omissão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para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cada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coluna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usando</a:t>
            </a:r>
            <a:r>
              <a:rPr lang="en-US" sz="1600" dirty="0">
                <a:latin typeface="Calibri"/>
                <a:cs typeface="Calibri"/>
              </a:rPr>
              <a:t> a </a:t>
            </a:r>
            <a:r>
              <a:rPr lang="en-US" sz="1600" dirty="0" err="1">
                <a:latin typeface="Calibri"/>
                <a:cs typeface="Calibri"/>
              </a:rPr>
              <a:t>palavra-chave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b="1" dirty="0">
                <a:latin typeface="Calibri"/>
                <a:cs typeface="Calibri"/>
              </a:rPr>
              <a:t>default</a:t>
            </a:r>
            <a:r>
              <a:rPr lang="en-US" sz="1600" dirty="0">
                <a:latin typeface="Calibri"/>
                <a:cs typeface="Calibri"/>
              </a:rPr>
              <a:t>. </a:t>
            </a:r>
          </a:p>
          <a:p>
            <a:pPr marL="355600" indent="0" algn="just">
              <a:lnSpc>
                <a:spcPct val="120000"/>
              </a:lnSpc>
              <a:buSzPct val="100000"/>
              <a:buNone/>
              <a:defRPr/>
            </a:pPr>
            <a:endParaRPr lang="pt-PT" sz="1800" dirty="0">
              <a:latin typeface="Calibri"/>
              <a:cs typeface="Calibri"/>
            </a:endParaRPr>
          </a:p>
          <a:p>
            <a:pPr marL="355600" indent="0" algn="just">
              <a:lnSpc>
                <a:spcPct val="120000"/>
              </a:lnSpc>
              <a:buSzPct val="100000"/>
              <a:buNone/>
              <a:defRPr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590800"/>
            <a:ext cx="5105400" cy="339580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numero </a:t>
            </a:r>
            <a:r>
              <a:rPr lang="pt-PT" sz="1600" dirty="0" err="1"/>
              <a:t>integer</a:t>
            </a:r>
            <a:r>
              <a:rPr lang="pt-PT" sz="1600" dirty="0"/>
              <a:t> ,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nome </a:t>
            </a:r>
            <a:r>
              <a:rPr lang="pt-PT" sz="1600" dirty="0" err="1"/>
              <a:t>varchar</a:t>
            </a:r>
            <a:r>
              <a:rPr lang="pt-PT" sz="1600" dirty="0"/>
              <a:t> (100),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bi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nacionalidade </a:t>
            </a:r>
            <a:r>
              <a:rPr lang="pt-PT" sz="1600" dirty="0" err="1"/>
              <a:t>varchar</a:t>
            </a:r>
            <a:r>
              <a:rPr lang="pt-PT" sz="1600" dirty="0"/>
              <a:t>(30</a:t>
            </a:r>
            <a:r>
              <a:rPr lang="pt-PT" sz="1600" dirty="0">
                <a:solidFill>
                  <a:srgbClr val="FF0000"/>
                </a:solidFill>
              </a:rPr>
              <a:t>)   </a:t>
            </a:r>
            <a:r>
              <a:rPr lang="pt-PT" sz="1600" b="1" dirty="0" err="1">
                <a:solidFill>
                  <a:srgbClr val="FF0000"/>
                </a:solidFill>
              </a:rPr>
              <a:t>default</a:t>
            </a:r>
            <a:r>
              <a:rPr lang="pt-PT" sz="1600" dirty="0">
                <a:solidFill>
                  <a:srgbClr val="FF0000"/>
                </a:solidFill>
              </a:rPr>
              <a:t>  ‘Portuguesa’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mediaCurso</a:t>
            </a:r>
            <a:r>
              <a:rPr lang="pt-PT" sz="1600" dirty="0"/>
              <a:t>  </a:t>
            </a:r>
            <a:r>
              <a:rPr lang="pt-PT" sz="1600" dirty="0" err="1"/>
              <a:t>number</a:t>
            </a:r>
            <a:r>
              <a:rPr lang="pt-PT" sz="1600" dirty="0"/>
              <a:t> (4 ,2</a:t>
            </a:r>
            <a:r>
              <a:rPr lang="pt-PT" sz="1600" b="1" dirty="0"/>
              <a:t>)  </a:t>
            </a:r>
            <a:r>
              <a:rPr lang="pt-PT" sz="1600" b="1" dirty="0" err="1">
                <a:solidFill>
                  <a:srgbClr val="FF0000"/>
                </a:solidFill>
              </a:rPr>
              <a:t>default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dirty="0">
                <a:solidFill>
                  <a:srgbClr val="FF0000"/>
                </a:solidFill>
              </a:rPr>
              <a:t> 0,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media_notasExame</a:t>
            </a:r>
            <a:r>
              <a:rPr lang="pt-PT" sz="1600" dirty="0"/>
              <a:t> </a:t>
            </a:r>
            <a:r>
              <a:rPr lang="pt-PT" sz="1600" dirty="0" err="1"/>
              <a:t>number</a:t>
            </a:r>
            <a:r>
              <a:rPr lang="pt-PT" sz="1600" dirty="0"/>
              <a:t> (4 ,2),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datanascimento</a:t>
            </a:r>
            <a:r>
              <a:rPr lang="pt-PT" sz="1600" dirty="0"/>
              <a:t> date             </a:t>
            </a:r>
            <a:r>
              <a:rPr lang="pt-PT" sz="1600" b="1" dirty="0" err="1">
                <a:solidFill>
                  <a:srgbClr val="FF0000"/>
                </a:solidFill>
              </a:rPr>
              <a:t>default</a:t>
            </a:r>
            <a:r>
              <a:rPr lang="pt-PT" sz="1600" b="1" dirty="0">
                <a:solidFill>
                  <a:srgbClr val="FF0000"/>
                </a:solidFill>
              </a:rPr>
              <a:t>  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 err="1">
                <a:solidFill>
                  <a:srgbClr val="FF0000"/>
                </a:solidFill>
              </a:rPr>
              <a:t>Sysdate</a:t>
            </a:r>
            <a:r>
              <a:rPr lang="pt-PT" sz="1600" dirty="0">
                <a:solidFill>
                  <a:srgbClr val="FF0000"/>
                </a:solidFill>
              </a:rPr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cursoid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  );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990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0" lvl="1">
              <a:tabLst>
                <a:tab pos="0" algn="l"/>
              </a:tabLst>
            </a:pP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Data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Definition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Language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mr-IN" sz="2800" dirty="0">
                <a:latin typeface="Garamond" charset="0"/>
              </a:rPr>
              <a:t>–</a:t>
            </a:r>
            <a:r>
              <a:rPr lang="pt-PT" sz="2800" dirty="0">
                <a:latin typeface="Garamond" charset="0"/>
              </a:rPr>
              <a:t> 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Valor por Omissão</a:t>
            </a:r>
          </a:p>
        </p:txBody>
      </p:sp>
      <p:pic>
        <p:nvPicPr>
          <p:cNvPr id="9" name="Picture 8" descr="diagrama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1" t="14619" r="44392" b="48305"/>
          <a:stretch/>
        </p:blipFill>
        <p:spPr>
          <a:xfrm>
            <a:off x="6629400" y="2362200"/>
            <a:ext cx="2044700" cy="2222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024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228600" y="1524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Em SQL podem ser definidas restrições  de vários tipos.</a:t>
            </a:r>
          </a:p>
          <a:p>
            <a:pPr marL="622300" indent="0">
              <a:buNone/>
            </a:pP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b="1" dirty="0">
                <a:latin typeface="Calibri"/>
                <a:cs typeface="Calibri"/>
              </a:rPr>
              <a:t>Restrições de integridade</a:t>
            </a:r>
            <a:r>
              <a:rPr lang="pt-PT" sz="1600" dirty="0">
                <a:latin typeface="Calibri"/>
                <a:cs typeface="Calibri"/>
              </a:rPr>
              <a:t>: definem a chave primária e a chave estrangeira com a tabela e a chave primária referenciadas.</a:t>
            </a:r>
          </a:p>
          <a:p>
            <a:pPr marL="622300" indent="0">
              <a:lnSpc>
                <a:spcPct val="60000"/>
              </a:lnSpc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622300" indent="0">
              <a:buNone/>
            </a:pPr>
            <a:r>
              <a:rPr lang="pt-PT" sz="1600" b="1" dirty="0">
                <a:latin typeface="Calibri"/>
                <a:cs typeface="Calibri"/>
              </a:rPr>
              <a:t>Restrições de valor: </a:t>
            </a:r>
            <a:r>
              <a:rPr lang="pt-PT" sz="1600" dirty="0">
                <a:latin typeface="Calibri"/>
                <a:cs typeface="Calibri"/>
              </a:rPr>
              <a:t>definem se os valores nulos não são permitidos, se são necessários valores únicos, e se apenas determinado conjunto de valores são permitidos numa coluna</a:t>
            </a:r>
          </a:p>
          <a:p>
            <a:pPr marL="0" indent="0">
              <a:lnSpc>
                <a:spcPct val="5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Uma restrição pode ser criada ao mesmo tempo em que a tabela é criada ou pode ser adicionada à tabela posteriormente. </a:t>
            </a:r>
          </a:p>
          <a:p>
            <a:pPr marL="0" indent="0">
              <a:lnSpc>
                <a:spcPct val="5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Existem dois níveis em que uma restrição é definida:</a:t>
            </a:r>
          </a:p>
          <a:p>
            <a:pPr marL="0" indent="0">
              <a:lnSpc>
                <a:spcPct val="5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lvl="1">
              <a:buSzPct val="100000"/>
              <a:buFont typeface="Wingdings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Nível da coluna</a:t>
            </a:r>
            <a:r>
              <a:rPr lang="pt-PT" sz="1800" dirty="0">
                <a:latin typeface="Calibri"/>
                <a:cs typeface="Calibri"/>
              </a:rPr>
              <a:t>  - refere-se apenas a uma coluna e é descrita em frente à coluna em causa);</a:t>
            </a:r>
          </a:p>
          <a:p>
            <a:pPr lvl="1">
              <a:buSzPct val="100000"/>
              <a:buFont typeface="Wingdings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Nível da tabela- </a:t>
            </a:r>
            <a:r>
              <a:rPr lang="pt-PT" sz="1800" dirty="0">
                <a:latin typeface="Calibri"/>
                <a:cs typeface="Calibri"/>
              </a:rPr>
              <a:t>refere-se a mais do que a uma coluna e fica separada da definição das colunas). </a:t>
            </a:r>
          </a:p>
          <a:p>
            <a:pPr marL="1790700" indent="-355600">
              <a:buFont typeface="Wingdings" charset="2"/>
              <a:buChar char="Ø"/>
              <a:tabLst>
                <a:tab pos="911225" algn="l"/>
                <a:tab pos="17907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PT" sz="1600" b="1" dirty="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990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0" lvl="1">
              <a:tabLst>
                <a:tab pos="0" algn="l"/>
              </a:tabLst>
            </a:pP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Data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Definition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pt-PT" sz="2800" kern="1200" dirty="0" err="1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Language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</a:t>
            </a:r>
            <a:r>
              <a:rPr lang="pt-PT" sz="2800" dirty="0">
                <a:latin typeface="Garamond" charset="0"/>
                <a:ea typeface="+mj-ea"/>
                <a:cs typeface="+mj-cs"/>
              </a:rPr>
              <a:t>- 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Restrições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37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524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Se a chave primaria é composta por um atributo, devemos usar uma restrição ao nível da coluna; </a:t>
            </a:r>
          </a:p>
          <a:p>
            <a:pPr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9220200" cy="914400"/>
          </a:xfrm>
        </p:spPr>
        <p:txBody>
          <a:bodyPr>
            <a:no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Restrições </a:t>
            </a:r>
            <a:r>
              <a:rPr lang="mr-IN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–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Chave Primária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14600"/>
            <a:ext cx="5715000" cy="339580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numero </a:t>
            </a:r>
            <a:r>
              <a:rPr lang="pt-PT" sz="1600" dirty="0" err="1"/>
              <a:t>integer</a:t>
            </a:r>
            <a:r>
              <a:rPr lang="pt-PT" sz="1600" dirty="0"/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Primary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Key</a:t>
            </a:r>
            <a:r>
              <a:rPr lang="pt-PT" sz="1600" dirty="0">
                <a:solidFill>
                  <a:srgbClr val="FF0000"/>
                </a:solidFill>
              </a:rPr>
              <a:t>,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nome </a:t>
            </a:r>
            <a:r>
              <a:rPr lang="pt-PT" sz="1600" dirty="0" err="1"/>
              <a:t>varchar</a:t>
            </a:r>
            <a:r>
              <a:rPr lang="pt-PT" sz="1600" dirty="0"/>
              <a:t> (100),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bi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endParaRPr lang="pt-PT" sz="1600" dirty="0"/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/>
              <a:t>nacionalidade </a:t>
            </a:r>
            <a:r>
              <a:rPr lang="pt-PT" sz="1600" dirty="0" err="1"/>
              <a:t>varchar</a:t>
            </a:r>
            <a:r>
              <a:rPr lang="pt-PT" sz="1600" dirty="0"/>
              <a:t>(30)   </a:t>
            </a:r>
            <a:r>
              <a:rPr lang="pt-PT" sz="1600" dirty="0" err="1"/>
              <a:t>default</a:t>
            </a:r>
            <a:r>
              <a:rPr lang="pt-PT" sz="1600" dirty="0"/>
              <a:t>  ‘Portuguesa’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mediaCurso</a:t>
            </a:r>
            <a:r>
              <a:rPr lang="pt-PT" sz="1600" dirty="0"/>
              <a:t>  </a:t>
            </a:r>
            <a:r>
              <a:rPr lang="pt-PT" sz="1600" dirty="0" err="1"/>
              <a:t>number</a:t>
            </a:r>
            <a:r>
              <a:rPr lang="pt-PT" sz="1600" dirty="0"/>
              <a:t> (4 ,2)  </a:t>
            </a:r>
            <a:r>
              <a:rPr lang="pt-PT" sz="1600" dirty="0" err="1"/>
              <a:t>default</a:t>
            </a:r>
            <a:r>
              <a:rPr lang="pt-PT" sz="1600" dirty="0"/>
              <a:t>  0,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>
                <a:solidFill>
                  <a:srgbClr val="000000"/>
                </a:solidFill>
              </a:rPr>
              <a:t>media_notasExame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number</a:t>
            </a:r>
            <a:r>
              <a:rPr lang="pt-PT" sz="1600" dirty="0">
                <a:solidFill>
                  <a:srgbClr val="000000"/>
                </a:solidFill>
              </a:rPr>
              <a:t> (4 ,2),</a:t>
            </a:r>
            <a:endParaRPr lang="pt-PT" sz="1600" dirty="0"/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datanascimento</a:t>
            </a:r>
            <a:r>
              <a:rPr lang="pt-PT" sz="1600" dirty="0"/>
              <a:t>      date </a:t>
            </a:r>
            <a:r>
              <a:rPr lang="pt-PT" sz="1600" dirty="0" err="1"/>
              <a:t>default</a:t>
            </a:r>
            <a:r>
              <a:rPr lang="pt-PT" sz="1600" dirty="0"/>
              <a:t> </a:t>
            </a:r>
            <a:r>
              <a:rPr lang="pt-PT" sz="1600" dirty="0" err="1"/>
              <a:t>Sysdate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cursoid</a:t>
            </a:r>
            <a:r>
              <a:rPr lang="pt-PT" sz="1600" dirty="0"/>
              <a:t> </a:t>
            </a:r>
            <a:r>
              <a:rPr lang="pt-PT" sz="1600" dirty="0" err="1"/>
              <a:t>integer</a:t>
            </a:r>
            <a:r>
              <a:rPr lang="pt-PT" sz="1600" dirty="0"/>
              <a:t>   ); </a:t>
            </a:r>
          </a:p>
        </p:txBody>
      </p:sp>
      <p:pic>
        <p:nvPicPr>
          <p:cNvPr id="3" name="Picture 2" descr="diagrama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1" t="14619" r="44392" b="48305"/>
          <a:stretch/>
        </p:blipFill>
        <p:spPr>
          <a:xfrm>
            <a:off x="6629400" y="2362200"/>
            <a:ext cx="2044700" cy="2222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547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229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Se a chave primaria é composta por mais do que um atributo devemos usar uma restrição ao nível da tabela.</a:t>
            </a:r>
          </a:p>
          <a:p>
            <a:pPr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9220200" cy="914400"/>
          </a:xfrm>
        </p:spPr>
        <p:txBody>
          <a:bodyPr>
            <a:noAutofit/>
          </a:bodyPr>
          <a:lstStyle/>
          <a:p>
            <a:pPr lvl="1"/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Restrições </a:t>
            </a:r>
            <a:r>
              <a:rPr lang="mr-IN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–</a:t>
            </a:r>
            <a:r>
              <a:rPr lang="pt-PT" sz="2800" kern="1200" dirty="0">
                <a:solidFill>
                  <a:schemeClr val="tx1"/>
                </a:solidFill>
                <a:latin typeface="Garamond" charset="0"/>
                <a:ea typeface="+mj-ea"/>
                <a:cs typeface="+mj-cs"/>
              </a:rPr>
              <a:t> Chave Primária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5437922"/>
            <a:ext cx="8001000" cy="8104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SzPct val="100000"/>
            </a:pP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Podemos e devemos sempre dar nomes </a:t>
            </a:r>
            <a:r>
              <a:rPr lang="pt-PT" sz="1600" b="1" dirty="0" err="1">
                <a:solidFill>
                  <a:srgbClr val="FF0000"/>
                </a:solidFill>
                <a:latin typeface="Calibri"/>
                <a:cs typeface="Calibri"/>
              </a:rPr>
              <a:t>às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Calibri"/>
                <a:cs typeface="Calibri"/>
              </a:rPr>
              <a:t>restrições</a:t>
            </a:r>
            <a:r>
              <a:rPr lang="pt-PT" sz="1600" dirty="0">
                <a:latin typeface="Calibri"/>
                <a:cs typeface="Calibri"/>
              </a:rPr>
              <a:t> para que seja mais </a:t>
            </a:r>
            <a:r>
              <a:rPr lang="pt-PT" sz="1600" dirty="0" err="1">
                <a:latin typeface="Calibri"/>
                <a:cs typeface="Calibri"/>
              </a:rPr>
              <a:t>fácil</a:t>
            </a:r>
            <a:r>
              <a:rPr lang="pt-PT" sz="1600" dirty="0">
                <a:latin typeface="Calibri"/>
                <a:cs typeface="Calibri"/>
              </a:rPr>
              <a:t> identificar a </a:t>
            </a:r>
            <a:r>
              <a:rPr lang="pt-PT" sz="1600" dirty="0" err="1">
                <a:latin typeface="Calibri"/>
                <a:cs typeface="Calibri"/>
              </a:rPr>
              <a:t>razão</a:t>
            </a:r>
            <a:r>
              <a:rPr lang="pt-PT" sz="1600" dirty="0">
                <a:latin typeface="Calibri"/>
                <a:cs typeface="Calibri"/>
              </a:rPr>
              <a:t> pela qual a inserção de dados falha.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2741394"/>
            <a:ext cx="7924800" cy="2287806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sz="1600" b="1" dirty="0" err="1"/>
              <a:t>create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b="1" dirty="0"/>
              <a:t> </a:t>
            </a:r>
            <a:r>
              <a:rPr lang="pt-PT" sz="1600" dirty="0" err="1"/>
              <a:t>inscricao</a:t>
            </a:r>
            <a:r>
              <a:rPr lang="pt-PT" sz="1600" dirty="0"/>
              <a:t>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sz="1600" dirty="0" err="1"/>
              <a:t>ano_letivo</a:t>
            </a:r>
            <a:r>
              <a:rPr lang="pt-PT" sz="1600" dirty="0"/>
              <a:t> </a:t>
            </a:r>
            <a:r>
              <a:rPr lang="pt-PT" sz="1600" dirty="0" err="1"/>
              <a:t>number</a:t>
            </a:r>
            <a:r>
              <a:rPr lang="pt-PT" sz="1600" dirty="0"/>
              <a:t>(4), 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numero </a:t>
            </a:r>
            <a:r>
              <a:rPr lang="pt-PT" sz="1600" dirty="0" err="1"/>
              <a:t>integer</a:t>
            </a:r>
            <a:r>
              <a:rPr lang="pt-PT" sz="1600" dirty="0"/>
              <a:t>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 err="1"/>
              <a:t>cod_disc</a:t>
            </a:r>
            <a:r>
              <a:rPr lang="pt-PT" sz="1600" dirty="0"/>
              <a:t> </a:t>
            </a:r>
            <a:r>
              <a:rPr lang="pt-PT" sz="1600" dirty="0" err="1"/>
              <a:t>number</a:t>
            </a:r>
            <a:r>
              <a:rPr lang="pt-PT" sz="1600" dirty="0"/>
              <a:t>(4),</a:t>
            </a:r>
          </a:p>
          <a:p>
            <a:pPr marL="185738" lvl="1">
              <a:lnSpc>
                <a:spcPct val="150000"/>
              </a:lnSpc>
            </a:pPr>
            <a:r>
              <a:rPr lang="pt-PT" sz="1600" dirty="0"/>
              <a:t> </a:t>
            </a:r>
            <a:r>
              <a:rPr lang="pt-PT" sz="1600" dirty="0" err="1"/>
              <a:t>datainscricao</a:t>
            </a:r>
            <a:r>
              <a:rPr lang="pt-PT" sz="1600" dirty="0"/>
              <a:t>  date, </a:t>
            </a:r>
          </a:p>
          <a:p>
            <a:pPr marL="185738" lvl="1">
              <a:lnSpc>
                <a:spcPct val="150000"/>
              </a:lnSpc>
            </a:pPr>
            <a:r>
              <a:rPr lang="pt-PT" sz="1600" b="1" dirty="0" err="1"/>
              <a:t>constraint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pk_cexamef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Primary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 err="1">
                <a:solidFill>
                  <a:srgbClr val="FF0000"/>
                </a:solidFill>
              </a:rPr>
              <a:t>key</a:t>
            </a:r>
            <a:r>
              <a:rPr lang="pt-PT" sz="1600" b="1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rgbClr val="000000"/>
                </a:solidFill>
              </a:rPr>
              <a:t>(</a:t>
            </a:r>
            <a:r>
              <a:rPr lang="pt-PT" sz="1600" b="1" dirty="0" err="1">
                <a:solidFill>
                  <a:srgbClr val="000000"/>
                </a:solidFill>
              </a:rPr>
              <a:t>ano_letivo,numero,cod_disc</a:t>
            </a:r>
            <a:r>
              <a:rPr lang="pt-PT" sz="1600" b="1" dirty="0">
                <a:solidFill>
                  <a:srgbClr val="000000"/>
                </a:solidFill>
              </a:rPr>
              <a:t>)</a:t>
            </a:r>
            <a:r>
              <a:rPr lang="pt-PT" sz="1600" dirty="0"/>
              <a:t>); </a:t>
            </a:r>
          </a:p>
        </p:txBody>
      </p:sp>
      <p:pic>
        <p:nvPicPr>
          <p:cNvPr id="12" name="Picture 11" descr="diagrama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t="61441" r="46728" b="11903"/>
          <a:stretch/>
        </p:blipFill>
        <p:spPr>
          <a:xfrm>
            <a:off x="6553200" y="2285999"/>
            <a:ext cx="2133600" cy="1804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0910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1971</Words>
  <Application>Microsoft Macintosh PowerPoint</Application>
  <PresentationFormat>On-screen Show (4:3)</PresentationFormat>
  <Paragraphs>268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Garamond</vt:lpstr>
      <vt:lpstr>Georgia</vt:lpstr>
      <vt:lpstr>Wingdings</vt:lpstr>
      <vt:lpstr>Project Status Report</vt:lpstr>
      <vt:lpstr>BASE DE DADOS</vt:lpstr>
      <vt:lpstr>SQL- Strutured Query Language </vt:lpstr>
      <vt:lpstr>Data Definition Language – Criar Tabelas</vt:lpstr>
      <vt:lpstr>Data Definition Language – Tipo de Dados</vt:lpstr>
      <vt:lpstr>PowerPoint Presentation</vt:lpstr>
      <vt:lpstr>PowerPoint Presentation</vt:lpstr>
      <vt:lpstr>PowerPoint Presentation</vt:lpstr>
      <vt:lpstr>Restrições – Chave Primária</vt:lpstr>
      <vt:lpstr>Restrições – Chave Primária</vt:lpstr>
      <vt:lpstr>Restrições – Chaves Estrangeira</vt:lpstr>
      <vt:lpstr>Restrições – Chave Estrangeira</vt:lpstr>
      <vt:lpstr>Restrições – Chave Estrangeira</vt:lpstr>
      <vt:lpstr>Restrições  – Check</vt:lpstr>
      <vt:lpstr>Restrições  – Check</vt:lpstr>
      <vt:lpstr>Restrições  – Not Null</vt:lpstr>
      <vt:lpstr>Restrições  – Valores únicos</vt:lpstr>
      <vt:lpstr>Modificação de Tabelas</vt:lpstr>
      <vt:lpstr>Modificação de Tabelas</vt:lpstr>
      <vt:lpstr>Data Manipulation Language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2019-09-03T21:46:59Z</dcterms:modified>
</cp:coreProperties>
</file>