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9" r:id="rId2"/>
    <p:sldId id="290" r:id="rId3"/>
    <p:sldId id="323" r:id="rId4"/>
    <p:sldId id="447" r:id="rId5"/>
    <p:sldId id="451" r:id="rId6"/>
    <p:sldId id="456" r:id="rId7"/>
    <p:sldId id="457" r:id="rId8"/>
    <p:sldId id="458" r:id="rId9"/>
    <p:sldId id="459" r:id="rId10"/>
    <p:sldId id="455" r:id="rId11"/>
    <p:sldId id="465" r:id="rId12"/>
    <p:sldId id="467" r:id="rId13"/>
    <p:sldId id="466" r:id="rId14"/>
    <p:sldId id="453" r:id="rId15"/>
    <p:sldId id="454" r:id="rId16"/>
    <p:sldId id="469" r:id="rId17"/>
    <p:sldId id="460" r:id="rId18"/>
    <p:sldId id="461" r:id="rId19"/>
    <p:sldId id="462" r:id="rId20"/>
    <p:sldId id="463" r:id="rId21"/>
    <p:sldId id="464" r:id="rId22"/>
    <p:sldId id="468" r:id="rId23"/>
    <p:sldId id="4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90"/>
            <p14:sldId id="323"/>
            <p14:sldId id="447"/>
            <p14:sldId id="451"/>
            <p14:sldId id="456"/>
            <p14:sldId id="457"/>
            <p14:sldId id="458"/>
            <p14:sldId id="459"/>
            <p14:sldId id="455"/>
            <p14:sldId id="465"/>
            <p14:sldId id="467"/>
            <p14:sldId id="466"/>
            <p14:sldId id="453"/>
            <p14:sldId id="454"/>
            <p14:sldId id="469"/>
            <p14:sldId id="460"/>
            <p14:sldId id="461"/>
            <p14:sldId id="462"/>
            <p14:sldId id="463"/>
            <p14:sldId id="464"/>
            <p14:sldId id="468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6" autoAdjust="0"/>
    <p:restoredTop sz="92393" autoAdjust="0"/>
  </p:normalViewPr>
  <p:slideViewPr>
    <p:cSldViewPr>
      <p:cViewPr varScale="1">
        <p:scale>
          <a:sx n="80" d="100"/>
          <a:sy n="80" d="100"/>
        </p:scale>
        <p:origin x="1872" y="18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4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573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latin typeface="+mn-lt"/>
                <a:cs typeface="Calibri"/>
              </a:rPr>
              <a:t>pois os dados são facilmente recuperados da tabela temporária, em vez de serem consultados por cada referência.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44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 a </a:t>
            </a:r>
            <a:r>
              <a:rPr lang="en-US" dirty="0" err="1"/>
              <a:t>cláusula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conhecido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expressão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mesa (CTE) e factoring </a:t>
            </a:r>
            <a:r>
              <a:rPr lang="en-US" dirty="0" err="1"/>
              <a:t>subconsulta</a:t>
            </a:r>
            <a:r>
              <a:rPr lang="en-US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latin typeface="+mn-lt"/>
                <a:cs typeface="Calibri"/>
              </a:rPr>
              <a:t>Uma tabela definida por uma subconsulta de cláusula WITH somente pode ser referida no escopo da consulta SELECT iniciada pela cláusula WITH.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8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 a </a:t>
            </a:r>
            <a:r>
              <a:rPr lang="en-US" dirty="0" err="1"/>
              <a:t>cláusula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conhecido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expressão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mesa (CTE) e factoring </a:t>
            </a:r>
            <a:r>
              <a:rPr lang="en-US" dirty="0" err="1"/>
              <a:t>subconsulta</a:t>
            </a:r>
            <a:r>
              <a:rPr lang="en-US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latin typeface="+mn-lt"/>
                <a:cs typeface="Calibri"/>
              </a:rPr>
              <a:t>Uma tabela definida por uma subconsulta de cláusula WITH somente pode ser referida no escopo da consulta SELECT iniciada pela cláusula WITH.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r>
              <a:rPr lang="en-US" dirty="0"/>
              <a:t> 2-4-8-27-50  2e 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r>
              <a:rPr lang="pt-PT" dirty="0"/>
              <a:t>Quando se cria uma subconsulta correlacionada, </a:t>
            </a:r>
            <a:r>
              <a:rPr lang="pt-PT" dirty="0" err="1"/>
              <a:t>subqueries</a:t>
            </a:r>
            <a:r>
              <a:rPr lang="pt-PT" dirty="0"/>
              <a:t> internas são avaliadas repetidamente, uma vez para cada linha</a:t>
            </a:r>
          </a:p>
          <a:p>
            <a:r>
              <a:rPr lang="pt-PT" dirty="0"/>
              <a:t>consulta externa.</a:t>
            </a:r>
          </a:p>
          <a:p>
            <a:r>
              <a:rPr lang="pt-PT" dirty="0" err="1"/>
              <a:t>Subqueries</a:t>
            </a:r>
            <a:r>
              <a:rPr lang="pt-PT" dirty="0"/>
              <a:t> correlacionadas retornam um valor único ou uma lista de valores para cada linha especificada na cláusula FROM da consulta externa.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 &gt; Any’ </a:t>
            </a:r>
            <a:r>
              <a:rPr lang="en-US" dirty="0" err="1"/>
              <a:t>significa</a:t>
            </a:r>
            <a:r>
              <a:rPr lang="en-US" dirty="0"/>
              <a:t>  </a:t>
            </a:r>
            <a:r>
              <a:rPr lang="en-US" dirty="0" err="1"/>
              <a:t>maior</a:t>
            </a:r>
            <a:r>
              <a:rPr lang="en-US" dirty="0"/>
              <a:t> do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minimo</a:t>
            </a:r>
            <a:r>
              <a:rPr lang="en-US" dirty="0"/>
              <a:t>?</a:t>
            </a:r>
          </a:p>
          <a:p>
            <a:r>
              <a:rPr lang="en-US" dirty="0"/>
              <a:t>‘ \</a:t>
            </a:r>
            <a:r>
              <a:rPr lang="en-US"/>
              <a:t>0 Any'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" y="0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3600" baseline="0" noProof="0" dirty="0">
                <a:solidFill>
                  <a:schemeClr val="bg1"/>
                </a:solidFill>
              </a:rPr>
              <a:t> SQL - </a:t>
            </a:r>
            <a:r>
              <a:rPr lang="pt-PT" sz="3600" noProof="0" dirty="0">
                <a:solidFill>
                  <a:schemeClr val="bg1"/>
                </a:solidFill>
              </a:rPr>
              <a:t>SUBQUERIES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/>
          <a:srcRect b="17949"/>
          <a:stretch/>
        </p:blipFill>
        <p:spPr>
          <a:xfrm>
            <a:off x="7196668" y="0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2971800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SQL –DML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28736"/>
            <a:ext cx="426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Teóricas</a:t>
            </a:r>
          </a:p>
          <a:p>
            <a:endParaRPr lang="pt-PT" sz="1400" dirty="0"/>
          </a:p>
          <a:p>
            <a:endParaRPr lang="pt-PT" sz="14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229600" cy="914400"/>
          </a:xfrm>
        </p:spPr>
        <p:txBody>
          <a:bodyPr>
            <a:normAutofit/>
          </a:bodyPr>
          <a:lstStyle/>
          <a:p>
            <a:pPr lvl="1"/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 Operador EXISTS/NOT EXISTS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76400"/>
            <a:ext cx="76200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Em </a:t>
            </a:r>
            <a:r>
              <a:rPr lang="pt-PT" sz="1600" dirty="0" err="1">
                <a:latin typeface="Calibri"/>
                <a:cs typeface="Calibri"/>
              </a:rPr>
              <a:t>subqueries</a:t>
            </a:r>
            <a:r>
              <a:rPr lang="pt-PT" sz="1600" dirty="0">
                <a:latin typeface="Calibri"/>
                <a:cs typeface="Calibri"/>
              </a:rPr>
              <a:t> correlacionadas todos os operadores lógicos são aplicados, contudo usa-se o operador 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EXISTS ou NOT EXISTS</a:t>
            </a:r>
            <a:r>
              <a:rPr lang="pt-PT" sz="1600" dirty="0">
                <a:latin typeface="Calibri"/>
                <a:cs typeface="Calibri"/>
              </a:rPr>
              <a:t> para testar se um valor recuperado pela consulta externa existe no conjunto de valores recuperados pela consulta interna.</a:t>
            </a: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 operador EXISTS  ou NOT EXISTS  é usado para determinar se há dados numa lista de valores (restringe  o conjunto de resultados  de uma consulta externa para as linhas que atendam a </a:t>
            </a:r>
            <a:r>
              <a:rPr lang="pt-PT" sz="1600" dirty="0" err="1">
                <a:latin typeface="Calibri"/>
                <a:cs typeface="Calibri"/>
              </a:rPr>
              <a:t>subquery</a:t>
            </a:r>
            <a:r>
              <a:rPr lang="pt-PT" sz="1600" dirty="0">
                <a:latin typeface="Calibri"/>
                <a:cs typeface="Calibri"/>
              </a:rPr>
              <a:t>).</a:t>
            </a:r>
          </a:p>
          <a:p>
            <a:pPr lvl="2">
              <a:lnSpc>
                <a:spcPct val="140000"/>
              </a:lnSpc>
              <a:buSzPct val="100000"/>
              <a:buFont typeface="Wingdings" charset="2"/>
              <a:buChar char="Ø"/>
              <a:defRPr/>
            </a:pPr>
            <a:r>
              <a:rPr lang="pt-PT" sz="1600" dirty="0">
                <a:latin typeface="Calibri"/>
                <a:cs typeface="Calibri"/>
              </a:rPr>
              <a:t>Verifica se resultado de </a:t>
            </a:r>
            <a:r>
              <a:rPr lang="pt-PT" sz="1600" dirty="0" err="1">
                <a:latin typeface="Calibri"/>
                <a:cs typeface="Calibri"/>
              </a:rPr>
              <a:t>subquery</a:t>
            </a:r>
            <a:r>
              <a:rPr lang="pt-PT" sz="1600" dirty="0">
                <a:latin typeface="Calibri"/>
                <a:cs typeface="Calibri"/>
              </a:rPr>
              <a:t> é ou </a:t>
            </a:r>
            <a:r>
              <a:rPr lang="pt-PT" sz="1600" dirty="0" err="1">
                <a:latin typeface="Calibri"/>
                <a:cs typeface="Calibri"/>
              </a:rPr>
              <a:t>não</a:t>
            </a:r>
            <a:r>
              <a:rPr lang="pt-PT" sz="1600" dirty="0">
                <a:latin typeface="Calibri"/>
                <a:cs typeface="Calibri"/>
              </a:rPr>
              <a:t> um conjunto vazio.</a:t>
            </a:r>
          </a:p>
          <a:p>
            <a:pPr marL="914400" lvl="2" indent="0">
              <a:lnSpc>
                <a:spcPct val="140000"/>
              </a:lnSpc>
              <a:buSzPct val="100000"/>
              <a:buNone/>
              <a:defRPr/>
            </a:pPr>
            <a:endParaRPr lang="pt-PT" sz="14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 operador EXISTS e NOT  EXISTS retorna TRUE ou FALSE, dependendo se as </a:t>
            </a:r>
            <a:r>
              <a:rPr lang="pt-PT" sz="1600" dirty="0" err="1">
                <a:latin typeface="Calibri"/>
                <a:cs typeface="Calibri"/>
              </a:rPr>
              <a:t>queries</a:t>
            </a:r>
            <a:r>
              <a:rPr lang="pt-PT" sz="1600" dirty="0">
                <a:latin typeface="Calibri"/>
                <a:cs typeface="Calibri"/>
              </a:rPr>
              <a:t> devolvem linhas ou não; </a:t>
            </a:r>
          </a:p>
          <a:p>
            <a:pPr marL="0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151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0"/>
            <a:ext cx="708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Ordenação de Dados com subconsultas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676400"/>
            <a:ext cx="7315200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 NÃO se pode utilizar uma cláusula ODER BY numa subconsulta.</a:t>
            </a:r>
          </a:p>
          <a:p>
            <a:pPr>
              <a:lnSpc>
                <a:spcPct val="50000"/>
              </a:lnSpc>
              <a:buSzPct val="100000"/>
              <a:defRPr/>
            </a:pPr>
            <a:endParaRPr lang="pt-PT" sz="1600" dirty="0">
              <a:latin typeface="Calibri"/>
              <a:cs typeface="Calibri"/>
            </a:endParaRPr>
          </a:p>
          <a:p>
            <a:pPr marL="355600" defTabSz="-12700">
              <a:lnSpc>
                <a:spcPct val="150000"/>
              </a:lnSpc>
              <a:buSzPct val="100000"/>
              <a:defRPr/>
            </a:pPr>
            <a:r>
              <a:rPr lang="pt-PT" sz="1600" dirty="0">
                <a:latin typeface="Calibri"/>
                <a:cs typeface="Calibri"/>
              </a:rPr>
              <a:t>	Mantém-se a regra de que só se pode ter uma única cláusula ORDER BY para uma instrução de SELECT e, se especificada, terá de ser na última cláusula no comando SELECT.</a:t>
            </a:r>
          </a:p>
        </p:txBody>
      </p:sp>
      <p:pic>
        <p:nvPicPr>
          <p:cNvPr id="7" name="Picture 6" descr="Screen Shot 2018-09-29 at 16.37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52800"/>
            <a:ext cx="6013355" cy="2616200"/>
          </a:xfrm>
          <a:prstGeom prst="rect">
            <a:avLst/>
          </a:prstGeom>
        </p:spPr>
      </p:pic>
      <p:pic>
        <p:nvPicPr>
          <p:cNvPr id="3" name="Picture 2" descr="Screen Shot 2018-09-29 at 16.35.0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89" b="7370"/>
          <a:stretch/>
        </p:blipFill>
        <p:spPr>
          <a:xfrm>
            <a:off x="3581400" y="4114800"/>
            <a:ext cx="5410200" cy="25397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398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0"/>
            <a:ext cx="708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Linhas de Orientação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7467600" cy="458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 a consulta interna deverá ser colocada entre parênteses e, terá de estar  no lado direito da condição.</a:t>
            </a:r>
          </a:p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A subconsulta não pode conter uma cláusula ORDER BY.</a:t>
            </a:r>
          </a:p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A cláusula ORDER BY aparece no fim da instrução de SELECT principal.</a:t>
            </a:r>
          </a:p>
          <a:p>
            <a:pPr marL="266700" indent="-266700">
              <a:lnSpc>
                <a:spcPct val="150000"/>
              </a:lnSpc>
              <a:spcAft>
                <a:spcPts val="600"/>
              </a:spcAft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Coluna múltiplas na lista de SELECT da consulta interna terão de estar pela mesma ordem que as colunas que apareçam na cláusula de condição da consulta principal. O tipo de dados e o número de coluna tem também de corresponder.</a:t>
            </a:r>
          </a:p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As subconsultas são sempre executadas primeiro a partir da mais interior para menos interior no encadeamento, a não ser que sejam subconsultas correlacionadas.</a:t>
            </a:r>
          </a:p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Podem-se utilizar operadores lógicos e operadores de SQL, bem como ANY e ALL.</a:t>
            </a:r>
          </a:p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672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1066800"/>
            <a:ext cx="708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Linhas de Orientação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1600200"/>
            <a:ext cx="7467600" cy="450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 As subconsultas podem :</a:t>
            </a:r>
          </a:p>
          <a:p>
            <a:pPr marL="723900" lvl="1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produzir uma ou mais linhas.</a:t>
            </a:r>
          </a:p>
          <a:p>
            <a:pPr marL="723900" lvl="1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produzir uma ou mais colunas.</a:t>
            </a:r>
          </a:p>
          <a:p>
            <a:pPr marL="723900" lvl="1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Utilizar uma ou mais colunas.</a:t>
            </a:r>
          </a:p>
          <a:p>
            <a:pPr marL="723900" lvl="1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utilizar GRPOUP BY ou funções de grupo.</a:t>
            </a:r>
          </a:p>
          <a:p>
            <a:pPr marL="723900" lvl="1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Ser utilizadas em vários predicados AND e OR  da mesma consulta </a:t>
            </a:r>
          </a:p>
          <a:p>
            <a:pPr marL="723900" lvl="1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Juntar tabelas. </a:t>
            </a:r>
          </a:p>
          <a:p>
            <a:pPr marL="723900" lvl="1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extrair dados de uma tabela diferente da tabela da consulta externa.</a:t>
            </a:r>
          </a:p>
          <a:p>
            <a:pPr marL="723900" lvl="1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aparecer em instruções de SELECT, UPDATE; DELETE; INSERT; CREATE TABLE</a:t>
            </a:r>
          </a:p>
          <a:p>
            <a:pPr marL="723900" lvl="1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Serem correlacionadas com uma consulta externa.</a:t>
            </a:r>
          </a:p>
          <a:p>
            <a:pPr marL="723900" lvl="1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Utilizar operadores SET</a:t>
            </a:r>
          </a:p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36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lvl="1" indent="-457200"/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Exemplos de Utilização 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718846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latin typeface="Calibri"/>
                <a:cs typeface="Calibri"/>
              </a:rPr>
              <a:t>Utilizando uma subconsulta como uma tabela derivada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133600"/>
            <a:ext cx="8001000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 É um conjunto de registos dentro de uma consulta que funciona como uma tabela;</a:t>
            </a:r>
          </a:p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 Ela toma o lugar da tabela na cláusula FROM.</a:t>
            </a:r>
          </a:p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É  otimizada com o resto da consulta.</a:t>
            </a:r>
          </a:p>
        </p:txBody>
      </p:sp>
      <p:pic>
        <p:nvPicPr>
          <p:cNvPr id="7" name="Picture 6" descr="Screen Shot 2018-09-29 at 17.23.1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2"/>
          <a:stretch/>
        </p:blipFill>
        <p:spPr>
          <a:xfrm>
            <a:off x="609600" y="3352800"/>
            <a:ext cx="5105400" cy="27432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3" name="Picture 2" descr="Screen Shot 2018-09-29 at 17.22.5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6" r="11660"/>
          <a:stretch/>
        </p:blipFill>
        <p:spPr>
          <a:xfrm>
            <a:off x="5257800" y="4419600"/>
            <a:ext cx="3810000" cy="2057399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62069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rgbClr val="000000"/>
                </a:solidFill>
                <a:latin typeface="Calibri"/>
                <a:cs typeface="Calibri"/>
              </a:rPr>
              <a:t>Utilizando uma subconsulta como uma expressão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57400"/>
            <a:ext cx="8001000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 É executada uma vez para toda a instrução.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lvl="1" indent="-457200"/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Exemplos de Utilização 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  <p:pic>
        <p:nvPicPr>
          <p:cNvPr id="6" name="Picture 5" descr="Screen Shot 2018-09-29 at 17.37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19400"/>
            <a:ext cx="7391400" cy="27432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3534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676400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rgbClr val="000000"/>
                </a:solidFill>
                <a:latin typeface="Calibri"/>
                <a:cs typeface="Calibri"/>
              </a:rPr>
              <a:t>Utilizando uma subconsulta na </a:t>
            </a:r>
            <a:r>
              <a:rPr lang="pt-PT" sz="1600" b="1" dirty="0" err="1">
                <a:solidFill>
                  <a:srgbClr val="000000"/>
                </a:solidFill>
                <a:latin typeface="Calibri"/>
                <a:cs typeface="Calibri"/>
              </a:rPr>
              <a:t>clausula</a:t>
            </a:r>
            <a:r>
              <a:rPr lang="pt-PT" sz="16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alibri"/>
                <a:cs typeface="Calibri"/>
              </a:rPr>
              <a:t>Having</a:t>
            </a:r>
            <a:r>
              <a:rPr lang="pt-PT" sz="1600" b="1" dirty="0">
                <a:solidFill>
                  <a:srgbClr val="000000"/>
                </a:solidFill>
                <a:latin typeface="Calibri"/>
                <a:cs typeface="Calibri"/>
              </a:rPr>
              <a:t> e/ou </a:t>
            </a:r>
            <a:r>
              <a:rPr lang="pt-PT" sz="1600" b="1" dirty="0" err="1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  <a:r>
              <a:rPr lang="pt-PT" sz="16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174890"/>
            <a:ext cx="8001000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400" dirty="0">
                <a:latin typeface="Calibri"/>
                <a:cs typeface="Calibri"/>
              </a:rPr>
              <a:t> Numa  cláusula HAVING/WHERE  temos  sempre uma condição  e a </a:t>
            </a:r>
            <a:r>
              <a:rPr lang="pt-PT" sz="1400" dirty="0" err="1">
                <a:latin typeface="Calibri"/>
                <a:cs typeface="Calibri"/>
              </a:rPr>
              <a:t>subquery</a:t>
            </a:r>
            <a:r>
              <a:rPr lang="pt-PT" sz="1400" dirty="0">
                <a:latin typeface="Calibri"/>
                <a:cs typeface="Calibri"/>
              </a:rPr>
              <a:t> atua  operando dentro dessa condição.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lvl="1" indent="-457200"/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Exemplos de Utilização 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  <p:pic>
        <p:nvPicPr>
          <p:cNvPr id="12" name="Picture 11" descr="Screen Shot 2018-09-29 at 18.02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7467600" cy="2267267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14" name="Picture 13" descr="Screen Shot 2018-09-29 at 18.16.5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5" r="2000" b="9269"/>
          <a:stretch/>
        </p:blipFill>
        <p:spPr>
          <a:xfrm>
            <a:off x="3810000" y="4343400"/>
            <a:ext cx="5257800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rgbClr val="4F81BD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77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229600" cy="914400"/>
          </a:xfrm>
        </p:spPr>
        <p:txBody>
          <a:bodyPr>
            <a:normAutofit/>
          </a:bodyPr>
          <a:lstStyle/>
          <a:p>
            <a:pPr lvl="1"/>
            <a:r>
              <a:rPr lang="pt-PT" sz="2800" dirty="0" err="1">
                <a:solidFill>
                  <a:srgbClr val="FF0000"/>
                </a:solidFill>
                <a:latin typeface="Garamond"/>
                <a:cs typeface="Garamond"/>
              </a:rPr>
              <a:t>Subqueries</a:t>
            </a:r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 vs. </a:t>
            </a:r>
            <a:r>
              <a:rPr lang="pt-PT" sz="2800" dirty="0" err="1">
                <a:solidFill>
                  <a:srgbClr val="FF0000"/>
                </a:solidFill>
                <a:latin typeface="Garamond"/>
                <a:cs typeface="Garamond"/>
              </a:rPr>
              <a:t>Intersect</a:t>
            </a:r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 e </a:t>
            </a:r>
            <a:r>
              <a:rPr lang="pt-PT" sz="2800" dirty="0" err="1">
                <a:solidFill>
                  <a:srgbClr val="FF0000"/>
                </a:solidFill>
                <a:latin typeface="Garamond"/>
                <a:cs typeface="Garamond"/>
              </a:rPr>
              <a:t>Except</a:t>
            </a:r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 (</a:t>
            </a:r>
            <a:r>
              <a:rPr lang="pt-PT" sz="2800" dirty="0" err="1">
                <a:solidFill>
                  <a:srgbClr val="FF0000"/>
                </a:solidFill>
                <a:latin typeface="Garamond"/>
                <a:cs typeface="Garamond"/>
              </a:rPr>
              <a:t>Minus</a:t>
            </a:r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) 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59000"/>
            <a:ext cx="66929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0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914400"/>
          </a:xfrm>
        </p:spPr>
        <p:txBody>
          <a:bodyPr>
            <a:normAutofit/>
          </a:bodyPr>
          <a:lstStyle/>
          <a:p>
            <a:pPr lvl="1"/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Consultas </a:t>
            </a:r>
            <a:r>
              <a:rPr lang="mr-IN" sz="2800" dirty="0">
                <a:solidFill>
                  <a:srgbClr val="FF0000"/>
                </a:solidFill>
                <a:latin typeface="Garamond"/>
                <a:cs typeface="Garamond"/>
              </a:rPr>
              <a:t>–</a:t>
            </a:r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 todos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600200"/>
            <a:ext cx="7543800" cy="1848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latin typeface="Calibri"/>
                <a:cs typeface="Calibri"/>
              </a:rPr>
              <a:t>Pergunta: </a:t>
            </a:r>
            <a:r>
              <a:rPr lang="pt-PT" sz="1600" dirty="0">
                <a:latin typeface="Calibri"/>
                <a:cs typeface="Calibri"/>
              </a:rPr>
              <a:t>Quais são os alunos matriculados em </a:t>
            </a:r>
            <a:r>
              <a:rPr lang="pt-PT" sz="1600" b="1" dirty="0">
                <a:latin typeface="Calibri"/>
                <a:cs typeface="Calibri"/>
              </a:rPr>
              <a:t>todas </a:t>
            </a:r>
            <a:r>
              <a:rPr lang="pt-PT" sz="1600" dirty="0">
                <a:latin typeface="Calibri"/>
                <a:cs typeface="Calibri"/>
              </a:rPr>
              <a:t>as disciplinas?</a:t>
            </a:r>
          </a:p>
          <a:p>
            <a:pPr>
              <a:lnSpc>
                <a:spcPct val="60000"/>
              </a:lnSpc>
            </a:pPr>
            <a:endParaRPr lang="pt-PT" sz="1600" dirty="0">
              <a:latin typeface="Calibri"/>
              <a:cs typeface="Calibri"/>
            </a:endParaRPr>
          </a:p>
          <a:p>
            <a:pPr marL="285750" indent="-285750">
              <a:lnSpc>
                <a:spcPct val="140000"/>
              </a:lnSpc>
              <a:buFont typeface="Wingdings" charset="2"/>
              <a:buChar char="Ø"/>
            </a:pPr>
            <a:r>
              <a:rPr lang="pt-PT" sz="1600" b="1" dirty="0">
                <a:latin typeface="Calibri"/>
                <a:cs typeface="Calibri"/>
              </a:rPr>
              <a:t>por Quantificação  - 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usa-se EXISTS e/ou IN </a:t>
            </a:r>
          </a:p>
          <a:p>
            <a:pPr marL="742950" lvl="1" indent="-285750">
              <a:lnSpc>
                <a:spcPct val="140000"/>
              </a:lnSpc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Reformulando a pergunta:</a:t>
            </a:r>
          </a:p>
          <a:p>
            <a:pPr marL="742950" lvl="1" indent="158750">
              <a:lnSpc>
                <a:spcPct val="140000"/>
              </a:lnSpc>
              <a:buFont typeface="Arial"/>
              <a:buChar char="•"/>
            </a:pPr>
            <a:r>
              <a:rPr lang="pt-PT" sz="1600" dirty="0">
                <a:latin typeface="Calibri"/>
                <a:cs typeface="Calibri"/>
              </a:rPr>
              <a:t>“Quais são os alunos, para os quais </a:t>
            </a:r>
            <a:r>
              <a:rPr lang="pt-PT" sz="1600" dirty="0">
                <a:solidFill>
                  <a:srgbClr val="FF0000"/>
                </a:solidFill>
                <a:latin typeface="Calibri"/>
                <a:cs typeface="Calibri"/>
              </a:rPr>
              <a:t>não existe </a:t>
            </a:r>
            <a:r>
              <a:rPr lang="pt-PT" sz="1600" dirty="0">
                <a:latin typeface="Calibri"/>
                <a:cs typeface="Calibri"/>
              </a:rPr>
              <a:t>nenhuma disciplina </a:t>
            </a:r>
            <a:r>
              <a:rPr lang="pt-PT" sz="1600" dirty="0">
                <a:solidFill>
                  <a:srgbClr val="FF0000"/>
                </a:solidFill>
                <a:latin typeface="Calibri"/>
                <a:cs typeface="Calibri"/>
              </a:rPr>
              <a:t>sem </a:t>
            </a:r>
            <a:r>
              <a:rPr lang="pt-PT" sz="1600" dirty="0">
                <a:latin typeface="Calibri"/>
                <a:cs typeface="Calibri"/>
              </a:rPr>
              <a:t>a sua inscrição?” 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352800"/>
            <a:ext cx="8382000" cy="3178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latin typeface="Calibri"/>
                <a:cs typeface="Calibri"/>
              </a:rPr>
              <a:t>SELECT DISTINCT </a:t>
            </a:r>
            <a:r>
              <a:rPr lang="en-US" sz="1600" dirty="0">
                <a:latin typeface="Calibri"/>
                <a:cs typeface="Calibri"/>
              </a:rPr>
              <a:t>ID_ALUNO </a:t>
            </a:r>
          </a:p>
          <a:p>
            <a:pPr>
              <a:lnSpc>
                <a:spcPct val="140000"/>
              </a:lnSpc>
            </a:pPr>
            <a:r>
              <a:rPr lang="en-US" sz="1600" b="1" dirty="0">
                <a:latin typeface="Calibri"/>
                <a:cs typeface="Calibri"/>
              </a:rPr>
              <a:t>FROM </a:t>
            </a:r>
            <a:r>
              <a:rPr lang="en-US" sz="1600" dirty="0">
                <a:latin typeface="Calibri"/>
                <a:cs typeface="Calibri"/>
              </a:rPr>
              <a:t>INSCRITOS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I1</a:t>
            </a:r>
          </a:p>
          <a:p>
            <a:pPr>
              <a:lnSpc>
                <a:spcPct val="140000"/>
              </a:lnSpc>
            </a:pPr>
            <a:r>
              <a:rPr lang="en-US" sz="1600" b="1" dirty="0">
                <a:latin typeface="Calibri"/>
                <a:cs typeface="Calibri"/>
              </a:rPr>
              <a:t>WHERE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NOT EXISTS </a:t>
            </a:r>
            <a:r>
              <a:rPr lang="en-US" sz="1600" dirty="0">
                <a:latin typeface="Calibri"/>
                <a:cs typeface="Calibri"/>
              </a:rPr>
              <a:t>(</a:t>
            </a:r>
          </a:p>
          <a:p>
            <a:pPr lvl="4" indent="-749300">
              <a:lnSpc>
                <a:spcPct val="140000"/>
              </a:lnSpc>
            </a:pPr>
            <a:r>
              <a:rPr lang="en-US" sz="1600" b="1" dirty="0">
                <a:latin typeface="Calibri"/>
                <a:cs typeface="Calibri"/>
              </a:rPr>
              <a:t>SELECT </a:t>
            </a:r>
            <a:r>
              <a:rPr lang="en-US" sz="1600" dirty="0">
                <a:latin typeface="Calibri"/>
                <a:cs typeface="Calibri"/>
              </a:rPr>
              <a:t>*</a:t>
            </a:r>
          </a:p>
          <a:p>
            <a:pPr marL="1079500" lvl="4">
              <a:lnSpc>
                <a:spcPct val="140000"/>
              </a:lnSpc>
            </a:pPr>
            <a:r>
              <a:rPr lang="en-US" sz="1600" b="1" dirty="0">
                <a:latin typeface="Calibri"/>
                <a:cs typeface="Calibri"/>
              </a:rPr>
              <a:t>FROM </a:t>
            </a:r>
            <a:r>
              <a:rPr lang="en-US" sz="1600" dirty="0">
                <a:latin typeface="Calibri"/>
                <a:cs typeface="Calibri"/>
              </a:rPr>
              <a:t>DISCIPLINAS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lang="en-US" sz="1600" b="1" dirty="0">
                <a:latin typeface="Calibri"/>
                <a:cs typeface="Calibri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NOT EXISTS </a:t>
            </a:r>
            <a:r>
              <a:rPr lang="en-US" sz="1600" dirty="0">
                <a:latin typeface="Calibri"/>
                <a:cs typeface="Calibri"/>
              </a:rPr>
              <a:t>(</a:t>
            </a:r>
          </a:p>
          <a:p>
            <a:pPr lvl="8" indent="292100">
              <a:lnSpc>
                <a:spcPct val="140000"/>
              </a:lnSpc>
            </a:pPr>
            <a:r>
              <a:rPr lang="en-US" sz="1600" b="1" dirty="0">
                <a:latin typeface="Calibri"/>
                <a:cs typeface="Calibri"/>
              </a:rPr>
              <a:t>SELECT </a:t>
            </a:r>
            <a:r>
              <a:rPr lang="en-US" sz="1600" dirty="0">
                <a:latin typeface="Calibri"/>
                <a:cs typeface="Calibri"/>
              </a:rPr>
              <a:t>*</a:t>
            </a:r>
          </a:p>
          <a:p>
            <a:pPr lvl="8" indent="292100">
              <a:lnSpc>
                <a:spcPct val="140000"/>
              </a:lnSpc>
            </a:pPr>
            <a:r>
              <a:rPr lang="en-US" sz="1600" b="1" dirty="0">
                <a:latin typeface="Calibri"/>
                <a:cs typeface="Calibri"/>
              </a:rPr>
              <a:t>FROM </a:t>
            </a:r>
            <a:r>
              <a:rPr lang="en-US" sz="1600" dirty="0">
                <a:latin typeface="Calibri"/>
                <a:cs typeface="Calibri"/>
              </a:rPr>
              <a:t>INSCRITOS I2</a:t>
            </a:r>
          </a:p>
          <a:p>
            <a:pPr lvl="8" indent="292100">
              <a:lnSpc>
                <a:spcPct val="140000"/>
              </a:lnSpc>
            </a:pPr>
            <a:r>
              <a:rPr lang="en-US" sz="1600" b="1" dirty="0">
                <a:latin typeface="Calibri"/>
                <a:cs typeface="Calibri"/>
              </a:rPr>
              <a:t>WHERE </a:t>
            </a:r>
            <a:r>
              <a:rPr lang="en-US" sz="1600" dirty="0">
                <a:latin typeface="Calibri"/>
                <a:cs typeface="Calibri"/>
              </a:rPr>
              <a:t>I2.ID_ALUNO =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I1</a:t>
            </a:r>
            <a:r>
              <a:rPr lang="en-US" sz="1600" dirty="0">
                <a:latin typeface="Calibri"/>
                <a:cs typeface="Calibri"/>
              </a:rPr>
              <a:t>.ID_ALUNO</a:t>
            </a:r>
          </a:p>
          <a:p>
            <a:pPr lvl="8" indent="292100">
              <a:lnSpc>
                <a:spcPct val="140000"/>
              </a:lnSpc>
            </a:pPr>
            <a:r>
              <a:rPr lang="en-US" sz="1600" b="1" dirty="0">
                <a:latin typeface="Calibri"/>
                <a:cs typeface="Calibri"/>
              </a:rPr>
              <a:t>AND </a:t>
            </a:r>
            <a:r>
              <a:rPr lang="en-US" sz="1600" dirty="0">
                <a:latin typeface="Calibri"/>
                <a:cs typeface="Calibri"/>
              </a:rPr>
              <a:t>I2.ID_DISCIPLINA =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lang="en-US" sz="1600" dirty="0">
                <a:latin typeface="Calibri"/>
                <a:cs typeface="Calibri"/>
              </a:rPr>
              <a:t>.ID_DISCIPLINA));</a:t>
            </a:r>
          </a:p>
        </p:txBody>
      </p:sp>
    </p:spTree>
    <p:extLst>
      <p:ext uri="{BB962C8B-B14F-4D97-AF65-F5344CB8AC3E}">
        <p14:creationId xmlns:p14="http://schemas.microsoft.com/office/powerpoint/2010/main" val="110148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752600"/>
            <a:ext cx="830580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latin typeface="Calibri"/>
                <a:cs typeface="Calibri"/>
              </a:rPr>
              <a:t>Pergunta: </a:t>
            </a:r>
            <a:r>
              <a:rPr lang="pt-PT" sz="1600" dirty="0">
                <a:latin typeface="Calibri"/>
                <a:cs typeface="Calibri"/>
              </a:rPr>
              <a:t>Quais são os alunos matriculados em </a:t>
            </a:r>
            <a:r>
              <a:rPr lang="pt-PT" sz="1600" b="1" dirty="0">
                <a:latin typeface="Calibri"/>
                <a:cs typeface="Calibri"/>
              </a:rPr>
              <a:t>todas </a:t>
            </a:r>
            <a:r>
              <a:rPr lang="pt-PT" sz="1600" dirty="0">
                <a:latin typeface="Calibri"/>
                <a:cs typeface="Calibri"/>
              </a:rPr>
              <a:t>as disciplinas?</a:t>
            </a:r>
          </a:p>
          <a:p>
            <a:endParaRPr lang="pt-PT" sz="1600" dirty="0">
              <a:latin typeface="Calibri"/>
              <a:cs typeface="Calibri"/>
            </a:endParaRPr>
          </a:p>
          <a:p>
            <a:pPr marL="285750" indent="-285750">
              <a:lnSpc>
                <a:spcPct val="140000"/>
              </a:lnSpc>
              <a:buFont typeface="Wingdings" charset="2"/>
              <a:buChar char="Ø"/>
            </a:pPr>
            <a:r>
              <a:rPr lang="pt-PT" sz="1600" b="1" dirty="0">
                <a:latin typeface="Calibri"/>
                <a:cs typeface="Calibri"/>
              </a:rPr>
              <a:t>por Comparação de Cardinalidades </a:t>
            </a:r>
            <a:r>
              <a:rPr lang="mr-IN" sz="1600" b="1" dirty="0">
                <a:latin typeface="Calibri"/>
                <a:cs typeface="Calibri"/>
              </a:rPr>
              <a:t>–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usa-se GROUP BY e COUNT() </a:t>
            </a:r>
          </a:p>
          <a:p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3493496"/>
            <a:ext cx="8153400" cy="184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latin typeface="Calibri"/>
                <a:cs typeface="Calibri"/>
              </a:rPr>
              <a:t>SELECT </a:t>
            </a:r>
            <a:r>
              <a:rPr lang="en-US" sz="1600" dirty="0">
                <a:latin typeface="Calibri"/>
                <a:cs typeface="Calibri"/>
              </a:rPr>
              <a:t>ID_ALUNO</a:t>
            </a:r>
          </a:p>
          <a:p>
            <a:pPr>
              <a:lnSpc>
                <a:spcPct val="140000"/>
              </a:lnSpc>
            </a:pPr>
            <a:r>
              <a:rPr lang="en-US" sz="1600" b="1" dirty="0">
                <a:latin typeface="Calibri"/>
                <a:cs typeface="Calibri"/>
              </a:rPr>
              <a:t>FROM </a:t>
            </a:r>
            <a:r>
              <a:rPr lang="en-US" sz="1600" dirty="0">
                <a:latin typeface="Calibri"/>
                <a:cs typeface="Calibri"/>
              </a:rPr>
              <a:t>INSCRITOS</a:t>
            </a:r>
          </a:p>
          <a:p>
            <a:pPr>
              <a:lnSpc>
                <a:spcPct val="140000"/>
              </a:lnSpc>
            </a:pPr>
            <a:r>
              <a:rPr lang="en-US" sz="1600" b="1" dirty="0">
                <a:latin typeface="Calibri"/>
                <a:cs typeface="Calibri"/>
              </a:rPr>
              <a:t>GROUP BY </a:t>
            </a:r>
            <a:r>
              <a:rPr lang="en-US" sz="1600" dirty="0">
                <a:latin typeface="Calibri"/>
                <a:cs typeface="Calibri"/>
              </a:rPr>
              <a:t>ID_ALUNO</a:t>
            </a:r>
          </a:p>
          <a:p>
            <a:pPr>
              <a:lnSpc>
                <a:spcPct val="140000"/>
              </a:lnSpc>
            </a:pPr>
            <a:r>
              <a:rPr lang="en-US" sz="1600" b="1" dirty="0">
                <a:latin typeface="Calibri"/>
                <a:cs typeface="Calibri"/>
              </a:rPr>
              <a:t>HAVING COUNT(</a:t>
            </a:r>
            <a:r>
              <a:rPr lang="en-US" sz="1600" dirty="0">
                <a:latin typeface="Calibri"/>
                <a:cs typeface="Calibri"/>
              </a:rPr>
              <a:t>*</a:t>
            </a:r>
            <a:r>
              <a:rPr lang="en-US" sz="1600" b="1" dirty="0">
                <a:latin typeface="Calibri"/>
                <a:cs typeface="Calibri"/>
              </a:rPr>
              <a:t>)</a:t>
            </a:r>
            <a:r>
              <a:rPr lang="en-US" sz="1600" dirty="0">
                <a:latin typeface="Calibri"/>
                <a:cs typeface="Calibri"/>
              </a:rPr>
              <a:t>=( </a:t>
            </a:r>
            <a:r>
              <a:rPr lang="en-US" sz="1600" b="1" dirty="0">
                <a:latin typeface="Calibri"/>
                <a:cs typeface="Calibri"/>
              </a:rPr>
              <a:t>SELECT COUNT(</a:t>
            </a:r>
            <a:r>
              <a:rPr lang="en-US" sz="1600" dirty="0">
                <a:latin typeface="Calibri"/>
                <a:cs typeface="Calibri"/>
              </a:rPr>
              <a:t>*) </a:t>
            </a:r>
          </a:p>
          <a:p>
            <a:pPr defTabSz="-558800">
              <a:lnSpc>
                <a:spcPct val="140000"/>
              </a:lnSpc>
            </a:pPr>
            <a:r>
              <a:rPr lang="en-US" sz="1600" b="1" dirty="0">
                <a:latin typeface="Calibri"/>
                <a:cs typeface="Calibri"/>
              </a:rPr>
              <a:t>			                                             FROM </a:t>
            </a:r>
            <a:r>
              <a:rPr lang="en-US" sz="1600" dirty="0">
                <a:latin typeface="Calibri"/>
                <a:cs typeface="Calibri"/>
              </a:rPr>
              <a:t>DISCIPLINAS)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257800" y="4038600"/>
            <a:ext cx="2590800" cy="685800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pt-PT" sz="1600">
                <a:solidFill>
                  <a:schemeClr val="tx1"/>
                </a:solidFill>
                <a:latin typeface="Calibri"/>
                <a:cs typeface="Calibri"/>
              </a:rPr>
              <a:t>-nr. disciplinas aluno = total disciplinas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914400"/>
          </a:xfrm>
        </p:spPr>
        <p:txBody>
          <a:bodyPr>
            <a:normAutofit/>
          </a:bodyPr>
          <a:lstStyle/>
          <a:p>
            <a:pPr lvl="1"/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Consultas </a:t>
            </a:r>
            <a:r>
              <a:rPr lang="mr-IN" sz="2800" dirty="0">
                <a:solidFill>
                  <a:srgbClr val="FF0000"/>
                </a:solidFill>
                <a:latin typeface="Garamond"/>
                <a:cs typeface="Garamond"/>
              </a:rPr>
              <a:t>–</a:t>
            </a:r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 todos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19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7620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i="1" dirty="0">
                <a:latin typeface="Calibri"/>
                <a:cs typeface="Calibri"/>
              </a:rPr>
              <a:t>Uma </a:t>
            </a:r>
            <a:r>
              <a:rPr lang="pt-PT" sz="1600" dirty="0" err="1">
                <a:latin typeface="Calibri"/>
                <a:cs typeface="Calibri"/>
              </a:rPr>
              <a:t>Subquery</a:t>
            </a:r>
            <a:r>
              <a:rPr lang="pt-PT" sz="1600" i="1" dirty="0"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é uma instrução SELECT que está embebida numa  cláusula de outra instrução SELECT.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Elas  podem ser úteis quando precisamos de selecionar linhas de uma tabela com uma condição que depende dos dados na própria tabela.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Podemos  colocar a subconsulta na cláusula SELECT, FROM, WHERE  e HAVING.</a:t>
            </a:r>
          </a:p>
          <a:p>
            <a:pPr marL="965200" lvl="2" indent="-285750">
              <a:buSzPct val="100000"/>
              <a:buFont typeface="Wingdings" charset="2"/>
              <a:buChar char="Ø"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066800" y="3581400"/>
            <a:ext cx="6629399" cy="1905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2800">
                <a:solidFill>
                  <a:srgbClr val="990033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charset="0"/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SELECT	ListaDeColunas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FROM 	TabelaExterna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WHERE 	Expressao Operador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endParaRPr lang="es-MX" sz="1400" b="1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		 	  (SELECT	ListaDeColunas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			  FROM 	TabelaInterna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			  [WHERE 	Expressão Operador]);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endParaRPr lang="es-MX" sz="1600" b="1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endParaRPr lang="es-MX" sz="1400" b="1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0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676400"/>
            <a:ext cx="830580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latin typeface="Calibri"/>
                <a:cs typeface="Calibri"/>
              </a:rPr>
              <a:t>Pergunta: </a:t>
            </a:r>
            <a:r>
              <a:rPr lang="pt-PT" sz="1600" dirty="0">
                <a:latin typeface="Calibri"/>
                <a:cs typeface="Calibri"/>
              </a:rPr>
              <a:t>Quais são os alunos matriculados em </a:t>
            </a:r>
            <a:r>
              <a:rPr lang="pt-PT" sz="1600" b="1" dirty="0">
                <a:latin typeface="Calibri"/>
                <a:cs typeface="Calibri"/>
              </a:rPr>
              <a:t>todas </a:t>
            </a:r>
            <a:r>
              <a:rPr lang="pt-PT" sz="1600" dirty="0">
                <a:latin typeface="Calibri"/>
                <a:cs typeface="Calibri"/>
              </a:rPr>
              <a:t>as disciplinas?</a:t>
            </a:r>
          </a:p>
          <a:p>
            <a:endParaRPr lang="pt-PT" sz="1600" dirty="0">
              <a:latin typeface="Calibri"/>
              <a:cs typeface="Calibri"/>
            </a:endParaRPr>
          </a:p>
          <a:p>
            <a:pPr marL="285750" indent="-285750">
              <a:lnSpc>
                <a:spcPct val="140000"/>
              </a:lnSpc>
              <a:buFont typeface="Wingdings" charset="2"/>
              <a:buChar char="Ø"/>
            </a:pP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por Inclusão de Conjuntos  - usa-se EXISTS / IN e MINUS 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2743200"/>
            <a:ext cx="7239000" cy="302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alibri"/>
                <a:cs typeface="Calibri"/>
              </a:rPr>
              <a:t>SELECT </a:t>
            </a:r>
            <a:r>
              <a:rPr lang="en-US" sz="1600" dirty="0">
                <a:latin typeface="Calibri"/>
                <a:cs typeface="Calibri"/>
              </a:rPr>
              <a:t>I1.ID_ALUNO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/>
                <a:cs typeface="Calibri"/>
              </a:rPr>
              <a:t>FROM </a:t>
            </a:r>
            <a:r>
              <a:rPr lang="en-US" sz="1600" dirty="0">
                <a:latin typeface="Calibri"/>
                <a:cs typeface="Calibri"/>
              </a:rPr>
              <a:t>INSCRITOS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I1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/>
                <a:cs typeface="Calibri"/>
              </a:rPr>
              <a:t>WHERE NOT EXISTS </a:t>
            </a:r>
            <a:r>
              <a:rPr lang="en-US" sz="1600" dirty="0">
                <a:latin typeface="Calibri"/>
                <a:cs typeface="Calibri"/>
              </a:rPr>
              <a:t>( </a:t>
            </a:r>
            <a:r>
              <a:rPr lang="en-US" sz="1600" b="1" dirty="0">
                <a:latin typeface="Calibri"/>
                <a:cs typeface="Calibri"/>
              </a:rPr>
              <a:t>SELECT </a:t>
            </a:r>
            <a:r>
              <a:rPr lang="en-US" sz="1600" dirty="0">
                <a:latin typeface="Calibri"/>
                <a:cs typeface="Calibri"/>
              </a:rPr>
              <a:t>ID_DISCIPLINA --------- </a:t>
            </a:r>
            <a:r>
              <a:rPr lang="en-US" sz="1600" dirty="0" err="1">
                <a:latin typeface="Calibri"/>
                <a:cs typeface="Calibri"/>
              </a:rPr>
              <a:t>todas</a:t>
            </a:r>
            <a:r>
              <a:rPr lang="en-US" sz="1600" dirty="0">
                <a:latin typeface="Calibri"/>
                <a:cs typeface="Calibri"/>
              </a:rPr>
              <a:t> as </a:t>
            </a:r>
            <a:r>
              <a:rPr lang="en-US" sz="1600" dirty="0" err="1">
                <a:latin typeface="Calibri"/>
                <a:cs typeface="Calibri"/>
              </a:rPr>
              <a:t>disciplinas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/>
                <a:cs typeface="Calibri"/>
              </a:rPr>
              <a:t>		FROM </a:t>
            </a:r>
            <a:r>
              <a:rPr lang="en-US" sz="1600" dirty="0">
                <a:latin typeface="Calibri"/>
                <a:cs typeface="Calibri"/>
              </a:rPr>
              <a:t>DISCIPLINAS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/>
                <a:cs typeface="Calibri"/>
              </a:rPr>
              <a:t>		MINUS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/>
                <a:cs typeface="Calibri"/>
              </a:rPr>
              <a:t>		SELECT </a:t>
            </a:r>
            <a:r>
              <a:rPr lang="en-US" sz="1600" dirty="0">
                <a:latin typeface="Calibri"/>
                <a:cs typeface="Calibri"/>
              </a:rPr>
              <a:t>ID_DISCIPLINA --------- </a:t>
            </a:r>
            <a:r>
              <a:rPr lang="en-US" sz="1600" dirty="0" err="1">
                <a:latin typeface="Calibri"/>
                <a:cs typeface="Calibri"/>
              </a:rPr>
              <a:t>todas</a:t>
            </a:r>
            <a:r>
              <a:rPr lang="en-US" sz="1600" dirty="0">
                <a:latin typeface="Calibri"/>
                <a:cs typeface="Calibri"/>
              </a:rPr>
              <a:t> as </a:t>
            </a:r>
            <a:r>
              <a:rPr lang="en-US" sz="1600" dirty="0" err="1">
                <a:latin typeface="Calibri"/>
                <a:cs typeface="Calibri"/>
              </a:rPr>
              <a:t>disciplinas</a:t>
            </a:r>
            <a:r>
              <a:rPr lang="en-US" sz="1600" dirty="0">
                <a:latin typeface="Calibri"/>
                <a:cs typeface="Calibri"/>
              </a:rPr>
              <a:t> de I1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/>
                <a:cs typeface="Calibri"/>
              </a:rPr>
              <a:t>		FROM </a:t>
            </a:r>
            <a:r>
              <a:rPr lang="en-US" sz="1600" dirty="0">
                <a:latin typeface="Calibri"/>
                <a:cs typeface="Calibri"/>
              </a:rPr>
              <a:t>INSCRITOS I2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/>
                <a:cs typeface="Calibri"/>
              </a:rPr>
              <a:t>		WHERE </a:t>
            </a:r>
            <a:r>
              <a:rPr lang="en-US" sz="1600" dirty="0">
                <a:latin typeface="Calibri"/>
                <a:cs typeface="Calibri"/>
              </a:rPr>
              <a:t>I2.ID_ALUNO =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I1</a:t>
            </a:r>
            <a:r>
              <a:rPr lang="en-US" sz="1600" dirty="0">
                <a:latin typeface="Calibri"/>
                <a:cs typeface="Calibri"/>
              </a:rPr>
              <a:t>.ID_ALUNO);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914400"/>
          </a:xfrm>
        </p:spPr>
        <p:txBody>
          <a:bodyPr>
            <a:normAutofit/>
          </a:bodyPr>
          <a:lstStyle/>
          <a:p>
            <a:pPr lvl="1"/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Consultas </a:t>
            </a:r>
            <a:r>
              <a:rPr lang="mr-IN" sz="2800" dirty="0">
                <a:solidFill>
                  <a:srgbClr val="FF0000"/>
                </a:solidFill>
                <a:latin typeface="Garamond"/>
                <a:cs typeface="Garamond"/>
              </a:rPr>
              <a:t>–</a:t>
            </a:r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 todos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442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914400"/>
          </a:xfrm>
        </p:spPr>
        <p:txBody>
          <a:bodyPr>
            <a:normAutofit/>
          </a:bodyPr>
          <a:lstStyle/>
          <a:p>
            <a:pPr lvl="1"/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Cláusula </a:t>
            </a:r>
            <a:r>
              <a:rPr lang="pt-PT" sz="2800" dirty="0" err="1">
                <a:solidFill>
                  <a:srgbClr val="FF0000"/>
                </a:solidFill>
                <a:latin typeface="Garamond"/>
                <a:cs typeface="Garamond"/>
              </a:rPr>
              <a:t>With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29718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27566"/>
            <a:ext cx="7543800" cy="5740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A cláusula WITH formalmente é chamada </a:t>
            </a:r>
            <a:r>
              <a:rPr lang="pt-PT" sz="1600" dirty="0" err="1">
                <a:latin typeface="Calibri"/>
                <a:cs typeface="Calibri"/>
              </a:rPr>
              <a:t>factoring</a:t>
            </a:r>
            <a:r>
              <a:rPr lang="pt-PT" sz="1600" dirty="0">
                <a:latin typeface="Calibri"/>
                <a:cs typeface="Calibri"/>
              </a:rPr>
              <a:t> subconsulta.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A cláusula SQL WITH é usada quando uma subconsulta é executada várias vezes.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A cláusula WITH </a:t>
            </a:r>
            <a:r>
              <a:rPr lang="pt-PT" sz="1600" dirty="0" err="1">
                <a:latin typeface="Calibri"/>
                <a:cs typeface="Calibri"/>
              </a:rPr>
              <a:t>query_name</a:t>
            </a:r>
            <a:r>
              <a:rPr lang="pt-PT" sz="1600" dirty="0">
                <a:latin typeface="Calibri"/>
                <a:cs typeface="Calibri"/>
              </a:rPr>
              <a:t> permite atribuir um nome a um bloco de subconsulta. 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Cada subconsulta na cláusula WITH especifica um nome de tabela, uma lista opcional de nomes de colunas e uma expressão de consulta que avalia uma tabela (instrução SELECT).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Podemos referenciar o bloco de subconsultas em vários locais na consulta, especificando o nome da consulta.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O Oracle otimiza a consulta tratando o nome da consulta como uma exibição </a:t>
            </a:r>
            <a:r>
              <a:rPr lang="pt-PT" sz="1600" dirty="0" err="1">
                <a:latin typeface="Calibri"/>
                <a:cs typeface="Calibri"/>
              </a:rPr>
              <a:t>in-line</a:t>
            </a:r>
            <a:r>
              <a:rPr lang="pt-PT" sz="1600" dirty="0">
                <a:latin typeface="Calibri"/>
                <a:cs typeface="Calibri"/>
              </a:rPr>
              <a:t> ou como uma tabela temporária.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Cada subconsulta define uma tabela temporária, as quais podem  ser mencionadas na cláusula FROM e são usadas somente durante a execução da consulta à qual pertencem.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"/>
            </a:pPr>
            <a:endParaRPr lang="pt-PT" sz="1600" dirty="0">
              <a:latin typeface="Calibri"/>
              <a:cs typeface="Calibri"/>
            </a:endParaRPr>
          </a:p>
          <a:p>
            <a:pPr marL="285750" indent="-285750">
              <a:lnSpc>
                <a:spcPct val="130000"/>
              </a:lnSpc>
              <a:buFont typeface="Wingdings" charset="2"/>
              <a:buChar char=""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endParaRPr lang="pt-PT" sz="1600" dirty="0"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45" y="1066800"/>
            <a:ext cx="4328855" cy="62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1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676400"/>
            <a:ext cx="7772400" cy="3257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PT" sz="1600" b="1" dirty="0">
                <a:latin typeface="Calibri"/>
                <a:cs typeface="Calibri"/>
              </a:rPr>
              <a:t>Restrições: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Podemos especificar apenas uma </a:t>
            </a:r>
            <a:r>
              <a:rPr lang="pt-PT" sz="1600" dirty="0" err="1">
                <a:latin typeface="Calibri"/>
                <a:cs typeface="Calibri"/>
              </a:rPr>
              <a:t>subquery_factoring_clause</a:t>
            </a:r>
            <a:r>
              <a:rPr lang="pt-PT" sz="1600" dirty="0">
                <a:latin typeface="Calibri"/>
                <a:cs typeface="Calibri"/>
              </a:rPr>
              <a:t>  numa única instrução SQL.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 Não podemos especificar um </a:t>
            </a:r>
            <a:r>
              <a:rPr lang="pt-PT" sz="1600" dirty="0" err="1">
                <a:latin typeface="Calibri"/>
                <a:cs typeface="Calibri"/>
              </a:rPr>
              <a:t>query_name</a:t>
            </a:r>
            <a:r>
              <a:rPr lang="pt-PT" sz="1600" dirty="0">
                <a:latin typeface="Calibri"/>
                <a:cs typeface="Calibri"/>
              </a:rPr>
              <a:t> na sua própria subconsulta. No entanto, qualquer </a:t>
            </a:r>
            <a:r>
              <a:rPr lang="pt-PT" sz="1600" dirty="0" err="1">
                <a:latin typeface="Calibri"/>
                <a:cs typeface="Calibri"/>
              </a:rPr>
              <a:t>query_name</a:t>
            </a:r>
            <a:r>
              <a:rPr lang="pt-PT" sz="1600" dirty="0">
                <a:latin typeface="Calibri"/>
                <a:cs typeface="Calibri"/>
              </a:rPr>
              <a:t> definido na </a:t>
            </a:r>
            <a:r>
              <a:rPr lang="pt-PT" sz="1600" dirty="0" err="1">
                <a:latin typeface="Calibri"/>
                <a:cs typeface="Calibri"/>
              </a:rPr>
              <a:t>subquery_factoring_clause</a:t>
            </a:r>
            <a:r>
              <a:rPr lang="pt-PT" sz="1600" dirty="0">
                <a:latin typeface="Calibri"/>
                <a:cs typeface="Calibri"/>
              </a:rPr>
              <a:t> pode ser </a:t>
            </a:r>
            <a:r>
              <a:rPr lang="pt-PT" sz="1600" dirty="0" err="1">
                <a:latin typeface="Calibri"/>
                <a:cs typeface="Calibri"/>
              </a:rPr>
              <a:t>usaoa</a:t>
            </a:r>
            <a:r>
              <a:rPr lang="pt-PT" sz="1600" dirty="0">
                <a:latin typeface="Calibri"/>
                <a:cs typeface="Calibri"/>
              </a:rPr>
              <a:t> em qualquer bloco de consulta nomeado subsequente na </a:t>
            </a:r>
            <a:r>
              <a:rPr lang="pt-PT" sz="1600" dirty="0" err="1">
                <a:latin typeface="Calibri"/>
                <a:cs typeface="Calibri"/>
              </a:rPr>
              <a:t>subquery_factoring_clause</a:t>
            </a:r>
            <a:r>
              <a:rPr lang="pt-PT" sz="1600" dirty="0">
                <a:latin typeface="Calibri"/>
                <a:cs typeface="Calibri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Numa consulta composta com operadores de conjunto, </a:t>
            </a:r>
            <a:r>
              <a:rPr lang="pt-PT" sz="1600" dirty="0" err="1">
                <a:latin typeface="Calibri"/>
                <a:cs typeface="Calibri"/>
              </a:rPr>
              <a:t>ê</a:t>
            </a:r>
            <a:r>
              <a:rPr lang="pt-PT" sz="1600" dirty="0">
                <a:latin typeface="Calibri"/>
                <a:cs typeface="Calibri"/>
              </a:rPr>
              <a:t> não se pode usar o </a:t>
            </a:r>
            <a:r>
              <a:rPr lang="pt-PT" sz="1600" dirty="0" err="1">
                <a:latin typeface="Calibri"/>
                <a:cs typeface="Calibri"/>
              </a:rPr>
              <a:t>query_name</a:t>
            </a:r>
            <a:r>
              <a:rPr lang="pt-PT" sz="1600" dirty="0">
                <a:latin typeface="Calibri"/>
                <a:cs typeface="Calibri"/>
              </a:rPr>
              <a:t> para nenhuma das consultas do componente, mas pode-se usar o </a:t>
            </a:r>
            <a:r>
              <a:rPr lang="pt-PT" sz="1600" dirty="0" err="1">
                <a:latin typeface="Calibri"/>
                <a:cs typeface="Calibri"/>
              </a:rPr>
              <a:t>query_name</a:t>
            </a:r>
            <a:r>
              <a:rPr lang="pt-PT" sz="1600" dirty="0">
                <a:latin typeface="Calibri"/>
                <a:cs typeface="Calibri"/>
              </a:rPr>
              <a:t> na cláusula FROM de qualquer uma das consultas do componente.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914400"/>
          </a:xfrm>
        </p:spPr>
        <p:txBody>
          <a:bodyPr>
            <a:normAutofit/>
          </a:bodyPr>
          <a:lstStyle/>
          <a:p>
            <a:pPr lvl="1"/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Cláusula </a:t>
            </a:r>
            <a:r>
              <a:rPr lang="pt-PT" sz="2800" dirty="0" err="1">
                <a:solidFill>
                  <a:srgbClr val="FF0000"/>
                </a:solidFill>
                <a:latin typeface="Garamond"/>
                <a:cs typeface="Garamond"/>
              </a:rPr>
              <a:t>With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43000"/>
            <a:ext cx="4343400" cy="6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4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600200"/>
            <a:ext cx="7772400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b="1" dirty="0">
                <a:latin typeface="Calibri"/>
                <a:cs typeface="Calibri"/>
              </a:rPr>
              <a:t>Exemplo: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914400"/>
          </a:xfrm>
        </p:spPr>
        <p:txBody>
          <a:bodyPr>
            <a:normAutofit/>
          </a:bodyPr>
          <a:lstStyle/>
          <a:p>
            <a:pPr lvl="1"/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Cláusula </a:t>
            </a:r>
            <a:r>
              <a:rPr lang="pt-PT" sz="2800" dirty="0" err="1">
                <a:solidFill>
                  <a:srgbClr val="FF0000"/>
                </a:solidFill>
                <a:latin typeface="Garamond"/>
                <a:cs typeface="Garamond"/>
              </a:rPr>
              <a:t>With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43000"/>
            <a:ext cx="4343400" cy="6771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0600" y="3048000"/>
            <a:ext cx="6858000" cy="35702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Calibri"/>
                <a:cs typeface="Calibri"/>
              </a:rPr>
              <a:t> With  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depart_custo</a:t>
            </a:r>
            <a:r>
              <a:rPr lang="en-US" sz="1600" dirty="0">
                <a:latin typeface="Calibri"/>
                <a:cs typeface="Calibri"/>
              </a:rPr>
              <a:t>  as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Calibri"/>
                <a:cs typeface="Calibri"/>
              </a:rPr>
              <a:t>      (SELECT </a:t>
            </a:r>
            <a:r>
              <a:rPr lang="en-US" sz="1600" dirty="0" err="1">
                <a:latin typeface="Calibri"/>
                <a:cs typeface="Calibri"/>
              </a:rPr>
              <a:t>d.nome</a:t>
            </a:r>
            <a:r>
              <a:rPr lang="en-US" sz="1600" dirty="0">
                <a:latin typeface="Calibri"/>
                <a:cs typeface="Calibri"/>
              </a:rPr>
              <a:t>,  SUM(</a:t>
            </a:r>
            <a:r>
              <a:rPr lang="en-US" sz="1600" dirty="0" err="1">
                <a:latin typeface="Calibri"/>
                <a:cs typeface="Calibri"/>
              </a:rPr>
              <a:t>e.salario</a:t>
            </a:r>
            <a:r>
              <a:rPr lang="en-US" sz="1600" dirty="0">
                <a:latin typeface="Calibri"/>
                <a:cs typeface="Calibri"/>
              </a:rPr>
              <a:t>) </a:t>
            </a:r>
            <a:r>
              <a:rPr lang="en-US" sz="1600" dirty="0" err="1">
                <a:latin typeface="Calibri"/>
                <a:cs typeface="Calibri"/>
              </a:rPr>
              <a:t>dept_total</a:t>
            </a:r>
            <a:endParaRPr lang="en-US"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Calibri"/>
                <a:cs typeface="Calibri"/>
              </a:rPr>
              <a:t>         FROM </a:t>
            </a:r>
            <a:r>
              <a:rPr lang="en-US" sz="1600" dirty="0" err="1">
                <a:latin typeface="Calibri"/>
                <a:cs typeface="Calibri"/>
              </a:rPr>
              <a:t>departamento</a:t>
            </a:r>
            <a:r>
              <a:rPr lang="en-US" sz="1600" dirty="0">
                <a:latin typeface="Calibri"/>
                <a:cs typeface="Calibri"/>
              </a:rPr>
              <a:t> d, </a:t>
            </a:r>
            <a:r>
              <a:rPr lang="en-US" sz="1600" dirty="0" err="1">
                <a:latin typeface="Calibri"/>
                <a:cs typeface="Calibri"/>
              </a:rPr>
              <a:t>empregado</a:t>
            </a:r>
            <a:r>
              <a:rPr lang="en-US" sz="1600" dirty="0">
                <a:latin typeface="Calibri"/>
                <a:cs typeface="Calibri"/>
              </a:rPr>
              <a:t> e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Calibri"/>
                <a:cs typeface="Calibri"/>
              </a:rPr>
              <a:t>         WHERE  </a:t>
            </a:r>
            <a:r>
              <a:rPr lang="en-US" sz="1600" dirty="0" err="1">
                <a:latin typeface="Calibri"/>
                <a:cs typeface="Calibri"/>
              </a:rPr>
              <a:t>d.nr_dep</a:t>
            </a:r>
            <a:r>
              <a:rPr lang="en-US" sz="1600" dirty="0">
                <a:latin typeface="Calibri"/>
                <a:cs typeface="Calibri"/>
              </a:rPr>
              <a:t>= </a:t>
            </a:r>
            <a:r>
              <a:rPr lang="en-US" sz="1600" dirty="0" err="1">
                <a:latin typeface="Calibri"/>
                <a:cs typeface="Calibri"/>
              </a:rPr>
              <a:t>e.nrdep</a:t>
            </a:r>
            <a:r>
              <a:rPr lang="en-US" sz="1600" dirty="0">
                <a:latin typeface="Calibri"/>
                <a:cs typeface="Calibri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Calibri"/>
                <a:cs typeface="Calibri"/>
              </a:rPr>
              <a:t>         GROUP BY </a:t>
            </a:r>
            <a:r>
              <a:rPr lang="en-US" sz="1600" dirty="0" err="1">
                <a:latin typeface="Calibri"/>
                <a:cs typeface="Calibri"/>
              </a:rPr>
              <a:t>d.nome</a:t>
            </a:r>
            <a:r>
              <a:rPr lang="en-US" sz="1600" dirty="0">
                <a:latin typeface="Calibri"/>
                <a:cs typeface="Calibri"/>
              </a:rPr>
              <a:t>),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cs typeface="Calibri"/>
              </a:rPr>
              <a:t>AVG_custo</a:t>
            </a:r>
            <a:r>
              <a:rPr lang="en-US" sz="1600" dirty="0">
                <a:latin typeface="Calibri"/>
                <a:cs typeface="Calibri"/>
              </a:rPr>
              <a:t> as (SELECT sum(</a:t>
            </a:r>
            <a:r>
              <a:rPr lang="en-US" sz="1600" dirty="0" err="1">
                <a:latin typeface="Calibri"/>
                <a:cs typeface="Calibri"/>
              </a:rPr>
              <a:t>dept_total</a:t>
            </a:r>
            <a:r>
              <a:rPr lang="en-US" sz="1600" dirty="0">
                <a:latin typeface="Calibri"/>
                <a:cs typeface="Calibri"/>
              </a:rPr>
              <a:t>)/count(*)  media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Calibri"/>
                <a:cs typeface="Calibri"/>
              </a:rPr>
              <a:t>                            FROM </a:t>
            </a:r>
            <a:r>
              <a:rPr lang="en-US" sz="1600" b="1" dirty="0" err="1">
                <a:latin typeface="Calibri"/>
                <a:cs typeface="Calibri"/>
              </a:rPr>
              <a:t>depart_custo</a:t>
            </a:r>
            <a:r>
              <a:rPr lang="en-US" sz="1600" dirty="0">
                <a:latin typeface="Calibri"/>
                <a:cs typeface="Calibri"/>
              </a:rPr>
              <a:t>)            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Calibri"/>
                <a:cs typeface="Calibri"/>
              </a:rPr>
              <a:t>SELECT * FROM </a:t>
            </a:r>
            <a:r>
              <a:rPr lang="en-US" sz="1600" b="1" dirty="0" err="1">
                <a:latin typeface="Calibri"/>
                <a:cs typeface="Calibri"/>
              </a:rPr>
              <a:t>depart_custo</a:t>
            </a:r>
            <a:endParaRPr lang="en-US" sz="1600" b="1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Calibri"/>
                <a:cs typeface="Calibri"/>
              </a:rPr>
              <a:t>WHERE </a:t>
            </a:r>
            <a:r>
              <a:rPr lang="en-US" sz="1600" dirty="0" err="1">
                <a:latin typeface="Calibri"/>
                <a:cs typeface="Calibri"/>
              </a:rPr>
              <a:t>dept_total</a:t>
            </a:r>
            <a:r>
              <a:rPr lang="en-US" sz="1600" dirty="0">
                <a:latin typeface="Calibri"/>
                <a:cs typeface="Calibri"/>
              </a:rPr>
              <a:t> &gt; (SELECT media FROM </a:t>
            </a:r>
            <a:r>
              <a:rPr lang="en-US" sz="1600" b="1" dirty="0" err="1">
                <a:latin typeface="Calibri"/>
                <a:cs typeface="Calibri"/>
              </a:rPr>
              <a:t>avg_custo</a:t>
            </a:r>
            <a:r>
              <a:rPr lang="en-US" sz="1600" dirty="0">
                <a:latin typeface="Calibri"/>
                <a:cs typeface="Calibri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Calibri"/>
                <a:cs typeface="Calibri"/>
              </a:rPr>
              <a:t> ORDER BY </a:t>
            </a:r>
            <a:r>
              <a:rPr lang="en-US" sz="1600" dirty="0" err="1">
                <a:latin typeface="Calibri"/>
                <a:cs typeface="Calibri"/>
              </a:rPr>
              <a:t>nome</a:t>
            </a:r>
            <a:r>
              <a:rPr lang="en-US" sz="1600" dirty="0">
                <a:latin typeface="Calibri"/>
                <a:cs typeface="Calibri"/>
              </a:rPr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981200"/>
            <a:ext cx="7391400" cy="1110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pt-PT" sz="1600" dirty="0">
                <a:latin typeface="Calibri"/>
                <a:cs typeface="Calibri"/>
              </a:rPr>
              <a:t>Usando a cláusula  WITH, escreva uma </a:t>
            </a:r>
            <a:r>
              <a:rPr lang="pt-PT" sz="1600" dirty="0" err="1">
                <a:latin typeface="Calibri"/>
                <a:cs typeface="Calibri"/>
              </a:rPr>
              <a:t>query</a:t>
            </a:r>
            <a:r>
              <a:rPr lang="pt-PT" sz="1600" dirty="0">
                <a:latin typeface="Calibri"/>
                <a:cs typeface="Calibri"/>
              </a:rPr>
              <a:t> para mostrar o nome do departamento e o total de salários para os departamentos cujo salário total é superior à media dos salários dos departamentos.</a:t>
            </a:r>
          </a:p>
        </p:txBody>
      </p:sp>
    </p:spTree>
    <p:extLst>
      <p:ext uri="{BB962C8B-B14F-4D97-AF65-F5344CB8AC3E}">
        <p14:creationId xmlns:p14="http://schemas.microsoft.com/office/powerpoint/2010/main" val="326827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381000" y="990600"/>
            <a:ext cx="7696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>
              <a:lnSpc>
                <a:spcPct val="80000"/>
              </a:lnSpc>
              <a:buSzPct val="100000"/>
              <a:buNone/>
              <a:defRPr/>
            </a:pPr>
            <a:endParaRPr lang="pt-PT" sz="17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700" dirty="0">
                <a:latin typeface="Calibri"/>
                <a:cs typeface="Calibri"/>
              </a:rPr>
              <a:t>A </a:t>
            </a:r>
            <a:r>
              <a:rPr lang="pt-PT" sz="1700" i="1" dirty="0" err="1">
                <a:latin typeface="Calibri"/>
                <a:cs typeface="Calibri"/>
              </a:rPr>
              <a:t>subquery</a:t>
            </a:r>
            <a:r>
              <a:rPr lang="pt-PT" sz="1700" dirty="0">
                <a:latin typeface="Calibri"/>
                <a:cs typeface="Calibri"/>
              </a:rPr>
              <a:t> geralmente será executada primeiro, e a sua saída é usada para completar a condição de consulta para a consulta principal (ou externa).</a:t>
            </a:r>
          </a:p>
          <a:p>
            <a:pPr>
              <a:lnSpc>
                <a:spcPct val="100000"/>
              </a:lnSpc>
              <a:buSzPct val="100000"/>
              <a:buFont typeface="Wingdings" charset="2"/>
              <a:buChar char=""/>
              <a:defRPr/>
            </a:pPr>
            <a:endParaRPr lang="pt-PT" sz="1600" b="1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As </a:t>
            </a:r>
            <a:r>
              <a:rPr lang="pt-PT" sz="1600" i="1" dirty="0" err="1">
                <a:latin typeface="Calibri"/>
                <a:cs typeface="Calibri"/>
              </a:rPr>
              <a:t>subqueries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b="1" dirty="0">
                <a:latin typeface="Calibri"/>
                <a:cs typeface="Calibri"/>
              </a:rPr>
              <a:t>podem ser de dois tipos:</a:t>
            </a:r>
          </a:p>
          <a:p>
            <a:pPr lvl="3">
              <a:buSzPct val="100000"/>
              <a:buFont typeface="Wingdings" charset="2"/>
              <a:buChar char="Ø"/>
              <a:defRPr/>
            </a:pPr>
            <a:r>
              <a:rPr lang="pt-PT" sz="1600" b="1" dirty="0">
                <a:latin typeface="Calibri"/>
                <a:cs typeface="Calibri"/>
              </a:rPr>
              <a:t>Não correlacionadas</a:t>
            </a:r>
          </a:p>
          <a:p>
            <a:pPr lvl="3">
              <a:buSzPct val="100000"/>
              <a:buFont typeface="Wingdings" charset="2"/>
              <a:buChar char="Ø"/>
              <a:defRPr/>
            </a:pPr>
            <a:r>
              <a:rPr lang="pt-PT" sz="1600" b="1" dirty="0">
                <a:latin typeface="Calibri"/>
                <a:cs typeface="Calibri"/>
              </a:rPr>
              <a:t>Correlacionadas</a:t>
            </a:r>
          </a:p>
          <a:p>
            <a:pPr marL="0" indent="0">
              <a:lnSpc>
                <a:spcPct val="100000"/>
              </a:lnSpc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As </a:t>
            </a:r>
            <a:r>
              <a:rPr lang="pt-PT" sz="1600" i="1" dirty="0" err="1">
                <a:latin typeface="Calibri"/>
                <a:cs typeface="Calibri"/>
              </a:rPr>
              <a:t>subqueries</a:t>
            </a:r>
            <a:r>
              <a:rPr lang="pt-PT" sz="1600" dirty="0">
                <a:latin typeface="Calibri"/>
                <a:cs typeface="Calibri"/>
              </a:rPr>
              <a:t> podem retornar </a:t>
            </a:r>
            <a:r>
              <a:rPr lang="pt-PT" sz="1600" b="1" dirty="0">
                <a:latin typeface="Calibri"/>
                <a:cs typeface="Calibri"/>
              </a:rPr>
              <a:t>uma só linha </a:t>
            </a:r>
            <a:r>
              <a:rPr lang="pt-PT" sz="1600" dirty="0">
                <a:latin typeface="Calibri"/>
                <a:cs typeface="Calibri"/>
              </a:rPr>
              <a:t>ou </a:t>
            </a:r>
            <a:r>
              <a:rPr lang="pt-PT" sz="1600" b="1" dirty="0">
                <a:latin typeface="Calibri"/>
                <a:cs typeface="Calibri"/>
              </a:rPr>
              <a:t>várias linhas</a:t>
            </a:r>
          </a:p>
          <a:p>
            <a:pPr marL="0" indent="0">
              <a:lnSpc>
                <a:spcPct val="80000"/>
              </a:lnSpc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 lvl="2">
              <a:buSzPct val="100000"/>
              <a:buFont typeface="Wingdings" charset="2"/>
              <a:buChar char="Ø"/>
              <a:defRPr/>
            </a:pPr>
            <a:r>
              <a:rPr lang="pt-PT" sz="1600" dirty="0">
                <a:latin typeface="Calibri"/>
                <a:cs typeface="Calibri"/>
              </a:rPr>
              <a:t>As que retornam um só linha só podem mencionar operadores aritméticos. </a:t>
            </a:r>
          </a:p>
          <a:p>
            <a:pPr marL="671513" lvl="2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 lvl="2">
              <a:buSzPct val="100000"/>
              <a:buFont typeface="Wingdings" charset="2"/>
              <a:buChar char="Ø"/>
              <a:defRPr/>
            </a:pPr>
            <a:r>
              <a:rPr lang="pt-PT" sz="1600" dirty="0">
                <a:latin typeface="Calibri"/>
                <a:cs typeface="Calibri"/>
              </a:rPr>
              <a:t>As que retornam várias linhas podem mencionar os operadores:</a:t>
            </a:r>
          </a:p>
          <a:p>
            <a:pPr marL="671513" lvl="2" indent="0">
              <a:buSzPct val="100000"/>
              <a:buNone/>
              <a:defRPr/>
            </a:pPr>
            <a:r>
              <a:rPr lang="pt-PT" sz="1600" dirty="0">
                <a:latin typeface="Calibri"/>
                <a:cs typeface="Calibri"/>
              </a:rPr>
              <a:t>		IN ( NOT IN) ; ANY(SOME); ALL ; EXISTS (NOT EXISTS)</a:t>
            </a:r>
          </a:p>
          <a:p>
            <a:pPr marL="671513" lvl="2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29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914400"/>
          </a:xfrm>
        </p:spPr>
        <p:txBody>
          <a:bodyPr>
            <a:normAutofit/>
          </a:bodyPr>
          <a:lstStyle/>
          <a:p>
            <a:pPr lvl="1"/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Não Correlacionadas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76400"/>
            <a:ext cx="7620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SELECT Interior </a:t>
            </a:r>
          </a:p>
          <a:p>
            <a:pPr lvl="1">
              <a:buSzPct val="100000"/>
              <a:buFont typeface="Wingdings" charset="2"/>
              <a:buChar char="Ø"/>
              <a:defRPr/>
            </a:pPr>
            <a:r>
              <a:rPr lang="pt-PT" sz="1600" dirty="0">
                <a:latin typeface="Calibri"/>
                <a:cs typeface="Calibri"/>
              </a:rPr>
              <a:t>Não depende de valores do SELECT exterior.</a:t>
            </a:r>
          </a:p>
          <a:p>
            <a:pPr lvl="1">
              <a:buSzPct val="100000"/>
              <a:buFont typeface="Wingdings" charset="2"/>
              <a:buChar char="Ø"/>
              <a:defRPr/>
            </a:pPr>
            <a:r>
              <a:rPr lang="pt-PT" sz="1600" dirty="0">
                <a:latin typeface="Calibri"/>
                <a:cs typeface="Calibri"/>
              </a:rPr>
              <a:t>Não referência colunas do SELECT exterior.</a:t>
            </a:r>
            <a:endParaRPr lang="pt-PT" sz="18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SELECT Interior  é executado em 1º lugar (uma vez) porque o SELECT exterior é que depende do SELECT interior ( executado depois)</a:t>
            </a:r>
            <a:r>
              <a:rPr lang="pt-PT" sz="1800" dirty="0"/>
              <a:t>.</a:t>
            </a: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800" dirty="0"/>
          </a:p>
          <a:p>
            <a:pPr marL="0" indent="0">
              <a:buSzPct val="100000"/>
              <a:buNone/>
              <a:defRPr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3733800"/>
            <a:ext cx="5410200" cy="15491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SELECT Nome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FROM  </a:t>
            </a:r>
            <a:r>
              <a:rPr lang="en-US" sz="1600" dirty="0" err="1">
                <a:latin typeface="Calibri"/>
                <a:cs typeface="Calibri"/>
              </a:rPr>
              <a:t>Empregado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WHERE </a:t>
            </a:r>
            <a:r>
              <a:rPr lang="en-US" sz="1600" dirty="0" err="1">
                <a:latin typeface="Calibri"/>
                <a:cs typeface="Calibri"/>
              </a:rPr>
              <a:t>salario</a:t>
            </a:r>
            <a:r>
              <a:rPr lang="en-US" sz="1600" dirty="0">
                <a:latin typeface="Calibri"/>
                <a:cs typeface="Calibri"/>
              </a:rPr>
              <a:t>  = ( SELECT MIN (</a:t>
            </a:r>
            <a:r>
              <a:rPr lang="en-US" sz="1600" dirty="0" err="1">
                <a:latin typeface="Calibri"/>
                <a:cs typeface="Calibri"/>
              </a:rPr>
              <a:t>salario</a:t>
            </a:r>
            <a:r>
              <a:rPr lang="en-US" sz="1600" dirty="0">
                <a:latin typeface="Calibri"/>
                <a:cs typeface="Calibri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                                      FROM </a:t>
            </a:r>
            <a:r>
              <a:rPr lang="en-US" sz="1600" dirty="0" err="1">
                <a:latin typeface="Calibri"/>
                <a:cs typeface="Calibri"/>
              </a:rPr>
              <a:t>Empregado</a:t>
            </a:r>
            <a:r>
              <a:rPr lang="en-US" sz="1600" dirty="0">
                <a:latin typeface="Calibri"/>
                <a:cs typeface="Calibri"/>
              </a:rPr>
              <a:t>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5562600"/>
            <a:ext cx="6629400" cy="420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pt-PT" sz="1600" dirty="0"/>
              <a:t>Operador aritmético porque </a:t>
            </a:r>
            <a:r>
              <a:rPr lang="pt-PT" sz="1600" dirty="0" err="1"/>
              <a:t>subquery</a:t>
            </a:r>
            <a:r>
              <a:rPr lang="pt-PT" sz="1600" dirty="0"/>
              <a:t> retorna um registo único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362200" y="48768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7352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914400"/>
          </a:xfrm>
        </p:spPr>
        <p:txBody>
          <a:bodyPr>
            <a:normAutofit/>
          </a:bodyPr>
          <a:lstStyle/>
          <a:p>
            <a:pPr lvl="1"/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Correlacionadas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76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SELECT Interior d</a:t>
            </a:r>
            <a:r>
              <a:rPr lang="pt-PT" sz="1400" dirty="0">
                <a:latin typeface="Calibri"/>
                <a:cs typeface="Calibri"/>
              </a:rPr>
              <a:t>epende de valores do SELECT exterior.</a:t>
            </a:r>
          </a:p>
          <a:p>
            <a:pPr marL="342900" lvl="1" indent="0">
              <a:lnSpc>
                <a:spcPct val="50000"/>
              </a:lnSpc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SELECT Interior  é executado tantas vezes quanto o SELECT exterior e espera por um valor do SELECT exterior.  </a:t>
            </a:r>
            <a:endParaRPr lang="pt-PT" sz="1600" dirty="0"/>
          </a:p>
          <a:p>
            <a:pPr marL="0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3276600"/>
            <a:ext cx="6781800" cy="1831271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SELECT Nome, </a:t>
            </a:r>
            <a:r>
              <a:rPr lang="pt-PT" sz="1600" dirty="0" err="1">
                <a:latin typeface="Calibri"/>
                <a:cs typeface="Calibri"/>
              </a:rPr>
              <a:t>Salario</a:t>
            </a: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FROM Empregado 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WHERE </a:t>
            </a:r>
            <a:r>
              <a:rPr lang="pt-PT" sz="1600" dirty="0" err="1">
                <a:latin typeface="Calibri"/>
                <a:cs typeface="Calibri"/>
              </a:rPr>
              <a:t>Salario</a:t>
            </a:r>
            <a:r>
              <a:rPr lang="pt-PT" sz="1600" dirty="0">
                <a:latin typeface="Calibri"/>
                <a:cs typeface="Calibri"/>
              </a:rPr>
              <a:t> &lt;    ( SELECT SUM(Valor)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	                FROM </a:t>
            </a:r>
            <a:r>
              <a:rPr lang="pt-PT" sz="1600" dirty="0" err="1">
                <a:latin typeface="Calibri"/>
                <a:cs typeface="Calibri"/>
              </a:rPr>
              <a:t>Comissao</a:t>
            </a:r>
            <a:r>
              <a:rPr lang="pt-PT" sz="1600" dirty="0">
                <a:latin typeface="Calibri"/>
                <a:cs typeface="Calibri"/>
              </a:rPr>
              <a:t> C WHERE </a:t>
            </a:r>
            <a:r>
              <a:rPr lang="pt-PT" sz="1600" dirty="0" err="1">
                <a:latin typeface="Calibri"/>
                <a:cs typeface="Calibri"/>
              </a:rPr>
              <a:t>C.Id</a:t>
            </a:r>
            <a:r>
              <a:rPr lang="pt-PT" sz="1600" dirty="0">
                <a:latin typeface="Calibri"/>
                <a:cs typeface="Calibri"/>
              </a:rPr>
              <a:t> = </a:t>
            </a:r>
            <a:r>
              <a:rPr lang="pt-PT" sz="1600" b="1" dirty="0" err="1">
                <a:solidFill>
                  <a:srgbClr val="FF0000"/>
                </a:solidFill>
                <a:latin typeface="Calibri"/>
                <a:cs typeface="Calibri"/>
              </a:rPr>
              <a:t>E.Id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1600" baseline="30000" dirty="0"/>
              <a:t> </a:t>
            </a:r>
            <a:endParaRPr lang="pt-PT" sz="16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715000" y="4800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5334000"/>
            <a:ext cx="2057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faz a ligação ao </a:t>
            </a:r>
            <a:r>
              <a:rPr lang="pt-PT" sz="1600" dirty="0" err="1"/>
              <a:t>select</a:t>
            </a:r>
            <a:r>
              <a:rPr lang="pt-PT" sz="1600" dirty="0"/>
              <a:t> exterior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76400" y="45720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2590800" y="4114800"/>
            <a:ext cx="228600" cy="838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52578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valor variável; depende  da linha do </a:t>
            </a:r>
            <a:r>
              <a:rPr lang="pt-PT" sz="1600" dirty="0" err="1"/>
              <a:t>select</a:t>
            </a:r>
            <a:r>
              <a:rPr lang="pt-PT" sz="1600" dirty="0"/>
              <a:t> exterior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32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88900" lvl="1"/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Resumo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8401"/>
              </p:ext>
            </p:extLst>
          </p:nvPr>
        </p:nvGraphicFramePr>
        <p:xfrm>
          <a:off x="838201" y="2286000"/>
          <a:ext cx="7238999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56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noProof="0"/>
                        <a:t>Tipo</a:t>
                      </a:r>
                      <a:r>
                        <a:rPr lang="pt-PT" sz="1600" baseline="0" noProof="0"/>
                        <a:t> de SubQuery</a:t>
                      </a:r>
                      <a:endParaRPr lang="pt-PT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noProof="0"/>
                        <a:t>Select Interior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noProof="0"/>
                        <a:t>Sentido de Execução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noProof="0" dirty="0"/>
                        <a:t>Execução do </a:t>
                      </a:r>
                      <a:r>
                        <a:rPr lang="pt-PT" sz="1600" noProof="0" dirty="0" err="1"/>
                        <a:t>select</a:t>
                      </a:r>
                      <a:r>
                        <a:rPr lang="pt-PT" sz="1600" noProof="0" dirty="0"/>
                        <a:t> interior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noProof="0"/>
                        <a:t>Não correlacionada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noProof="0"/>
                        <a:t>Não depende</a:t>
                      </a:r>
                      <a:r>
                        <a:rPr lang="pt-PT" sz="1600" baseline="0" noProof="0"/>
                        <a:t> do select exterior</a:t>
                      </a:r>
                      <a:endParaRPr lang="pt-PT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noProof="0"/>
                        <a:t>1º</a:t>
                      </a:r>
                      <a:r>
                        <a:rPr lang="pt-PT" sz="1600" baseline="0" noProof="0"/>
                        <a:t> o select Interior </a:t>
                      </a:r>
                    </a:p>
                    <a:p>
                      <a:r>
                        <a:rPr lang="pt-PT" sz="1600" baseline="0" noProof="0"/>
                        <a:t>2º select Exterior</a:t>
                      </a:r>
                      <a:endParaRPr lang="pt-PT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noProof="0" dirty="0"/>
                        <a:t>Uma</a:t>
                      </a:r>
                      <a:r>
                        <a:rPr lang="pt-PT" sz="1600" baseline="0" noProof="0" dirty="0"/>
                        <a:t> vez</a:t>
                      </a:r>
                      <a:endParaRPr lang="pt-PT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noProof="0"/>
                        <a:t>Correlacionada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noProof="0"/>
                        <a:t>Depende do select  exterior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noProof="0"/>
                        <a:t>Execução do interior intercalada</a:t>
                      </a:r>
                      <a:r>
                        <a:rPr lang="pt-PT" sz="1600" baseline="0" noProof="0"/>
                        <a:t> com o exterior</a:t>
                      </a:r>
                      <a:endParaRPr lang="pt-PT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noProof="0" dirty="0" err="1"/>
                        <a:t>nr</a:t>
                      </a:r>
                      <a:r>
                        <a:rPr lang="pt-PT" sz="1600" noProof="0" dirty="0"/>
                        <a:t>. vezes = ao numero de vezes do </a:t>
                      </a:r>
                      <a:r>
                        <a:rPr lang="pt-PT" sz="1600" noProof="0" dirty="0" err="1"/>
                        <a:t>select</a:t>
                      </a:r>
                      <a:r>
                        <a:rPr lang="pt-PT" sz="1600" noProof="0" dirty="0"/>
                        <a:t> exterior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64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914400"/>
          </a:xfrm>
        </p:spPr>
        <p:txBody>
          <a:bodyPr>
            <a:normAutofit/>
          </a:bodyPr>
          <a:lstStyle/>
          <a:p>
            <a:pPr lvl="1"/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Operador IN/NOT IN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3532922"/>
            <a:ext cx="6019800" cy="810478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SELECT </a:t>
            </a:r>
            <a:r>
              <a:rPr lang="en-US" sz="1600" dirty="0" err="1">
                <a:latin typeface="Calibri"/>
                <a:cs typeface="Calibri"/>
              </a:rPr>
              <a:t>nome</a:t>
            </a:r>
            <a:r>
              <a:rPr lang="en-US" sz="1600" dirty="0">
                <a:latin typeface="Calibri"/>
                <a:cs typeface="Calibri"/>
              </a:rPr>
              <a:t> FROM </a:t>
            </a:r>
            <a:r>
              <a:rPr lang="en-US" sz="1600" dirty="0" err="1">
                <a:latin typeface="Calibri"/>
                <a:cs typeface="Calibri"/>
              </a:rPr>
              <a:t>empregado</a:t>
            </a:r>
            <a:r>
              <a:rPr lang="en-US" sz="1600" dirty="0">
                <a:latin typeface="Calibri"/>
                <a:cs typeface="Calibri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WHERE </a:t>
            </a:r>
            <a:r>
              <a:rPr lang="en-US" sz="1600" dirty="0" err="1">
                <a:latin typeface="Calibri"/>
                <a:cs typeface="Calibri"/>
              </a:rPr>
              <a:t>nr_emp</a:t>
            </a:r>
            <a:r>
              <a:rPr lang="en-US" sz="1600" dirty="0">
                <a:latin typeface="Calibri"/>
                <a:cs typeface="Calibri"/>
              </a:rPr>
              <a:t> NOT IN   (SELECT </a:t>
            </a:r>
            <a:r>
              <a:rPr lang="en-US" sz="1600" dirty="0" err="1">
                <a:latin typeface="Calibri"/>
                <a:cs typeface="Calibri"/>
              </a:rPr>
              <a:t>diretor</a:t>
            </a:r>
            <a:r>
              <a:rPr lang="en-US" sz="1600" dirty="0">
                <a:latin typeface="Calibri"/>
                <a:cs typeface="Calibri"/>
              </a:rPr>
              <a:t> FROM </a:t>
            </a:r>
            <a:r>
              <a:rPr lang="en-US" sz="1600" dirty="0" err="1">
                <a:latin typeface="Calibri"/>
                <a:cs typeface="Calibri"/>
              </a:rPr>
              <a:t>departamento</a:t>
            </a:r>
            <a:r>
              <a:rPr lang="en-US" sz="1600" dirty="0">
                <a:latin typeface="Calibri"/>
                <a:cs typeface="Calibri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4594050"/>
            <a:ext cx="7772400" cy="150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   Aparecem na forma: </a:t>
            </a:r>
          </a:p>
          <a:p>
            <a:pPr>
              <a:lnSpc>
                <a:spcPct val="60000"/>
              </a:lnSpc>
              <a:buSzPct val="100000"/>
              <a:defRPr/>
            </a:pPr>
            <a:endParaRPr lang="pt-PT" sz="1600" dirty="0">
              <a:latin typeface="Calibri"/>
              <a:cs typeface="Calibri"/>
            </a:endParaRPr>
          </a:p>
          <a:p>
            <a:pPr marL="800100" lvl="2" indent="0">
              <a:lnSpc>
                <a:spcPct val="150000"/>
              </a:lnSpc>
              <a:buNone/>
            </a:pPr>
            <a:r>
              <a:rPr lang="en-US" sz="1600" dirty="0">
                <a:latin typeface="Calibri"/>
                <a:cs typeface="Calibri"/>
              </a:rPr>
              <a:t>&lt;attribute-name&gt; IN (</a:t>
            </a:r>
            <a:r>
              <a:rPr lang="en-US" sz="1600" dirty="0" err="1">
                <a:latin typeface="Calibri"/>
                <a:cs typeface="Calibri"/>
              </a:rPr>
              <a:t>subquery</a:t>
            </a:r>
            <a:r>
              <a:rPr lang="en-US" sz="1600" dirty="0">
                <a:latin typeface="Calibri"/>
                <a:cs typeface="Calibri"/>
              </a:rPr>
              <a:t>)   </a:t>
            </a:r>
            <a:r>
              <a:rPr lang="en-US" sz="1600" dirty="0" err="1">
                <a:latin typeface="Calibri"/>
                <a:cs typeface="Calibri"/>
              </a:rPr>
              <a:t>Ou</a:t>
            </a:r>
            <a:r>
              <a:rPr lang="en-US" sz="1600" dirty="0">
                <a:latin typeface="Calibri"/>
                <a:cs typeface="Calibri"/>
              </a:rPr>
              <a:t> 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sz="1600" dirty="0">
                <a:latin typeface="Calibri"/>
                <a:cs typeface="Calibri"/>
              </a:rPr>
              <a:t>&lt;attribute-name&gt; NOT IN (</a:t>
            </a:r>
            <a:r>
              <a:rPr lang="en-US" sz="1600" dirty="0" err="1">
                <a:latin typeface="Calibri"/>
                <a:cs typeface="Calibri"/>
              </a:rPr>
              <a:t>subquery</a:t>
            </a:r>
            <a:r>
              <a:rPr lang="en-US" baseline="30000" dirty="0"/>
              <a:t>)</a:t>
            </a:r>
          </a:p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7696200" cy="1676400"/>
          </a:xfrm>
        </p:spPr>
        <p:txBody>
          <a:bodyPr>
            <a:normAutofit fontScale="92500"/>
          </a:bodyPr>
          <a:lstStyle/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Seleciona as linhas em que os campos indicados  antes do operador existam na </a:t>
            </a:r>
            <a:r>
              <a:rPr lang="pt-PT" sz="1600" i="1" dirty="0" err="1">
                <a:solidFill>
                  <a:schemeClr val="dk1"/>
                </a:solidFill>
                <a:latin typeface="Calibri"/>
                <a:cs typeface="Calibri"/>
              </a:rPr>
              <a:t>subquery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. 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Os campos indicados têm de ser no mesmo número dos campos retornados pela </a:t>
            </a:r>
            <a:r>
              <a:rPr lang="pt-PT" sz="1600" dirty="0" err="1">
                <a:latin typeface="Calibri"/>
                <a:cs typeface="Calibri"/>
              </a:rPr>
              <a:t>query</a:t>
            </a:r>
            <a:r>
              <a:rPr lang="pt-PT" sz="1600" dirty="0">
                <a:latin typeface="Calibri"/>
                <a:cs typeface="Calibri"/>
              </a:rPr>
              <a:t> e têm de ter domínios compatíveis.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 operador NOT IN permite obter o resultado inverso.</a:t>
            </a:r>
          </a:p>
          <a:p>
            <a:pPr marL="0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 marL="0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 marL="0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53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4343400"/>
            <a:ext cx="5105400" cy="1333698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1600" dirty="0">
                <a:latin typeface="Calibri"/>
                <a:cs typeface="Calibri"/>
              </a:rPr>
              <a:t>SELECT nome, </a:t>
            </a:r>
            <a:r>
              <a:rPr lang="pt-PT" sz="1600" dirty="0" err="1">
                <a:latin typeface="Calibri"/>
                <a:cs typeface="Calibri"/>
              </a:rPr>
              <a:t>salario</a:t>
            </a:r>
            <a:r>
              <a:rPr lang="pt-PT" sz="1600" dirty="0">
                <a:latin typeface="Calibri"/>
                <a:cs typeface="Calibri"/>
              </a:rPr>
              <a:t>, </a:t>
            </a:r>
            <a:r>
              <a:rPr lang="pt-PT" sz="1600" dirty="0" err="1">
                <a:latin typeface="Calibri"/>
                <a:cs typeface="Calibri"/>
              </a:rPr>
              <a:t>nrdep</a:t>
            </a:r>
            <a:r>
              <a:rPr lang="pt-PT" sz="1600" dirty="0">
                <a:latin typeface="Calibri"/>
                <a:cs typeface="Calibri"/>
              </a:rPr>
              <a:t> FROM empregado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1600" dirty="0">
                <a:latin typeface="Calibri"/>
                <a:cs typeface="Calibri"/>
              </a:rPr>
              <a:t>WHERE </a:t>
            </a:r>
            <a:r>
              <a:rPr lang="pt-PT" sz="1600" dirty="0" err="1">
                <a:latin typeface="Calibri"/>
                <a:cs typeface="Calibri"/>
              </a:rPr>
              <a:t>salario</a:t>
            </a:r>
            <a:r>
              <a:rPr lang="pt-PT" sz="1600" dirty="0">
                <a:latin typeface="Calibri"/>
                <a:cs typeface="Calibri"/>
              </a:rPr>
              <a:t> &lt; ANY (SELECT </a:t>
            </a:r>
            <a:r>
              <a:rPr lang="pt-PT" sz="1600" dirty="0" err="1">
                <a:latin typeface="Calibri"/>
                <a:cs typeface="Calibri"/>
              </a:rPr>
              <a:t>distinct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salario</a:t>
            </a:r>
            <a:r>
              <a:rPr lang="pt-PT" sz="1600" dirty="0">
                <a:latin typeface="Calibri"/>
                <a:cs typeface="Calibri"/>
              </a:rPr>
              <a:t> FROM 		empregado </a:t>
            </a:r>
            <a:r>
              <a:rPr lang="pt-PT" sz="1600" dirty="0" err="1">
                <a:latin typeface="Calibri"/>
                <a:cs typeface="Calibri"/>
              </a:rPr>
              <a:t>where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nrDep</a:t>
            </a:r>
            <a:r>
              <a:rPr lang="pt-PT" sz="1600" dirty="0">
                <a:latin typeface="Calibri"/>
                <a:cs typeface="Calibri"/>
              </a:rPr>
              <a:t>=2)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229600" cy="914400"/>
          </a:xfrm>
        </p:spPr>
        <p:txBody>
          <a:bodyPr>
            <a:normAutofit/>
          </a:bodyPr>
          <a:lstStyle/>
          <a:p>
            <a:pPr lvl="1"/>
            <a:r>
              <a:rPr lang="pt-PT" sz="2800" dirty="0">
                <a:latin typeface="Garamond"/>
                <a:cs typeface="Garamond"/>
              </a:rPr>
              <a:t>  </a:t>
            </a:r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Operador ANY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620000" cy="32766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leciona os resultados cujos campos indicados sejam iguais (=), maiores (&gt;), menores(&lt;) ou diferentes (&lt;&gt;) do </a:t>
            </a:r>
            <a:r>
              <a:rPr lang="pt-PT" sz="1600" b="1" dirty="0">
                <a:solidFill>
                  <a:schemeClr val="dk1"/>
                </a:solidFill>
                <a:latin typeface="Calibri"/>
                <a:cs typeface="Calibri"/>
              </a:rPr>
              <a:t>que pelo menos uma linh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a da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subquery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. </a:t>
            </a: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50000"/>
              </a:lnSpc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Os campos indicados têm de ser no mesmo número dos campos retornados pela </a:t>
            </a:r>
            <a:r>
              <a:rPr lang="pt-PT" sz="1600" dirty="0" err="1">
                <a:latin typeface="Calibri"/>
                <a:cs typeface="Calibri"/>
              </a:rPr>
              <a:t>subquery</a:t>
            </a:r>
            <a:r>
              <a:rPr lang="pt-PT" sz="1600" dirty="0">
                <a:latin typeface="Calibri"/>
                <a:cs typeface="Calibri"/>
              </a:rPr>
              <a:t> e têm de ter domínios compatíveis.</a:t>
            </a:r>
          </a:p>
          <a:p>
            <a:pPr>
              <a:lnSpc>
                <a:spcPct val="50000"/>
              </a:lnSpc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=ANY é o mesmo que IN 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SOME é o mesmo que ANY</a:t>
            </a:r>
          </a:p>
          <a:p>
            <a:pPr marL="0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5968424"/>
            <a:ext cx="7772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"/>
            </a:pPr>
            <a:r>
              <a:rPr lang="pt-PT" sz="1600" b="1" dirty="0">
                <a:latin typeface="Calibri"/>
                <a:cs typeface="Calibri"/>
              </a:rPr>
              <a:t>A Condição ANY retorna TRUE quando qualquer dos valores do resultado da </a:t>
            </a:r>
            <a:r>
              <a:rPr lang="pt-PT" sz="1600" b="1" dirty="0" err="1">
                <a:latin typeface="Calibri"/>
                <a:cs typeface="Calibri"/>
              </a:rPr>
              <a:t>subquery</a:t>
            </a:r>
            <a:r>
              <a:rPr lang="pt-PT" sz="1600" b="1" dirty="0">
                <a:latin typeface="Calibri"/>
                <a:cs typeface="Calibri"/>
              </a:rPr>
              <a:t> satisfaz a condição</a:t>
            </a:r>
            <a:r>
              <a:rPr lang="pt-PT" sz="16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85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229600" cy="914400"/>
          </a:xfrm>
        </p:spPr>
        <p:txBody>
          <a:bodyPr>
            <a:normAutofit/>
          </a:bodyPr>
          <a:lstStyle/>
          <a:p>
            <a:pPr lvl="1"/>
            <a:r>
              <a:rPr lang="pt-PT" sz="2800" dirty="0">
                <a:latin typeface="Garamond"/>
                <a:cs typeface="Garamond"/>
              </a:rPr>
              <a:t> </a:t>
            </a:r>
            <a:r>
              <a:rPr lang="pt-PT" sz="2800" dirty="0">
                <a:solidFill>
                  <a:srgbClr val="FF0000"/>
                </a:solidFill>
                <a:latin typeface="Garamond"/>
                <a:cs typeface="Garamond"/>
              </a:rPr>
              <a:t>Operador ALL </a:t>
            </a:r>
            <a:endParaRPr lang="pt-PT" sz="2800" kern="1200" dirty="0">
              <a:solidFill>
                <a:srgbClr val="FF0000"/>
              </a:solidFill>
              <a:latin typeface="Garamond" charset="0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543800" cy="2667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leciona os resultados cujos campos indicados sejam iguais (=), maiores (&gt;), menores(&lt;) ou diferentes(&lt;&gt;) </a:t>
            </a:r>
            <a:r>
              <a:rPr lang="pt-PT" sz="1600" b="1" dirty="0">
                <a:solidFill>
                  <a:schemeClr val="dk1"/>
                </a:solidFill>
                <a:latin typeface="Calibri"/>
                <a:cs typeface="Calibri"/>
              </a:rPr>
              <a:t>do que todos os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tuplos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 da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subquery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. </a:t>
            </a:r>
            <a:endParaRPr lang="pt-PT"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SzPct val="100000"/>
              <a:buFont typeface="Wingdings" charset="2"/>
              <a:buChar char=""/>
              <a:defRPr/>
            </a:pP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Os campos indicados têm de ser no mesmo número dos campos retornados pela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query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 e tem de ter domínios compatíveis. </a:t>
            </a:r>
          </a:p>
          <a:p>
            <a:pPr>
              <a:spcAft>
                <a:spcPts val="600"/>
              </a:spcAft>
              <a:buSzPct val="100000"/>
              <a:buFont typeface="Wingdings" charset="2"/>
              <a:buChar char=""/>
              <a:defRPr/>
            </a:pP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&lt;&gt;ALL é o mesmo que NOT IN </a:t>
            </a:r>
          </a:p>
          <a:p>
            <a:pPr marL="0" indent="0">
              <a:spcAft>
                <a:spcPts val="600"/>
              </a:spcAft>
              <a:buSzPct val="100000"/>
              <a:buNone/>
              <a:defRPr/>
            </a:pPr>
            <a:endParaRPr lang="pt-PT" sz="16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4076502"/>
            <a:ext cx="5105400" cy="1333698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1600" dirty="0">
                <a:latin typeface="Calibri"/>
                <a:cs typeface="Calibri"/>
              </a:rPr>
              <a:t>SELECT nome, </a:t>
            </a:r>
            <a:r>
              <a:rPr lang="pt-PT" sz="1600" dirty="0" err="1">
                <a:latin typeface="Calibri"/>
                <a:cs typeface="Calibri"/>
              </a:rPr>
              <a:t>salario</a:t>
            </a:r>
            <a:r>
              <a:rPr lang="pt-PT" sz="1600" dirty="0">
                <a:latin typeface="Calibri"/>
                <a:cs typeface="Calibri"/>
              </a:rPr>
              <a:t>, </a:t>
            </a:r>
            <a:r>
              <a:rPr lang="pt-PT" sz="1600" dirty="0" err="1">
                <a:latin typeface="Calibri"/>
                <a:cs typeface="Calibri"/>
              </a:rPr>
              <a:t>nrdep</a:t>
            </a:r>
            <a:r>
              <a:rPr lang="pt-PT" sz="1600" dirty="0">
                <a:latin typeface="Calibri"/>
                <a:cs typeface="Calibri"/>
              </a:rPr>
              <a:t> FROM empregado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1600" dirty="0">
                <a:latin typeface="Calibri"/>
                <a:cs typeface="Calibri"/>
              </a:rPr>
              <a:t>WHERE </a:t>
            </a:r>
            <a:r>
              <a:rPr lang="pt-PT" sz="1600" dirty="0" err="1">
                <a:latin typeface="Calibri"/>
                <a:cs typeface="Calibri"/>
              </a:rPr>
              <a:t>salario</a:t>
            </a:r>
            <a:r>
              <a:rPr lang="pt-PT" sz="1600" dirty="0">
                <a:latin typeface="Calibri"/>
                <a:cs typeface="Calibri"/>
              </a:rPr>
              <a:t> &gt; ALL (SELECT </a:t>
            </a:r>
            <a:r>
              <a:rPr lang="pt-PT" sz="1600" dirty="0" err="1">
                <a:latin typeface="Calibri"/>
                <a:cs typeface="Calibri"/>
              </a:rPr>
              <a:t>distinct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salario</a:t>
            </a:r>
            <a:r>
              <a:rPr lang="pt-PT" sz="1600" dirty="0">
                <a:latin typeface="Calibri"/>
                <a:cs typeface="Calibri"/>
              </a:rPr>
              <a:t> FROM 		empregado </a:t>
            </a:r>
            <a:r>
              <a:rPr lang="pt-PT" sz="1600" dirty="0" err="1">
                <a:latin typeface="Calibri"/>
                <a:cs typeface="Calibri"/>
              </a:rPr>
              <a:t>where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dirty="0" err="1">
                <a:latin typeface="Calibri"/>
                <a:cs typeface="Calibri"/>
              </a:rPr>
              <a:t>nrDep</a:t>
            </a:r>
            <a:r>
              <a:rPr lang="pt-PT" sz="1600" dirty="0">
                <a:latin typeface="Calibri"/>
                <a:cs typeface="Calibri"/>
              </a:rPr>
              <a:t>=2)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99677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1769</Words>
  <Application>Microsoft Macintosh PowerPoint</Application>
  <PresentationFormat>On-screen Show (4:3)</PresentationFormat>
  <Paragraphs>229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Garamond</vt:lpstr>
      <vt:lpstr>Georgia</vt:lpstr>
      <vt:lpstr>Wingdings</vt:lpstr>
      <vt:lpstr>Project Status Report</vt:lpstr>
      <vt:lpstr>BASE DE DADOS</vt:lpstr>
      <vt:lpstr>PowerPoint Presentation</vt:lpstr>
      <vt:lpstr>PowerPoint Presentation</vt:lpstr>
      <vt:lpstr>Não Correlacionadas</vt:lpstr>
      <vt:lpstr>Correlacionadas</vt:lpstr>
      <vt:lpstr>PowerPoint Presentation</vt:lpstr>
      <vt:lpstr>Operador IN/NOT IN</vt:lpstr>
      <vt:lpstr>  Operador ANY</vt:lpstr>
      <vt:lpstr> Operador ALL </vt:lpstr>
      <vt:lpstr> Operador EXISTS/NOT EXISTS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Subqueries vs. Intersect e Except (Minus) </vt:lpstr>
      <vt:lpstr>Consultas – todos</vt:lpstr>
      <vt:lpstr>Consultas – todos</vt:lpstr>
      <vt:lpstr>Consultas – todos</vt:lpstr>
      <vt:lpstr>Cláusula With</vt:lpstr>
      <vt:lpstr>Cláusula With</vt:lpstr>
      <vt:lpstr>Cláusula With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2019-09-03T21:47:19Z</dcterms:modified>
</cp:coreProperties>
</file>